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728A5-4E98-4FF5-B691-7F86E8E79F07}" type="datetimeFigureOut">
              <a:rPr lang="fr-FR" smtClean="0"/>
              <a:t>25/11/2013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39EE3-EB21-45F0-B1F7-BB77E7315D6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611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839EE3-EB21-45F0-B1F7-BB77E7315D6C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793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E40C-A3DA-4E0C-B311-EC23FC78637A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142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AA80-C2DE-4877-AC19-8080D2F5437D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7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207E-6DBA-4996-BC9F-5D876DFB66F0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82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92BB-8303-4EA7-9694-258BCE39B872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00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98286-0ABB-439C-84AB-1511BCB028BF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4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F5FC9-4636-4664-AE5F-47454C9614AF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606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9437-25E9-4214-A1AB-B2D704842894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756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F157-4C09-4AAD-A6FE-B13ED3BBC621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796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0990-678D-4778-9CC9-8B16B30DF00F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820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A5FB-4A3A-4CA5-AFD2-5BE2F81F8773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880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2EE3-E221-4738-BB63-50392549C71C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5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3E96-393C-4DD7-BAC4-4BA120E0F561}" type="datetime1">
              <a:rPr lang="fr-FR" smtClean="0"/>
              <a:t>25/11/2013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JP Vignat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E00D6-85BF-4D62-8533-782084A65B3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759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07953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FF00"/>
                </a:solidFill>
                <a:latin typeface="+mn-lt"/>
              </a:rPr>
              <a:t>Sémiologie des délires et hallucinations</a:t>
            </a:r>
            <a:br>
              <a:rPr lang="fr-FR" b="1" dirty="0" smtClean="0">
                <a:solidFill>
                  <a:srgbClr val="FFFF00"/>
                </a:solidFill>
                <a:latin typeface="+mn-lt"/>
              </a:rPr>
            </a:br>
            <a:r>
              <a:rPr lang="fr-FR" sz="3100" b="1" dirty="0" smtClean="0">
                <a:solidFill>
                  <a:srgbClr val="FFFF00"/>
                </a:solidFill>
                <a:latin typeface="+mn-lt"/>
              </a:rPr>
              <a:t>J.-P. VIGNAT</a:t>
            </a:r>
            <a:endParaRPr lang="fr-FR" sz="31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930315"/>
            <a:ext cx="9144000" cy="1827547"/>
          </a:xfrm>
        </p:spPr>
        <p:txBody>
          <a:bodyPr>
            <a:normAutofit fontScale="92500"/>
          </a:bodyPr>
          <a:lstStyle/>
          <a:p>
            <a:endParaRPr lang="fr-FR" dirty="0" smtClean="0"/>
          </a:p>
          <a:p>
            <a:r>
              <a:rPr lang="fr-FR" sz="3900" b="1" dirty="0">
                <a:solidFill>
                  <a:srgbClr val="FFFF00"/>
                </a:solidFill>
              </a:rPr>
              <a:t>Phénomènes délirants et traumatisme crânien</a:t>
            </a:r>
            <a:endParaRPr lang="fr-FR" sz="3900" b="1" dirty="0" smtClean="0">
              <a:solidFill>
                <a:srgbClr val="FFFF00"/>
              </a:solidFill>
            </a:endParaRPr>
          </a:p>
          <a:p>
            <a:r>
              <a:rPr lang="fr-FR" sz="4000" b="1" dirty="0" smtClean="0">
                <a:solidFill>
                  <a:srgbClr val="FFFF00"/>
                </a:solidFill>
              </a:rPr>
              <a:t>Paris</a:t>
            </a:r>
            <a:r>
              <a:rPr lang="fr-FR" sz="4000" b="1" dirty="0" smtClean="0">
                <a:solidFill>
                  <a:srgbClr val="FFFF00"/>
                </a:solidFill>
              </a:rPr>
              <a:t>, 13 décembre 2013</a:t>
            </a:r>
            <a:endParaRPr lang="fr-FR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07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04144"/>
            <a:ext cx="10515600" cy="4872820"/>
          </a:xfrm>
        </p:spPr>
        <p:txBody>
          <a:bodyPr>
            <a:normAutofit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 </a:t>
            </a:r>
            <a:r>
              <a:rPr lang="fr-FR" sz="5400" b="1" dirty="0" smtClean="0">
                <a:solidFill>
                  <a:srgbClr val="FFFF00"/>
                </a:solidFill>
              </a:rPr>
              <a:t>Idée délirante ou délire?</a:t>
            </a:r>
          </a:p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fr-FR" sz="4800" b="1" dirty="0" smtClean="0">
                <a:solidFill>
                  <a:srgbClr val="FFFF00"/>
                </a:solidFill>
              </a:rPr>
              <a:t> </a:t>
            </a:r>
            <a:r>
              <a:rPr lang="fr-FR" sz="5400" b="1" dirty="0" smtClean="0">
                <a:solidFill>
                  <a:srgbClr val="FFFF00"/>
                </a:solidFill>
              </a:rPr>
              <a:t>Thématiques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fr-FR" sz="4800" b="1" dirty="0" smtClean="0">
                <a:solidFill>
                  <a:srgbClr val="FFFF00"/>
                </a:solidFill>
              </a:rPr>
              <a:t> </a:t>
            </a:r>
            <a:r>
              <a:rPr lang="fr-FR" sz="5400" b="1" dirty="0" smtClean="0">
                <a:solidFill>
                  <a:srgbClr val="FFFF00"/>
                </a:solidFill>
              </a:rPr>
              <a:t>Les </a:t>
            </a:r>
            <a:r>
              <a:rPr lang="fr-FR" sz="5400" b="1" dirty="0">
                <a:solidFill>
                  <a:srgbClr val="FFFF00"/>
                </a:solidFill>
              </a:rPr>
              <a:t>« Mécanismes » </a:t>
            </a:r>
            <a:endParaRPr lang="fr-FR" sz="5400" b="1" dirty="0" smtClean="0">
              <a:solidFill>
                <a:srgbClr val="FFFF00"/>
              </a:solidFill>
            </a:endParaRP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endParaRPr lang="fr-FR" sz="4800" b="1" dirty="0" smtClean="0">
              <a:solidFill>
                <a:srgbClr val="FFFF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JP Vignat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>
                <a:solidFill>
                  <a:srgbClr val="FFFF00"/>
                </a:solidFill>
              </a:rPr>
              <a:t>2</a:t>
            </a:fld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553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69036"/>
            <a:ext cx="10515600" cy="4707926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fr-FR" sz="5400" b="1" dirty="0" smtClean="0">
                <a:solidFill>
                  <a:srgbClr val="FFFF00"/>
                </a:solidFill>
              </a:rPr>
              <a:t> </a:t>
            </a:r>
            <a:r>
              <a:rPr lang="fr-FR" sz="4800" b="1" dirty="0" smtClean="0">
                <a:solidFill>
                  <a:srgbClr val="FFFF00"/>
                </a:solidFill>
              </a:rPr>
              <a:t>Les </a:t>
            </a:r>
            <a:r>
              <a:rPr lang="fr-FR" sz="4800" b="1" dirty="0">
                <a:solidFill>
                  <a:srgbClr val="FFFF00"/>
                </a:solidFill>
              </a:rPr>
              <a:t>bizarreries comportementales 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fr-FR" sz="4800" b="1" dirty="0">
                <a:solidFill>
                  <a:srgbClr val="FFFF00"/>
                </a:solidFill>
              </a:rPr>
              <a:t> Délire et traumatisme, l’intégration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fr-FR" sz="4800" b="1" dirty="0">
                <a:solidFill>
                  <a:srgbClr val="FFFF00"/>
                </a:solidFill>
              </a:rPr>
              <a:t> Déni ou délire de négation</a:t>
            </a:r>
            <a:r>
              <a:rPr lang="fr-FR" sz="4800" b="1" dirty="0" smtClean="0">
                <a:solidFill>
                  <a:srgbClr val="FFFF00"/>
                </a:solidFill>
              </a:rPr>
              <a:t>?</a:t>
            </a:r>
            <a:endParaRPr lang="fr-FR" sz="4800" b="1" dirty="0">
              <a:solidFill>
                <a:srgbClr val="FFFF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JP Vignat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>
                <a:solidFill>
                  <a:srgbClr val="FFFF00"/>
                </a:solidFill>
              </a:rPr>
              <a:t>3</a:t>
            </a:fld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00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659567"/>
            <a:ext cx="10515600" cy="5517396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solidFill>
                  <a:srgbClr val="FFFF00"/>
                </a:solidFill>
              </a:rPr>
              <a:t> Les hallucinations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400" b="1" dirty="0" smtClean="0">
                <a:solidFill>
                  <a:srgbClr val="FFFF00"/>
                </a:solidFill>
              </a:rPr>
              <a:t> « sensorielles »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400" b="1" dirty="0">
                <a:solidFill>
                  <a:srgbClr val="FFFF00"/>
                </a:solidFill>
              </a:rPr>
              <a:t> </a:t>
            </a:r>
            <a:r>
              <a:rPr lang="fr-FR" sz="4400" b="1" dirty="0" smtClean="0">
                <a:solidFill>
                  <a:srgbClr val="FFFF00"/>
                </a:solidFill>
              </a:rPr>
              <a:t>psychiques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4400" b="1" dirty="0">
                <a:solidFill>
                  <a:srgbClr val="FFFF00"/>
                </a:solidFill>
              </a:rPr>
              <a:t> </a:t>
            </a:r>
            <a:r>
              <a:rPr lang="fr-FR" sz="4400" b="1" dirty="0" smtClean="0">
                <a:solidFill>
                  <a:srgbClr val="FFFF00"/>
                </a:solidFill>
              </a:rPr>
              <a:t>corporelles </a:t>
            </a:r>
          </a:p>
          <a:p>
            <a:pPr marL="360363" lvl="1" indent="-360363">
              <a:spcBef>
                <a:spcPts val="1800"/>
              </a:spcBef>
              <a:spcAft>
                <a:spcPts val="1800"/>
              </a:spcAft>
            </a:pPr>
            <a:r>
              <a:rPr lang="fr-FR" sz="4400" b="1" dirty="0" smtClean="0">
                <a:solidFill>
                  <a:srgbClr val="FFFF00"/>
                </a:solidFill>
              </a:rPr>
              <a:t>Les méconnaissances corporelles</a:t>
            </a:r>
          </a:p>
          <a:p>
            <a:pPr marL="360363" lvl="1" indent="-360363">
              <a:spcBef>
                <a:spcPts val="1800"/>
              </a:spcBef>
              <a:spcAft>
                <a:spcPts val="1800"/>
              </a:spcAft>
            </a:pPr>
            <a:r>
              <a:rPr lang="fr-FR" sz="4400" b="1" dirty="0" smtClean="0">
                <a:solidFill>
                  <a:srgbClr val="FFFF00"/>
                </a:solidFill>
              </a:rPr>
              <a:t>La </a:t>
            </a:r>
            <a:r>
              <a:rPr lang="fr-FR" sz="4400" b="1" dirty="0">
                <a:solidFill>
                  <a:srgbClr val="FFFF00"/>
                </a:solidFill>
              </a:rPr>
              <a:t>personnification de la partie disparue </a:t>
            </a:r>
            <a:endParaRPr lang="fr-FR" sz="4400" b="1" dirty="0" smtClean="0">
              <a:solidFill>
                <a:srgbClr val="FFFF00"/>
              </a:solidFill>
            </a:endParaRPr>
          </a:p>
          <a:p>
            <a:pPr marL="360363" lvl="1" indent="-360363"/>
            <a:r>
              <a:rPr lang="fr-FR" sz="4400" b="1" dirty="0" smtClean="0">
                <a:solidFill>
                  <a:srgbClr val="FFFF00"/>
                </a:solidFill>
              </a:rPr>
              <a:t>Les pseudohallucinations</a:t>
            </a:r>
            <a:endParaRPr lang="fr-FR" sz="4400" b="1" dirty="0">
              <a:solidFill>
                <a:srgbClr val="FFFF00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JP Vignat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>
                <a:solidFill>
                  <a:srgbClr val="FFFF00"/>
                </a:solidFill>
              </a:rPr>
              <a:t>4</a:t>
            </a:fld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26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59370"/>
            <a:ext cx="10515600" cy="5217593"/>
          </a:xfrm>
        </p:spPr>
        <p:txBody>
          <a:bodyPr>
            <a:normAutofit/>
          </a:bodyPr>
          <a:lstStyle/>
          <a:p>
            <a:r>
              <a:rPr lang="fr-FR" sz="4600" b="1" dirty="0" smtClean="0">
                <a:solidFill>
                  <a:srgbClr val="FFFF00"/>
                </a:solidFill>
              </a:rPr>
              <a:t> </a:t>
            </a:r>
            <a:r>
              <a:rPr lang="fr-FR" sz="4900" b="1" dirty="0" smtClean="0">
                <a:solidFill>
                  <a:srgbClr val="FFFF00"/>
                </a:solidFill>
              </a:rPr>
              <a:t>Les délires par trouble de l’identification de l’autre (Syndrome de Frégoli et délire de Capgras, DMS)</a:t>
            </a:r>
          </a:p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fr-FR" sz="4900" b="1" dirty="0">
                <a:solidFill>
                  <a:srgbClr val="FFFF00"/>
                </a:solidFill>
              </a:rPr>
              <a:t> </a:t>
            </a:r>
            <a:r>
              <a:rPr lang="fr-FR" sz="4900" b="1" dirty="0" smtClean="0">
                <a:solidFill>
                  <a:srgbClr val="FFFF00"/>
                </a:solidFill>
              </a:rPr>
              <a:t>L’altération de l’identité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JP Vignat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>
                <a:solidFill>
                  <a:srgbClr val="FFFF00"/>
                </a:solidFill>
              </a:rPr>
              <a:t>5</a:t>
            </a:fld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071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94085"/>
            <a:ext cx="10515600" cy="4782878"/>
          </a:xfrm>
        </p:spPr>
        <p:txBody>
          <a:bodyPr/>
          <a:lstStyle/>
          <a:p>
            <a:r>
              <a:rPr lang="fr-FR" sz="4800" b="1" dirty="0">
                <a:solidFill>
                  <a:srgbClr val="FFFF00"/>
                </a:solidFill>
              </a:rPr>
              <a:t>La place particulière du sentiment d’influence et du vécu d’envahissement</a:t>
            </a:r>
          </a:p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fr-FR" sz="4800" b="1" dirty="0">
                <a:solidFill>
                  <a:srgbClr val="FFFF00"/>
                </a:solidFill>
              </a:rPr>
              <a:t> La question spécifique de la schizophrénie 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FF00"/>
                </a:solidFill>
              </a:rPr>
              <a:t>JP Vignat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E00D6-85BF-4D62-8533-782084A65B33}" type="slidenum">
              <a:rPr lang="fr-FR" smtClean="0">
                <a:solidFill>
                  <a:srgbClr val="FFFF00"/>
                </a:solidFill>
              </a:rPr>
              <a:t>6</a:t>
            </a:fld>
            <a:endParaRPr lang="fr-F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2061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105</Words>
  <Application>Microsoft Office PowerPoint</Application>
  <PresentationFormat>Grand écran</PresentationFormat>
  <Paragraphs>32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Sémiologie des délires et hallucinations J.-P. VIGNAT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Phénomènes délirants et traumatisme crânien</dc:title>
  <dc:creator>jean-pierre VIGNAT</dc:creator>
  <cp:keywords>TC et psychose</cp:keywords>
  <cp:lastModifiedBy>jean-pierre VIGNAT</cp:lastModifiedBy>
  <cp:revision>18</cp:revision>
  <dcterms:created xsi:type="dcterms:W3CDTF">2013-11-25T12:25:06Z</dcterms:created>
  <dcterms:modified xsi:type="dcterms:W3CDTF">2013-11-25T20:59:13Z</dcterms:modified>
</cp:coreProperties>
</file>