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327" r:id="rId3"/>
    <p:sldId id="292" r:id="rId4"/>
    <p:sldId id="258" r:id="rId5"/>
    <p:sldId id="291" r:id="rId6"/>
    <p:sldId id="283" r:id="rId7"/>
    <p:sldId id="328" r:id="rId8"/>
    <p:sldId id="330" r:id="rId9"/>
    <p:sldId id="331" r:id="rId10"/>
    <p:sldId id="332" r:id="rId11"/>
    <p:sldId id="335" r:id="rId12"/>
    <p:sldId id="336" r:id="rId13"/>
    <p:sldId id="337" r:id="rId14"/>
    <p:sldId id="339" r:id="rId15"/>
    <p:sldId id="340" r:id="rId16"/>
    <p:sldId id="341" r:id="rId17"/>
    <p:sldId id="342" r:id="rId18"/>
    <p:sldId id="345" r:id="rId19"/>
    <p:sldId id="344" r:id="rId20"/>
    <p:sldId id="333" r:id="rId21"/>
    <p:sldId id="350" r:id="rId22"/>
    <p:sldId id="351" r:id="rId23"/>
    <p:sldId id="352" r:id="rId24"/>
    <p:sldId id="353" r:id="rId25"/>
    <p:sldId id="354" r:id="rId26"/>
    <p:sldId id="355" r:id="rId27"/>
    <p:sldId id="348" r:id="rId28"/>
    <p:sldId id="356" r:id="rId29"/>
    <p:sldId id="320" r:id="rId30"/>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GEAI" initials="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5E39"/>
    <a:srgbClr val="F57D70"/>
    <a:srgbClr val="FAB81C"/>
    <a:srgbClr val="7CA1CE"/>
    <a:srgbClr val="B0D9F5"/>
    <a:srgbClr val="E74C07"/>
    <a:srgbClr val="333333"/>
    <a:srgbClr val="4F81BD"/>
    <a:srgbClr val="94B4E3"/>
    <a:srgbClr val="CF95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9517" autoAdjust="0"/>
  </p:normalViewPr>
  <p:slideViewPr>
    <p:cSldViewPr>
      <p:cViewPr varScale="1">
        <p:scale>
          <a:sx n="58" d="100"/>
          <a:sy n="58" d="100"/>
        </p:scale>
        <p:origin x="906" y="60"/>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514"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700">
              <a:latin typeface="Century Gothic" pitchFamily="34" charset="0"/>
            </a:defRPr>
          </a:pPr>
          <a:endParaRPr lang="fr-FR"/>
        </a:p>
      </c:txPr>
    </c:title>
    <c:autoTitleDeleted val="0"/>
    <c:view3D>
      <c:rotX val="75"/>
      <c:rotY val="0"/>
      <c:rAngAx val="0"/>
    </c:view3D>
    <c:floor>
      <c:thickness val="0"/>
    </c:floor>
    <c:sideWall>
      <c:thickness val="0"/>
    </c:sideWall>
    <c:backWall>
      <c:thickness val="0"/>
    </c:backWall>
    <c:plotArea>
      <c:layout>
        <c:manualLayout>
          <c:layoutTarget val="inner"/>
          <c:xMode val="edge"/>
          <c:yMode val="edge"/>
          <c:x val="7.2916666666667074E-2"/>
          <c:y val="0.28268626968504196"/>
          <c:w val="0.8291666666666665"/>
          <c:h val="0.63574286417323145"/>
        </c:manualLayout>
      </c:layout>
      <c:pie3DChart>
        <c:varyColors val="1"/>
        <c:ser>
          <c:idx val="0"/>
          <c:order val="0"/>
          <c:tx>
            <c:strRef>
              <c:f>Feuil1!$B$1</c:f>
              <c:strCache>
                <c:ptCount val="1"/>
                <c:pt idx="0">
                  <c:v>AUTEURS</c:v>
                </c:pt>
              </c:strCache>
            </c:strRef>
          </c:tx>
          <c:dLbls>
            <c:spPr>
              <a:solidFill>
                <a:schemeClr val="accent6">
                  <a:lumMod val="40000"/>
                  <a:lumOff val="60000"/>
                </a:schemeClr>
              </a:solidFill>
            </c:spPr>
            <c:txPr>
              <a:bodyPr/>
              <a:lstStyle/>
              <a:p>
                <a:pPr>
                  <a:defRPr sz="1700" b="1" i="1" cap="small" baseline="0">
                    <a:solidFill>
                      <a:schemeClr val="tx1">
                        <a:lumMod val="95000"/>
                        <a:lumOff val="5000"/>
                      </a:schemeClr>
                    </a:solidFill>
                    <a:latin typeface="Century Gothic" pitchFamily="34" charset="0"/>
                  </a:defRPr>
                </a:pPr>
                <a:endParaRPr lang="fr-FR"/>
              </a:p>
            </c:txPr>
            <c:showLegendKey val="0"/>
            <c:showVal val="0"/>
            <c:showCatName val="0"/>
            <c:showSerName val="0"/>
            <c:showPercent val="1"/>
            <c:showBubbleSize val="0"/>
            <c:showLeaderLines val="1"/>
            <c:extLst>
              <c:ext xmlns:c15="http://schemas.microsoft.com/office/drawing/2012/chart" uri="{CE6537A1-D6FC-4f65-9D91-7224C49458BB}"/>
            </c:extLst>
          </c:dLbls>
          <c:cat>
            <c:strRef>
              <c:f>Feuil1!$A$2:$A$5</c:f>
              <c:strCache>
                <c:ptCount val="4"/>
                <c:pt idx="0">
                  <c:v>Pères</c:v>
                </c:pt>
                <c:pt idx="1">
                  <c:v>Mères</c:v>
                </c:pt>
                <c:pt idx="2">
                  <c:v>nourrices</c:v>
                </c:pt>
                <c:pt idx="3">
                  <c:v>concubins</c:v>
                </c:pt>
              </c:strCache>
            </c:strRef>
          </c:cat>
          <c:val>
            <c:numRef>
              <c:f>Feuil1!$B$2:$B$5</c:f>
              <c:numCache>
                <c:formatCode>General</c:formatCode>
                <c:ptCount val="4"/>
                <c:pt idx="0">
                  <c:v>128</c:v>
                </c:pt>
                <c:pt idx="1">
                  <c:v>53</c:v>
                </c:pt>
                <c:pt idx="2">
                  <c:v>48</c:v>
                </c:pt>
                <c:pt idx="3">
                  <c:v>10</c:v>
                </c:pt>
              </c:numCache>
            </c:numRef>
          </c:val>
          <c:extLst>
            <c:ext xmlns:c16="http://schemas.microsoft.com/office/drawing/2014/chart" uri="{C3380CC4-5D6E-409C-BE32-E72D297353CC}">
              <c16:uniqueId val="{00000000-05C4-45ED-B224-9CD92609F48F}"/>
            </c:ext>
          </c:extLst>
        </c:ser>
        <c:dLbls>
          <c:showLegendKey val="0"/>
          <c:showVal val="0"/>
          <c:showCatName val="0"/>
          <c:showSerName val="0"/>
          <c:showPercent val="1"/>
          <c:showBubbleSize val="0"/>
          <c:showLeaderLines val="1"/>
        </c:dLbls>
      </c:pie3DChart>
    </c:plotArea>
    <c:legend>
      <c:legendPos val="t"/>
      <c:overlay val="0"/>
      <c:txPr>
        <a:bodyPr/>
        <a:lstStyle/>
        <a:p>
          <a:pPr>
            <a:defRPr sz="1200" baseline="0">
              <a:latin typeface="Century Gothic" pitchFamily="34" charset="0"/>
            </a:defRPr>
          </a:pPr>
          <a:endParaRPr lang="fr-FR"/>
        </a:p>
      </c:txPr>
    </c:legend>
    <c:plotVisOnly val="1"/>
    <c:dispBlanksAs val="zero"/>
    <c:showDLblsOverMax val="0"/>
  </c:chart>
  <c:txPr>
    <a:bodyPr/>
    <a:lstStyle/>
    <a:p>
      <a:pPr>
        <a:defRPr sz="1800"/>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0F09A97-EE33-4B41-BAEC-51A712F2A85B}" type="datetimeFigureOut">
              <a:rPr lang="fr-FR" smtClean="0"/>
              <a:pPr/>
              <a:t>18/12/2017</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7B38D584-49B1-49BA-86E3-DAD0176C18CA}" type="slidenum">
              <a:rPr lang="fr-FR" smtClean="0"/>
              <a:pPr/>
              <a:t>‹N°›</a:t>
            </a:fld>
            <a:endParaRPr lang="fr-FR"/>
          </a:p>
        </p:txBody>
      </p:sp>
    </p:spTree>
    <p:extLst>
      <p:ext uri="{BB962C8B-B14F-4D97-AF65-F5344CB8AC3E}">
        <p14:creationId xmlns:p14="http://schemas.microsoft.com/office/powerpoint/2010/main" val="3563157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A46831B-0A92-405A-ADF1-0B4E6BFF63ED}" type="datetimeFigureOut">
              <a:rPr lang="fr-FR" smtClean="0"/>
              <a:pPr/>
              <a:t>18/12/2017</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A704E10-F744-44EC-9637-56D6E7A4B21F}" type="slidenum">
              <a:rPr lang="fr-FR" smtClean="0"/>
              <a:pPr/>
              <a:t>‹N°›</a:t>
            </a:fld>
            <a:endParaRPr lang="fr-FR"/>
          </a:p>
        </p:txBody>
      </p:sp>
    </p:spTree>
    <p:extLst>
      <p:ext uri="{BB962C8B-B14F-4D97-AF65-F5344CB8AC3E}">
        <p14:creationId xmlns:p14="http://schemas.microsoft.com/office/powerpoint/2010/main" val="1419825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A704E10-F744-44EC-9637-56D6E7A4B21F}"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A704E10-F744-44EC-9637-56D6E7A4B21F}"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8" name="Rectangle 7"/>
          <p:cNvSpPr/>
          <p:nvPr userDrawn="1"/>
        </p:nvSpPr>
        <p:spPr>
          <a:xfrm>
            <a:off x="0" y="6093296"/>
            <a:ext cx="9144000" cy="764704"/>
          </a:xfrm>
          <a:prstGeom prst="rect">
            <a:avLst/>
          </a:prstGeom>
          <a:solidFill>
            <a:srgbClr val="94B4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hasCustomPrompt="1"/>
          </p:nvPr>
        </p:nvSpPr>
        <p:spPr/>
        <p:txBody>
          <a:bodyPr>
            <a:normAutofit/>
          </a:bodyPr>
          <a:lstStyle>
            <a:lvl1pPr algn="l">
              <a:defRPr sz="2800" b="1" baseline="0">
                <a:solidFill>
                  <a:schemeClr val="tx1">
                    <a:lumMod val="50000"/>
                    <a:lumOff val="50000"/>
                  </a:schemeClr>
                </a:solidFill>
              </a:defRPr>
            </a:lvl1pPr>
          </a:lstStyle>
          <a:p>
            <a:r>
              <a:rPr lang="fr-FR" dirty="0"/>
              <a:t>Le Fonds</a:t>
            </a:r>
            <a:br>
              <a:rPr lang="fr-FR" dirty="0"/>
            </a:br>
            <a:r>
              <a:rPr lang="fr-FR" dirty="0"/>
              <a:t>ses missions</a:t>
            </a:r>
          </a:p>
        </p:txBody>
      </p:sp>
      <p:sp>
        <p:nvSpPr>
          <p:cNvPr id="3" name="Espace réservé du contenu 2"/>
          <p:cNvSpPr>
            <a:spLocks noGrp="1"/>
          </p:cNvSpPr>
          <p:nvPr>
            <p:ph idx="1"/>
          </p:nvPr>
        </p:nvSpPr>
        <p:spPr>
          <a:xfrm>
            <a:off x="467544" y="1556792"/>
            <a:ext cx="8229600" cy="4525963"/>
          </a:xfrm>
        </p:spPr>
        <p:txBody>
          <a:bodyPr/>
          <a:lstStyle>
            <a:lvl1pPr marL="0" indent="0">
              <a:buNone/>
              <a:defRPr/>
            </a:lvl1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a:xfrm>
            <a:off x="6110808" y="6381328"/>
            <a:ext cx="2133600" cy="365125"/>
          </a:xfrm>
        </p:spPr>
        <p:txBody>
          <a:bodyPr/>
          <a:lstStyle>
            <a:lvl1pPr>
              <a:defRPr sz="1000">
                <a:solidFill>
                  <a:schemeClr val="accent1">
                    <a:lumMod val="75000"/>
                  </a:schemeClr>
                </a:solidFill>
              </a:defRPr>
            </a:lvl1pPr>
          </a:lstStyle>
          <a:p>
            <a:fld id="{445661EC-9C6D-44F9-A886-A63D68F547CE}" type="slidenum">
              <a:rPr lang="fr-FR" smtClean="0"/>
              <a:pPr/>
              <a:t>‹N°›</a:t>
            </a:fld>
            <a:endParaRPr lang="fr-FR" dirty="0"/>
          </a:p>
        </p:txBody>
      </p:sp>
      <p:pic>
        <p:nvPicPr>
          <p:cNvPr id="9" name="Image 8" descr="Logo Fonds de Garantie.png"/>
          <p:cNvPicPr>
            <a:picLocks noChangeAspect="1"/>
          </p:cNvPicPr>
          <p:nvPr userDrawn="1"/>
        </p:nvPicPr>
        <p:blipFill>
          <a:blip r:embed="rId2" cstate="print"/>
          <a:stretch>
            <a:fillRect/>
          </a:stretch>
        </p:blipFill>
        <p:spPr>
          <a:xfrm>
            <a:off x="8244408" y="6165304"/>
            <a:ext cx="720080" cy="528932"/>
          </a:xfrm>
          <a:prstGeom prst="rect">
            <a:avLst/>
          </a:prstGeom>
        </p:spPr>
      </p:pic>
      <p:pic>
        <p:nvPicPr>
          <p:cNvPr id="10" name="Image 9" descr="Sihouettes 2.png"/>
          <p:cNvPicPr>
            <a:picLocks noChangeAspect="1"/>
          </p:cNvPicPr>
          <p:nvPr userDrawn="1"/>
        </p:nvPicPr>
        <p:blipFill>
          <a:blip r:embed="rId3" cstate="print"/>
          <a:stretch>
            <a:fillRect/>
          </a:stretch>
        </p:blipFill>
        <p:spPr>
          <a:xfrm rot="10800000" flipV="1">
            <a:off x="0" y="6237312"/>
            <a:ext cx="1680856" cy="444136"/>
          </a:xfrm>
          <a:prstGeom prst="rect">
            <a:avLst/>
          </a:prstGeom>
        </p:spPr>
      </p:pic>
      <p:cxnSp>
        <p:nvCxnSpPr>
          <p:cNvPr id="12" name="Connecteur droit 11"/>
          <p:cNvCxnSpPr/>
          <p:nvPr userDrawn="1"/>
        </p:nvCxnSpPr>
        <p:spPr>
          <a:xfrm>
            <a:off x="467544" y="1412776"/>
            <a:ext cx="720080"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5661EC-9C6D-44F9-A886-A63D68F547C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661EC-9C6D-44F9-A886-A63D68F547C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nvSpPr>
        <p:spPr>
          <a:xfrm>
            <a:off x="3124200" y="6356350"/>
            <a:ext cx="2895600" cy="365125"/>
          </a:xfrm>
          <a:prstGeom prst="rect">
            <a:avLst/>
          </a:prstGeom>
        </p:spPr>
        <p:txBody>
          <a:bodyPr vert="horz" lIns="91440" tIns="45720" rIns="91440" bIns="45720" rtlCol="0"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FR"/>
          </a:p>
        </p:txBody>
      </p:sp>
      <p:sp>
        <p:nvSpPr>
          <p:cNvPr id="6" name="Espace réservé du texte 2"/>
          <p:cNvSpPr>
            <a:spLocks noGrp="1"/>
          </p:cNvSpPr>
          <p:nvPr/>
        </p:nvSpPr>
        <p:spPr>
          <a:xfrm>
            <a:off x="0" y="3936"/>
            <a:ext cx="3581988" cy="6858000"/>
          </a:xfrm>
          <a:prstGeom prst="rect">
            <a:avLst/>
          </a:prstGeom>
          <a:solidFill>
            <a:srgbClr val="8EB4E3"/>
          </a:solidFill>
        </p:spPr>
        <p:txBody>
          <a:bodyPr vert="horz" lIns="91440" tIns="45720" rIns="91440" bIns="45720" rtlCol="0">
            <a:norm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fr-FR" dirty="0"/>
          </a:p>
          <a:p>
            <a:pPr lvl="0"/>
            <a:endParaRPr lang="fr-FR" dirty="0"/>
          </a:p>
          <a:p>
            <a:pPr lvl="0"/>
            <a:endParaRPr lang="fr-FR" dirty="0"/>
          </a:p>
          <a:p>
            <a:pPr lvl="0"/>
            <a:endParaRPr lang="fr-FR" dirty="0"/>
          </a:p>
          <a:p>
            <a:pPr lvl="0"/>
            <a:endParaRPr lang="fr-FR" dirty="0"/>
          </a:p>
        </p:txBody>
      </p:sp>
      <p:pic>
        <p:nvPicPr>
          <p:cNvPr id="7" name="Image 6" descr="Sihouettes 2.png"/>
          <p:cNvPicPr>
            <a:picLocks noChangeAspect="1"/>
          </p:cNvPicPr>
          <p:nvPr/>
        </p:nvPicPr>
        <p:blipFill>
          <a:blip r:embed="rId3" cstate="print"/>
          <a:stretch>
            <a:fillRect/>
          </a:stretch>
        </p:blipFill>
        <p:spPr>
          <a:xfrm>
            <a:off x="179512" y="5805264"/>
            <a:ext cx="3312368" cy="875233"/>
          </a:xfrm>
          <a:prstGeom prst="rect">
            <a:avLst/>
          </a:prstGeom>
        </p:spPr>
      </p:pic>
      <p:pic>
        <p:nvPicPr>
          <p:cNvPr id="8" name="Image 7" descr="Logo Fonds de Garantie.png"/>
          <p:cNvPicPr>
            <a:picLocks noChangeAspect="1"/>
          </p:cNvPicPr>
          <p:nvPr/>
        </p:nvPicPr>
        <p:blipFill>
          <a:blip r:embed="rId4" cstate="print"/>
          <a:stretch>
            <a:fillRect/>
          </a:stretch>
        </p:blipFill>
        <p:spPr>
          <a:xfrm>
            <a:off x="8190500" y="5949280"/>
            <a:ext cx="863392" cy="634202"/>
          </a:xfrm>
          <a:prstGeom prst="rect">
            <a:avLst/>
          </a:prstGeom>
        </p:spPr>
      </p:pic>
      <p:sp>
        <p:nvSpPr>
          <p:cNvPr id="9" name="ZoneTexte 9"/>
          <p:cNvSpPr txBox="1"/>
          <p:nvPr/>
        </p:nvSpPr>
        <p:spPr>
          <a:xfrm>
            <a:off x="3635896" y="2924944"/>
            <a:ext cx="5508104" cy="1323439"/>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2000" b="1" dirty="0">
                <a:solidFill>
                  <a:schemeClr val="tx1">
                    <a:lumMod val="75000"/>
                    <a:lumOff val="25000"/>
                  </a:schemeClr>
                </a:solidFill>
              </a:rPr>
              <a:t>Journée du Syndrome du Bébé Secoué </a:t>
            </a:r>
          </a:p>
          <a:p>
            <a:pPr algn="ctr"/>
            <a:r>
              <a:rPr lang="fr-FR" sz="2000" b="1" dirty="0">
                <a:solidFill>
                  <a:schemeClr val="tx1">
                    <a:lumMod val="75000"/>
                    <a:lumOff val="25000"/>
                  </a:schemeClr>
                </a:solidFill>
              </a:rPr>
              <a:t> 29 septembre 2017</a:t>
            </a:r>
          </a:p>
          <a:p>
            <a:pPr algn="ctr"/>
            <a:endParaRPr lang="fr-FR" sz="2000" baseline="0" dirty="0">
              <a:solidFill>
                <a:schemeClr val="tx1">
                  <a:lumMod val="75000"/>
                  <a:lumOff val="25000"/>
                </a:schemeClr>
              </a:solidFill>
            </a:endParaRPr>
          </a:p>
          <a:p>
            <a:pPr algn="ctr"/>
            <a:r>
              <a:rPr lang="fr-FR" sz="2000" dirty="0">
                <a:solidFill>
                  <a:schemeClr val="tx1">
                    <a:lumMod val="75000"/>
                    <a:lumOff val="25000"/>
                  </a:schemeClr>
                </a:solidFill>
              </a:rPr>
              <a:t>L’indemnisation des séquelles</a:t>
            </a:r>
            <a:endParaRPr lang="fr-FR" sz="2000" baseline="0" dirty="0"/>
          </a:p>
        </p:txBody>
      </p:sp>
      <p:sp>
        <p:nvSpPr>
          <p:cNvPr id="10" name="Rectangle 9"/>
          <p:cNvSpPr/>
          <p:nvPr/>
        </p:nvSpPr>
        <p:spPr>
          <a:xfrm>
            <a:off x="1522552" y="980728"/>
            <a:ext cx="8516376" cy="4839786"/>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541338" algn="l"/>
              </a:tabLst>
            </a:pPr>
            <a:r>
              <a:rPr lang="fr-FR" sz="2900" dirty="0"/>
              <a:t>FGTI</a:t>
            </a:r>
          </a:p>
          <a:p>
            <a:pPr lvl="0">
              <a:tabLst>
                <a:tab pos="541338" algn="l"/>
              </a:tabLst>
            </a:pPr>
            <a:r>
              <a:rPr lang="fr-FR" sz="2900" dirty="0"/>
              <a:t>Fonds de </a:t>
            </a:r>
            <a:r>
              <a:rPr lang="fr-FR" sz="2900" dirty="0">
                <a:solidFill>
                  <a:srgbClr val="F6A717"/>
                </a:solidFill>
              </a:rPr>
              <a:t>Garantie</a:t>
            </a:r>
          </a:p>
          <a:p>
            <a:pPr>
              <a:lnSpc>
                <a:spcPts val="3700"/>
              </a:lnSpc>
            </a:pPr>
            <a:r>
              <a:rPr lang="fr-FR" sz="2900" dirty="0"/>
              <a:t>des victimes </a:t>
            </a:r>
            <a:r>
              <a:rPr lang="fr-FR" sz="2900" dirty="0">
                <a:solidFill>
                  <a:srgbClr val="F6A717"/>
                </a:solidFill>
              </a:rPr>
              <a:t>des actes de Terrorisme</a:t>
            </a:r>
          </a:p>
          <a:p>
            <a:pPr>
              <a:lnSpc>
                <a:spcPts val="3700"/>
              </a:lnSpc>
            </a:pPr>
            <a:r>
              <a:rPr lang="fr-FR" sz="2900" dirty="0"/>
              <a:t>et d’autres In</a:t>
            </a:r>
            <a:r>
              <a:rPr lang="fr-FR" sz="2900" dirty="0">
                <a:solidFill>
                  <a:srgbClr val="F6A717"/>
                </a:solidFill>
              </a:rPr>
              <a:t>fractions</a:t>
            </a:r>
          </a:p>
          <a:p>
            <a:pPr>
              <a:lnSpc>
                <a:spcPts val="3700"/>
              </a:lnSpc>
            </a:pPr>
            <a:endParaRPr lang="fr-FR" sz="3000" dirty="0">
              <a:solidFill>
                <a:srgbClr val="F6A717"/>
              </a:solidFill>
            </a:endParaRPr>
          </a:p>
          <a:p>
            <a:pPr lvl="0"/>
            <a:endParaRPr lang="fr-FR" sz="4000" dirty="0">
              <a:solidFill>
                <a:srgbClr val="F6A717"/>
              </a:solidFill>
            </a:endParaRPr>
          </a:p>
          <a:p>
            <a:endParaRPr lang="fr-FR" sz="4000" dirty="0">
              <a:solidFill>
                <a:srgbClr val="F6A717"/>
              </a:solidFill>
            </a:endParaRPr>
          </a:p>
          <a:p>
            <a:pPr lvl="0"/>
            <a:endParaRPr lang="fr-FR" sz="4000" dirty="0">
              <a:solidFill>
                <a:srgbClr val="F6A717"/>
              </a:solidFill>
            </a:endParaRPr>
          </a:p>
          <a:p>
            <a:pPr lvl="0"/>
            <a:endParaRPr lang="fr-FR" sz="4000" dirty="0">
              <a:solidFill>
                <a:srgbClr val="F6A717"/>
              </a:solidFill>
            </a:endParaRPr>
          </a:p>
        </p:txBody>
      </p:sp>
      <p:sp>
        <p:nvSpPr>
          <p:cNvPr id="14" name="ZoneTexte 9"/>
          <p:cNvSpPr txBox="1"/>
          <p:nvPr/>
        </p:nvSpPr>
        <p:spPr>
          <a:xfrm>
            <a:off x="3851920" y="4869160"/>
            <a:ext cx="3960440" cy="1200329"/>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1524000" algn="l"/>
              </a:tabLst>
            </a:pPr>
            <a:r>
              <a:rPr lang="fr-FR" i="1" dirty="0"/>
              <a:t>Aleksandra FIDELE </a:t>
            </a:r>
          </a:p>
          <a:p>
            <a:pPr>
              <a:tabLst>
                <a:tab pos="1524000" algn="l"/>
              </a:tabLst>
            </a:pPr>
            <a:r>
              <a:rPr lang="fr-FR" i="1" dirty="0"/>
              <a:t>Responsable Indemnisation </a:t>
            </a:r>
          </a:p>
          <a:p>
            <a:pPr>
              <a:tabLst>
                <a:tab pos="1524000" algn="l"/>
              </a:tabLst>
            </a:pPr>
            <a:r>
              <a:rPr lang="fr-FR" i="1" dirty="0"/>
              <a:t>Préjudices Corporels Lourds </a:t>
            </a:r>
            <a:r>
              <a:rPr lang="fr-FR" dirty="0"/>
              <a:t>– </a:t>
            </a:r>
            <a:r>
              <a:rPr lang="fr-FR" i="1" dirty="0"/>
              <a:t>FGTI</a:t>
            </a:r>
            <a:endParaRPr lang="fr-FR" i="1" baseline="0" dirty="0"/>
          </a:p>
          <a:p>
            <a:endParaRPr lang="fr-FR" i="1" dirty="0"/>
          </a:p>
        </p:txBody>
      </p:sp>
      <p:sp>
        <p:nvSpPr>
          <p:cNvPr id="13" name="Espace réservé du numéro de diapositive 12"/>
          <p:cNvSpPr>
            <a:spLocks noGrp="1"/>
          </p:cNvSpPr>
          <p:nvPr>
            <p:ph type="sldNum" sz="quarter" idx="12"/>
          </p:nvPr>
        </p:nvSpPr>
        <p:spPr/>
        <p:txBody>
          <a:bodyPr/>
          <a:lstStyle/>
          <a:p>
            <a:fld id="{445661EC-9C6D-44F9-A886-A63D68F547CE}" type="slidenum">
              <a:rPr lang="fr-FR" smtClean="0"/>
              <a:pPr/>
              <a:t>1</a:t>
            </a:fld>
            <a:endParaRPr lang="fr-FR"/>
          </a:p>
        </p:txBody>
      </p:sp>
      <p:sp>
        <p:nvSpPr>
          <p:cNvPr id="15" name="Espace réservé du pied de page 14"/>
          <p:cNvSpPr>
            <a:spLocks noGrp="1"/>
          </p:cNvSpPr>
          <p:nvPr>
            <p:ph type="ftr" sz="quarter" idx="1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0070C0"/>
                </a:solidFill>
                <a:effectLst>
                  <a:outerShdw blurRad="38100" dist="38100" dir="2700000" algn="tl">
                    <a:srgbClr val="000000">
                      <a:alpha val="43137"/>
                    </a:srgbClr>
                  </a:outerShdw>
                </a:effectLst>
                <a:latin typeface="Century Gothic" pitchFamily="34" charset="0"/>
              </a:rPr>
              <a:t>SBS : données d’activités du FGTI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10</a:t>
            </a:fld>
            <a:endParaRPr lang="fr-FR" dirty="0"/>
          </a:p>
        </p:txBody>
      </p:sp>
      <p:sp>
        <p:nvSpPr>
          <p:cNvPr id="6" name="Espace réservé du contenu 2"/>
          <p:cNvSpPr>
            <a:spLocks noGrp="1"/>
          </p:cNvSpPr>
          <p:nvPr>
            <p:ph idx="1"/>
          </p:nvPr>
        </p:nvSpPr>
        <p:spPr/>
        <p:txBody>
          <a:bodyPr>
            <a:normAutofit fontScale="55000" lnSpcReduction="20000"/>
          </a:bodyPr>
          <a:lstStyle/>
          <a:p>
            <a:pPr algn="ctr"/>
            <a:r>
              <a:rPr lang="fr-FR" sz="3100" u="sng" dirty="0">
                <a:effectLst>
                  <a:outerShdw blurRad="38100" dist="38100" dir="2700000" algn="tl">
                    <a:srgbClr val="000000">
                      <a:alpha val="43137"/>
                    </a:srgbClr>
                  </a:outerShdw>
                </a:effectLst>
                <a:latin typeface="Century Gothic" pitchFamily="34" charset="0"/>
              </a:rPr>
              <a:t>STATISTIQUES DU FGTI </a:t>
            </a:r>
          </a:p>
          <a:p>
            <a:pPr algn="just"/>
            <a:endParaRPr lang="fr-FR" sz="3100" u="sng" dirty="0">
              <a:latin typeface="Century Gothic" pitchFamily="34" charset="0"/>
            </a:endParaRPr>
          </a:p>
          <a:p>
            <a:pPr algn="just"/>
            <a:r>
              <a:rPr lang="fr-FR" sz="3100" b="1" dirty="0">
                <a:latin typeface="Century Gothic" pitchFamily="34" charset="0"/>
              </a:rPr>
              <a:t>Les poursuites et sanctions  pénales : </a:t>
            </a:r>
          </a:p>
          <a:p>
            <a:pPr algn="just"/>
            <a:endParaRPr lang="fr-FR" sz="3100" dirty="0">
              <a:latin typeface="Century Gothic" pitchFamily="34" charset="0"/>
            </a:endParaRPr>
          </a:p>
          <a:p>
            <a:pPr algn="just">
              <a:buClr>
                <a:srgbClr val="0070C0"/>
              </a:buClr>
              <a:buFont typeface="Wingdings" pitchFamily="2" charset="2"/>
              <a:buChar char="§"/>
            </a:pPr>
            <a:r>
              <a:rPr lang="fr-FR" sz="3100" dirty="0">
                <a:latin typeface="Century Gothic" pitchFamily="34" charset="0"/>
              </a:rPr>
              <a:t> Auteurs identifiés et condamnés : 78 % </a:t>
            </a:r>
          </a:p>
          <a:p>
            <a:pPr algn="just"/>
            <a:endParaRPr lang="fr-FR" sz="3100" dirty="0">
              <a:latin typeface="Century Gothic" pitchFamily="34" charset="0"/>
            </a:endParaRPr>
          </a:p>
          <a:p>
            <a:pPr algn="just">
              <a:buClr>
                <a:srgbClr val="0070C0"/>
              </a:buClr>
              <a:buFont typeface="Wingdings" pitchFamily="2" charset="2"/>
              <a:buChar char="§"/>
            </a:pPr>
            <a:r>
              <a:rPr lang="fr-FR" sz="3100" dirty="0">
                <a:latin typeface="Century Gothic" pitchFamily="34" charset="0"/>
              </a:rPr>
              <a:t> Auteurs inconnus (relaxe ; ordonnance de non lieu ; classement ) : 13 %</a:t>
            </a:r>
          </a:p>
          <a:p>
            <a:pPr algn="just"/>
            <a:endParaRPr lang="fr-FR" sz="3100" dirty="0">
              <a:latin typeface="Century Gothic" pitchFamily="34" charset="0"/>
            </a:endParaRPr>
          </a:p>
          <a:p>
            <a:pPr algn="just">
              <a:buClr>
                <a:srgbClr val="0070C0"/>
              </a:buClr>
              <a:buFont typeface="Wingdings" pitchFamily="2" charset="2"/>
              <a:buChar char="§"/>
            </a:pPr>
            <a:r>
              <a:rPr lang="fr-FR" sz="3100" dirty="0">
                <a:latin typeface="Century Gothic" pitchFamily="34" charset="0"/>
              </a:rPr>
              <a:t> Données non renseignées : 9 %</a:t>
            </a:r>
          </a:p>
          <a:p>
            <a:pPr algn="just"/>
            <a:endParaRPr lang="fr-FR" sz="3100" dirty="0">
              <a:latin typeface="Century Gothic" pitchFamily="34" charset="0"/>
            </a:endParaRPr>
          </a:p>
          <a:p>
            <a:pPr algn="just"/>
            <a:r>
              <a:rPr lang="fr-FR" sz="3100" dirty="0">
                <a:latin typeface="Century Gothic" pitchFamily="34" charset="0"/>
              </a:rPr>
              <a:t>Sur ces 78 %, condamnations relèvent pour 75 % du Tribunal Correctionnel et 25 % de la Cour d’Assises ; des peines de quelques mois à quelques années. </a:t>
            </a:r>
          </a:p>
          <a:p>
            <a:pPr algn="just"/>
            <a:endParaRPr lang="fr-FR" sz="3100" dirty="0">
              <a:latin typeface="Century Gothic" pitchFamily="34" charset="0"/>
            </a:endParaRPr>
          </a:p>
          <a:p>
            <a:pPr algn="just"/>
            <a:r>
              <a:rPr lang="fr-FR" sz="3100" dirty="0">
                <a:latin typeface="Century Gothic" pitchFamily="34" charset="0"/>
              </a:rPr>
              <a:t>Pour les cas de décès, les condamnations sont prononcées par la Cour d’assises avec des peines lourdes, jusqu’à 15 ans de réclusion</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3" name="Espace réservé du contenu 2"/>
          <p:cNvSpPr>
            <a:spLocks noGrp="1"/>
          </p:cNvSpPr>
          <p:nvPr>
            <p:ph idx="1"/>
          </p:nvPr>
        </p:nvSpPr>
        <p:spPr/>
        <p:txBody>
          <a:bodyPr>
            <a:normAutofit/>
          </a:bodyPr>
          <a:lstStyle/>
          <a:p>
            <a:pPr>
              <a:defRPr/>
            </a:pPr>
            <a:endParaRPr lang="fr-FR" dirty="0"/>
          </a:p>
          <a:p>
            <a:pPr lvl="1" indent="0">
              <a:spcAft>
                <a:spcPct val="40000"/>
              </a:spcAft>
              <a:buFont typeface="Wingdings" pitchFamily="2" charset="2"/>
              <a:buChar char="v"/>
              <a:defRPr/>
            </a:pPr>
            <a:r>
              <a:rPr lang="fr-FR" sz="2000" b="1" u="sng" dirty="0">
                <a:latin typeface="Century Gothic" pitchFamily="34" charset="0"/>
              </a:rPr>
              <a:t>Les acteurs du système d’indemnisation </a:t>
            </a:r>
            <a:r>
              <a:rPr lang="fr-FR" dirty="0"/>
              <a:t>: </a:t>
            </a:r>
          </a:p>
          <a:p>
            <a:pPr lvl="1" indent="0">
              <a:spcAft>
                <a:spcPct val="40000"/>
              </a:spcAft>
              <a:buNone/>
              <a:defRPr/>
            </a:pPr>
            <a:r>
              <a:rPr lang="fr-FR" dirty="0"/>
              <a:t>Le Fonds de Garantie et la Commission d’Indemnisation des Victimes d’Infraction (CIVI)</a:t>
            </a:r>
          </a:p>
          <a:p>
            <a:pPr lvl="2">
              <a:defRPr/>
            </a:pPr>
            <a:r>
              <a:rPr lang="fr-FR" dirty="0">
                <a:solidFill>
                  <a:srgbClr val="008000"/>
                </a:solidFill>
              </a:rPr>
              <a:t>Le législateur a spécialement dédié la CIVI à l’indemnisation des victimes</a:t>
            </a:r>
          </a:p>
          <a:p>
            <a:pPr lvl="2">
              <a:defRPr/>
            </a:pPr>
            <a:r>
              <a:rPr lang="fr-FR" dirty="0">
                <a:solidFill>
                  <a:srgbClr val="008000"/>
                </a:solidFill>
              </a:rPr>
              <a:t>Le FGTI ne peut régler que les indemnités allouées par la CIVI</a:t>
            </a:r>
          </a:p>
          <a:p>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11</a:t>
            </a:fld>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3" name="Espace réservé du contenu 2"/>
          <p:cNvSpPr>
            <a:spLocks noGrp="1"/>
          </p:cNvSpPr>
          <p:nvPr>
            <p:ph idx="1"/>
          </p:nvPr>
        </p:nvSpPr>
        <p:spPr/>
        <p:txBody>
          <a:bodyPr>
            <a:normAutofit fontScale="77500" lnSpcReduction="20000"/>
          </a:bodyPr>
          <a:lstStyle/>
          <a:p>
            <a:pPr algn="ctr"/>
            <a:r>
              <a:rPr lang="fr-FR" sz="3600" b="1" dirty="0">
                <a:effectLst>
                  <a:outerShdw blurRad="38100" dist="38100" dir="2700000" algn="tl">
                    <a:srgbClr val="000000">
                      <a:alpha val="43137"/>
                    </a:srgbClr>
                  </a:outerShdw>
                </a:effectLst>
              </a:rPr>
              <a:t>CIVI</a:t>
            </a:r>
          </a:p>
          <a:p>
            <a:pPr algn="ctr"/>
            <a:endParaRPr lang="fr-FR" sz="3600" b="1" dirty="0">
              <a:effectLst>
                <a:outerShdw blurRad="38100" dist="38100" dir="2700000" algn="tl">
                  <a:srgbClr val="000000">
                    <a:alpha val="43137"/>
                  </a:srgbClr>
                </a:outerShdw>
              </a:effectLst>
            </a:endParaRPr>
          </a:p>
          <a:p>
            <a:r>
              <a:rPr lang="fr-FR" dirty="0"/>
              <a:t>	  </a:t>
            </a:r>
            <a:r>
              <a:rPr lang="fr-FR" sz="2800" dirty="0"/>
              <a:t>Siège auprès de chaque TGI</a:t>
            </a:r>
          </a:p>
          <a:p>
            <a:endParaRPr lang="fr-FR" sz="2800" dirty="0"/>
          </a:p>
          <a:p>
            <a:r>
              <a:rPr lang="fr-FR" dirty="0"/>
              <a:t>	  </a:t>
            </a:r>
            <a:r>
              <a:rPr lang="fr-FR" sz="2600" dirty="0"/>
              <a:t>Juridiction autonome composée de 3 membres</a:t>
            </a:r>
          </a:p>
          <a:p>
            <a:endParaRPr lang="fr-FR" sz="2600" dirty="0"/>
          </a:p>
          <a:p>
            <a:pPr>
              <a:buFont typeface="Arial" charset="0"/>
              <a:buChar char="•"/>
            </a:pPr>
            <a:r>
              <a:rPr lang="fr-FR" sz="1400" dirty="0"/>
              <a:t>Le Président</a:t>
            </a:r>
          </a:p>
          <a:p>
            <a:pPr>
              <a:buFont typeface="Arial" charset="0"/>
              <a:buChar char="•"/>
            </a:pPr>
            <a:r>
              <a:rPr lang="fr-FR" sz="1400" dirty="0"/>
              <a:t>un assesseur magistrat</a:t>
            </a:r>
          </a:p>
          <a:p>
            <a:pPr>
              <a:buFont typeface="Arial" charset="0"/>
              <a:buChar char="•"/>
            </a:pPr>
            <a:r>
              <a:rPr lang="fr-FR" sz="1400" dirty="0"/>
              <a:t>Un assesseur extérieur désigné par l’intérêt manifesté pour les victimes</a:t>
            </a:r>
          </a:p>
          <a:p>
            <a:r>
              <a:rPr lang="fr-FR" sz="1600" dirty="0"/>
              <a:t> </a:t>
            </a:r>
          </a:p>
          <a:p>
            <a:r>
              <a:rPr lang="fr-FR" sz="1600" dirty="0"/>
              <a:t>Présence d’un représentant du Ministère Public</a:t>
            </a:r>
          </a:p>
          <a:p>
            <a:r>
              <a:rPr lang="fr-FR" sz="1600" dirty="0"/>
              <a:t>Le FGTI fait part de ses observations sur la requête et peut exercer les voies de recours sur les décisions rendues</a:t>
            </a:r>
          </a:p>
          <a:p>
            <a:endParaRPr lang="fr-FR" sz="1600" dirty="0"/>
          </a:p>
          <a:p>
            <a:r>
              <a:rPr lang="fr-FR" sz="1600" dirty="0"/>
              <a:t>	</a:t>
            </a:r>
            <a:r>
              <a:rPr lang="fr-FR" sz="2600" dirty="0"/>
              <a:t>Représentation par un avocat non obligatoire</a:t>
            </a:r>
          </a:p>
          <a:p>
            <a:endParaRPr lang="fr-FR" sz="1600" dirty="0"/>
          </a:p>
          <a:p>
            <a:r>
              <a:rPr lang="fr-FR" sz="1600" dirty="0"/>
              <a:t>                       </a:t>
            </a:r>
            <a:endParaRPr lang="fr-FR" sz="2400"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12</a:t>
            </a:fld>
            <a:endParaRPr lang="fr-FR" dirty="0"/>
          </a:p>
        </p:txBody>
      </p:sp>
      <p:sp>
        <p:nvSpPr>
          <p:cNvPr id="6" name="Flèche droite 5"/>
          <p:cNvSpPr/>
          <p:nvPr/>
        </p:nvSpPr>
        <p:spPr>
          <a:xfrm>
            <a:off x="611560" y="2420888"/>
            <a:ext cx="576064"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683568" y="3140968"/>
            <a:ext cx="576064"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611560" y="4941168"/>
            <a:ext cx="576064"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droit à réparation et CIVI</a:t>
            </a:r>
            <a:endParaRPr lang="fr-FR" dirty="0"/>
          </a:p>
        </p:txBody>
      </p:sp>
      <p:sp>
        <p:nvSpPr>
          <p:cNvPr id="3" name="Espace réservé du contenu 2"/>
          <p:cNvSpPr>
            <a:spLocks noGrp="1"/>
          </p:cNvSpPr>
          <p:nvPr>
            <p:ph idx="1"/>
          </p:nvPr>
        </p:nvSpPr>
        <p:spPr/>
        <p:txBody>
          <a:bodyPr>
            <a:normAutofit lnSpcReduction="10000"/>
          </a:bodyPr>
          <a:lstStyle/>
          <a:p>
            <a:pPr algn="ctr"/>
            <a:r>
              <a:rPr lang="fr-FR" dirty="0">
                <a:solidFill>
                  <a:srgbClr val="FD5E39"/>
                </a:solidFill>
                <a:effectLst>
                  <a:outerShdw blurRad="38100" dist="38100" dir="2700000" algn="tl">
                    <a:srgbClr val="000000">
                      <a:alpha val="43137"/>
                    </a:srgbClr>
                  </a:outerShdw>
                </a:effectLst>
              </a:rPr>
              <a:t>Deux régimes d’indemnisation du dommage corporel</a:t>
            </a:r>
          </a:p>
          <a:p>
            <a:r>
              <a:rPr lang="fr-FR" dirty="0"/>
              <a:t>				</a:t>
            </a:r>
          </a:p>
          <a:p>
            <a:endParaRPr lang="fr-FR" dirty="0"/>
          </a:p>
          <a:p>
            <a:endParaRPr lang="fr-FR" dirty="0"/>
          </a:p>
          <a:p>
            <a:r>
              <a:rPr lang="fr-FR" dirty="0"/>
              <a:t>					</a:t>
            </a:r>
          </a:p>
          <a:p>
            <a:endParaRPr lang="fr-FR" dirty="0"/>
          </a:p>
          <a:p>
            <a:r>
              <a:rPr lang="fr-FR" dirty="0"/>
              <a:t>							</a:t>
            </a:r>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13</a:t>
            </a:fld>
            <a:endParaRPr lang="fr-FR" dirty="0"/>
          </a:p>
        </p:txBody>
      </p:sp>
      <p:sp>
        <p:nvSpPr>
          <p:cNvPr id="6" name="Text Box 4"/>
          <p:cNvSpPr txBox="1">
            <a:spLocks noChangeArrowheads="1"/>
          </p:cNvSpPr>
          <p:nvPr/>
        </p:nvSpPr>
        <p:spPr bwMode="auto">
          <a:xfrm>
            <a:off x="539552" y="2492896"/>
            <a:ext cx="2736304" cy="1471027"/>
          </a:xfrm>
          <a:prstGeom prst="rect">
            <a:avLst/>
          </a:prstGeom>
          <a:solidFill>
            <a:srgbClr val="FABB00"/>
          </a:solidFill>
          <a:ln w="9525">
            <a:noFill/>
            <a:miter lim="800000"/>
            <a:headEnd/>
            <a:tailEnd/>
          </a:ln>
        </p:spPr>
        <p:txBody>
          <a:bodyPr wrap="square" tIns="118800" bIns="118800">
            <a:spAutoFit/>
          </a:bodyPr>
          <a:lstStyle/>
          <a:p>
            <a:pPr algn="ctr" eaLnBrk="0" hangingPunct="0">
              <a:buClr>
                <a:srgbClr val="FFFFFF"/>
              </a:buClr>
              <a:buSzPct val="125000"/>
              <a:buFont typeface="Wingdings" pitchFamily="2" charset="2"/>
              <a:buNone/>
            </a:pPr>
            <a:r>
              <a:rPr lang="fr-FR" sz="1800" b="0" dirty="0">
                <a:solidFill>
                  <a:srgbClr val="000099"/>
                </a:solidFill>
                <a:latin typeface="Clarendon Condensed" pitchFamily="18" charset="0"/>
              </a:rPr>
              <a:t> </a:t>
            </a:r>
            <a:r>
              <a:rPr lang="fr-FR" b="0" dirty="0">
                <a:solidFill>
                  <a:srgbClr val="000099"/>
                </a:solidFill>
                <a:latin typeface="Clarendon Condensed" pitchFamily="18" charset="0"/>
              </a:rPr>
              <a:t> </a:t>
            </a:r>
            <a:r>
              <a:rPr lang="fr-FR" sz="2000" u="sng" dirty="0">
                <a:solidFill>
                  <a:srgbClr val="00468C"/>
                </a:solidFill>
              </a:rPr>
              <a:t>Réparation intégrale selon le droit commun</a:t>
            </a:r>
          </a:p>
          <a:p>
            <a:pPr algn="ctr" eaLnBrk="0" hangingPunct="0">
              <a:buClr>
                <a:srgbClr val="FFFFFF"/>
              </a:buClr>
              <a:buSzPct val="125000"/>
              <a:buFont typeface="Wingdings" pitchFamily="2" charset="2"/>
              <a:buNone/>
            </a:pPr>
            <a:r>
              <a:rPr lang="fr-FR" sz="2000" dirty="0">
                <a:solidFill>
                  <a:srgbClr val="00468C"/>
                </a:solidFill>
              </a:rPr>
              <a:t>posée par l’article 706-3 du CPP</a:t>
            </a:r>
          </a:p>
        </p:txBody>
      </p:sp>
      <p:sp>
        <p:nvSpPr>
          <p:cNvPr id="8" name="Text Box 4"/>
          <p:cNvSpPr txBox="1">
            <a:spLocks noChangeArrowheads="1"/>
          </p:cNvSpPr>
          <p:nvPr/>
        </p:nvSpPr>
        <p:spPr bwMode="auto">
          <a:xfrm>
            <a:off x="5364088" y="2708920"/>
            <a:ext cx="2520280" cy="738664"/>
          </a:xfrm>
          <a:prstGeom prst="rect">
            <a:avLst/>
          </a:prstGeom>
          <a:solidFill>
            <a:srgbClr val="FABB00"/>
          </a:solidFill>
          <a:ln w="9525">
            <a:noFill/>
            <a:miter lim="800000"/>
            <a:headEnd/>
            <a:tailEnd/>
          </a:ln>
        </p:spPr>
        <p:txBody>
          <a:bodyPr wrap="square">
            <a:spAutoFit/>
          </a:bodyPr>
          <a:lstStyle/>
          <a:p>
            <a:pPr algn="ctr" eaLnBrk="0" hangingPunct="0">
              <a:buClr>
                <a:srgbClr val="FFFFFF"/>
              </a:buClr>
              <a:buSzPct val="125000"/>
              <a:buFont typeface="Wingdings" pitchFamily="2" charset="2"/>
              <a:buNone/>
            </a:pPr>
            <a:r>
              <a:rPr lang="fr-FR" sz="1800" b="0" dirty="0">
                <a:solidFill>
                  <a:srgbClr val="000099"/>
                </a:solidFill>
                <a:latin typeface="Clarendon Condensed" pitchFamily="18" charset="0"/>
              </a:rPr>
              <a:t> </a:t>
            </a:r>
            <a:r>
              <a:rPr lang="fr-FR" b="0" dirty="0">
                <a:solidFill>
                  <a:srgbClr val="000099"/>
                </a:solidFill>
                <a:latin typeface="Clarendon Condensed" pitchFamily="18" charset="0"/>
              </a:rPr>
              <a:t> </a:t>
            </a:r>
            <a:r>
              <a:rPr lang="fr-FR" sz="1200" dirty="0">
                <a:solidFill>
                  <a:srgbClr val="00468C"/>
                </a:solidFill>
              </a:rPr>
              <a:t>Réparation </a:t>
            </a:r>
            <a:r>
              <a:rPr lang="fr-FR" sz="1200" u="sng" dirty="0">
                <a:solidFill>
                  <a:srgbClr val="00468C"/>
                </a:solidFill>
              </a:rPr>
              <a:t>plafonnée</a:t>
            </a:r>
            <a:r>
              <a:rPr lang="fr-FR" sz="1200" dirty="0">
                <a:solidFill>
                  <a:srgbClr val="00468C"/>
                </a:solidFill>
              </a:rPr>
              <a:t> et soumise à des conditions </a:t>
            </a:r>
            <a:br>
              <a:rPr lang="fr-FR" sz="1200" dirty="0">
                <a:solidFill>
                  <a:srgbClr val="00468C"/>
                </a:solidFill>
              </a:rPr>
            </a:br>
            <a:r>
              <a:rPr lang="fr-FR" sz="1200" dirty="0">
                <a:solidFill>
                  <a:srgbClr val="00468C"/>
                </a:solidFill>
              </a:rPr>
              <a:t>posées par l’article 706-14 du CPP</a:t>
            </a:r>
          </a:p>
        </p:txBody>
      </p:sp>
      <p:sp>
        <p:nvSpPr>
          <p:cNvPr id="10" name="Text Box 5"/>
          <p:cNvSpPr txBox="1">
            <a:spLocks noChangeArrowheads="1"/>
          </p:cNvSpPr>
          <p:nvPr/>
        </p:nvSpPr>
        <p:spPr bwMode="auto">
          <a:xfrm>
            <a:off x="539552" y="4005064"/>
            <a:ext cx="2423864" cy="1728192"/>
          </a:xfrm>
          <a:prstGeom prst="rect">
            <a:avLst/>
          </a:prstGeom>
          <a:solidFill>
            <a:srgbClr val="FFEDBB"/>
          </a:solidFill>
          <a:ln w="9525">
            <a:noFill/>
            <a:miter lim="800000"/>
            <a:headEnd/>
            <a:tailEnd/>
          </a:ln>
        </p:spPr>
        <p:txBody>
          <a:bodyPr tIns="118800"/>
          <a:lstStyle/>
          <a:p>
            <a:pPr marL="292100" indent="-292100" eaLnBrk="0" hangingPunct="0"/>
            <a:r>
              <a:rPr lang="fr-FR" sz="1400" dirty="0">
                <a:solidFill>
                  <a:srgbClr val="00468C"/>
                </a:solidFill>
              </a:rPr>
              <a:t>Préjudice corporel si :</a:t>
            </a:r>
          </a:p>
          <a:p>
            <a:pPr marL="292100" indent="-292100" eaLnBrk="0" hangingPunct="0">
              <a:spcBef>
                <a:spcPct val="30000"/>
              </a:spcBef>
              <a:buClr>
                <a:srgbClr val="FABB00"/>
              </a:buClr>
              <a:buSzPct val="150000"/>
              <a:buFont typeface="Wingdings" pitchFamily="2" charset="2"/>
              <a:buChar char="§"/>
            </a:pPr>
            <a:r>
              <a:rPr lang="fr-FR" sz="1400" dirty="0">
                <a:solidFill>
                  <a:srgbClr val="00468C"/>
                </a:solidFill>
              </a:rPr>
              <a:t>ITT </a:t>
            </a:r>
            <a:r>
              <a:rPr lang="fr-FR" sz="1400" dirty="0">
                <a:solidFill>
                  <a:srgbClr val="00468C"/>
                </a:solidFill>
                <a:sym typeface="SymbolPS" pitchFamily="18" charset="2"/>
              </a:rPr>
              <a:t> 1 mois</a:t>
            </a:r>
          </a:p>
          <a:p>
            <a:pPr marL="292100" indent="-292100" eaLnBrk="0" hangingPunct="0">
              <a:spcBef>
                <a:spcPct val="30000"/>
              </a:spcBef>
              <a:spcAft>
                <a:spcPct val="30000"/>
              </a:spcAft>
              <a:buClr>
                <a:srgbClr val="FABB00"/>
              </a:buClr>
              <a:buSzPct val="150000"/>
              <a:buFont typeface="Wingdings" pitchFamily="2" charset="2"/>
              <a:buNone/>
            </a:pPr>
            <a:r>
              <a:rPr lang="fr-FR" sz="1400" dirty="0">
                <a:solidFill>
                  <a:srgbClr val="00468C"/>
                </a:solidFill>
                <a:sym typeface="SymbolPS" pitchFamily="18" charset="2"/>
              </a:rPr>
              <a:t>           ou </a:t>
            </a:r>
          </a:p>
          <a:p>
            <a:pPr marL="292100" indent="-292100" eaLnBrk="0" hangingPunct="0">
              <a:spcBef>
                <a:spcPct val="30000"/>
              </a:spcBef>
              <a:buClr>
                <a:srgbClr val="FABB00"/>
              </a:buClr>
              <a:buSzPct val="150000"/>
              <a:buFont typeface="Wingdings" pitchFamily="2" charset="2"/>
              <a:buChar char="§"/>
            </a:pPr>
            <a:r>
              <a:rPr lang="fr-FR" sz="1400" dirty="0">
                <a:solidFill>
                  <a:srgbClr val="00468C"/>
                </a:solidFill>
                <a:sym typeface="SymbolPS" pitchFamily="18" charset="2"/>
              </a:rPr>
              <a:t>AIPP &gt; 0 </a:t>
            </a:r>
            <a:r>
              <a:rPr lang="fr-FR" sz="1800" dirty="0">
                <a:solidFill>
                  <a:srgbClr val="00468C"/>
                </a:solidFill>
                <a:sym typeface="SymbolPS" pitchFamily="18" charset="2"/>
              </a:rPr>
              <a:t>%</a:t>
            </a:r>
          </a:p>
          <a:p>
            <a:pPr marL="292100" indent="-292100" eaLnBrk="0" hangingPunct="0">
              <a:spcBef>
                <a:spcPct val="30000"/>
              </a:spcBef>
              <a:buClr>
                <a:srgbClr val="FABB00"/>
              </a:buClr>
              <a:buSzPct val="150000"/>
              <a:buFont typeface="Wingdings" pitchFamily="2" charset="2"/>
              <a:buChar char="§"/>
            </a:pPr>
            <a:r>
              <a:rPr lang="fr-FR" sz="1400" dirty="0">
                <a:solidFill>
                  <a:srgbClr val="00468C"/>
                </a:solidFill>
                <a:sym typeface="SymbolPS" pitchFamily="18" charset="2"/>
              </a:rPr>
              <a:t>Décès</a:t>
            </a:r>
            <a:endParaRPr lang="fr-FR" sz="1400" dirty="0">
              <a:solidFill>
                <a:srgbClr val="00468C"/>
              </a:solidFill>
            </a:endParaRPr>
          </a:p>
        </p:txBody>
      </p:sp>
      <p:sp>
        <p:nvSpPr>
          <p:cNvPr id="11" name="Text Box 5"/>
          <p:cNvSpPr txBox="1">
            <a:spLocks noChangeArrowheads="1"/>
          </p:cNvSpPr>
          <p:nvPr/>
        </p:nvSpPr>
        <p:spPr bwMode="auto">
          <a:xfrm>
            <a:off x="5508104" y="3645024"/>
            <a:ext cx="2302768" cy="1440160"/>
          </a:xfrm>
          <a:prstGeom prst="rect">
            <a:avLst/>
          </a:prstGeom>
          <a:solidFill>
            <a:srgbClr val="FFEDBB"/>
          </a:solidFill>
          <a:ln w="9525">
            <a:noFill/>
            <a:miter lim="800000"/>
            <a:headEnd/>
            <a:tailEnd/>
          </a:ln>
        </p:spPr>
        <p:txBody>
          <a:bodyPr tIns="118800"/>
          <a:lstStyle/>
          <a:p>
            <a:pPr marL="292100" indent="-292100" eaLnBrk="0" hangingPunct="0"/>
            <a:r>
              <a:rPr lang="fr-FR" sz="1100" dirty="0">
                <a:solidFill>
                  <a:srgbClr val="00468C"/>
                </a:solidFill>
              </a:rPr>
              <a:t>Préjudice corporel si :</a:t>
            </a:r>
          </a:p>
          <a:p>
            <a:pPr marL="292100" indent="-292100" eaLnBrk="0" hangingPunct="0">
              <a:spcBef>
                <a:spcPct val="30000"/>
              </a:spcBef>
              <a:buClr>
                <a:srgbClr val="FABB00"/>
              </a:buClr>
              <a:buSzPct val="150000"/>
              <a:buFont typeface="Wingdings" pitchFamily="2" charset="2"/>
              <a:buChar char="§"/>
            </a:pPr>
            <a:r>
              <a:rPr lang="fr-FR" sz="1100" dirty="0">
                <a:solidFill>
                  <a:srgbClr val="00468C"/>
                </a:solidFill>
              </a:rPr>
              <a:t>ITT &lt;</a:t>
            </a:r>
            <a:r>
              <a:rPr lang="fr-FR" sz="1100" dirty="0">
                <a:solidFill>
                  <a:srgbClr val="00468C"/>
                </a:solidFill>
                <a:sym typeface="SymbolPS" pitchFamily="18" charset="2"/>
              </a:rPr>
              <a:t> 1mois</a:t>
            </a:r>
          </a:p>
          <a:p>
            <a:pPr marL="292100" indent="-292100" eaLnBrk="0" hangingPunct="0">
              <a:spcBef>
                <a:spcPct val="30000"/>
              </a:spcBef>
              <a:spcAft>
                <a:spcPct val="30000"/>
              </a:spcAft>
              <a:buClr>
                <a:srgbClr val="FABB00"/>
              </a:buClr>
              <a:buSzPct val="150000"/>
              <a:buFont typeface="Wingdings" pitchFamily="2" charset="2"/>
              <a:buNone/>
            </a:pPr>
            <a:r>
              <a:rPr lang="fr-FR" sz="1100" dirty="0">
                <a:solidFill>
                  <a:srgbClr val="00468C"/>
                </a:solidFill>
                <a:sym typeface="SymbolPS" pitchFamily="18" charset="2"/>
              </a:rPr>
              <a:t>		ou </a:t>
            </a:r>
          </a:p>
          <a:p>
            <a:pPr marL="292100" indent="-292100" eaLnBrk="0" hangingPunct="0">
              <a:spcBef>
                <a:spcPct val="30000"/>
              </a:spcBef>
              <a:buClr>
                <a:srgbClr val="FABB00"/>
              </a:buClr>
              <a:buSzPct val="150000"/>
              <a:buFont typeface="Wingdings" pitchFamily="2" charset="2"/>
              <a:buChar char="§"/>
            </a:pPr>
            <a:r>
              <a:rPr lang="fr-FR" sz="1100" dirty="0">
                <a:solidFill>
                  <a:srgbClr val="00468C"/>
                </a:solidFill>
                <a:sym typeface="SymbolPS" pitchFamily="18" charset="2"/>
              </a:rPr>
              <a:t>Aucune séquelle</a:t>
            </a:r>
            <a:endParaRPr lang="fr-FR" sz="1100" dirty="0">
              <a:solidFill>
                <a:srgbClr val="00468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100000">
                                          <p:val>
                                            <p:strVal val="#ppt_x"/>
                                          </p:val>
                                        </p:tav>
                                      </p:tavLst>
                                    </p:anim>
                                    <p:anim calcmode="lin" valueType="num">
                                      <p:cBhvr>
                                        <p:cTn id="8" dur="500" fill="hold"/>
                                        <p:tgtEl>
                                          <p:spTgt spid="6"/>
                                        </p:tgtEl>
                                        <p:attrNameLst>
                                          <p:attrName>ppt_y</p:attrName>
                                        </p:attrNameLst>
                                      </p:cBhvr>
                                      <p:tavLst>
                                        <p:tav tm="0">
                                          <p:val>
                                            <p:strVal val="#ppt_y-#ppt_h/2"/>
                                          </p:val>
                                        </p:tav>
                                        <p:tav tm="100000">
                                          <p:val>
                                            <p:strVal val="#ppt_y"/>
                                          </p:val>
                                        </p:tav>
                                      </p:tavLst>
                                    </p:anim>
                                    <p:anim calcmode="lin" valueType="num">
                                      <p:cBhvr>
                                        <p:cTn id="9" dur="500" fill="hold"/>
                                        <p:tgtEl>
                                          <p:spTgt spid="6"/>
                                        </p:tgtEl>
                                        <p:attrNameLst>
                                          <p:attrName>ppt_w</p:attrName>
                                        </p:attrNameLst>
                                      </p:cBhvr>
                                      <p:tavLst>
                                        <p:tav tm="0">
                                          <p:val>
                                            <p:strVal val="#ppt_w"/>
                                          </p:val>
                                        </p:tav>
                                        <p:tav tm="100000">
                                          <p:val>
                                            <p:strVal val="#ppt_w"/>
                                          </p:val>
                                        </p:tav>
                                      </p:tavLst>
                                    </p:anim>
                                    <p:anim calcmode="lin" valueType="num">
                                      <p:cBhvr>
                                        <p:cTn id="10" dur="500" fill="hold"/>
                                        <p:tgtEl>
                                          <p:spTgt spid="6"/>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par>
                          <p:cTn id="15" fill="hold">
                            <p:stCondLst>
                              <p:cond delay="1000"/>
                            </p:stCondLst>
                            <p:childTnLst>
                              <p:par>
                                <p:cTn id="16" presetID="22" presetClass="entr" presetSubtype="1"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up)">
                                      <p:cBhvr>
                                        <p:cTn id="18" dur="500"/>
                                        <p:tgtEl>
                                          <p:spTgt spid="10"/>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8" grpId="0" animBg="1" autoUpdateAnimBg="0"/>
      <p:bldP spid="10" grpId="0" animBg="1" autoUpdateAnimBg="0"/>
      <p:bldP spid="11"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droit à réparation et CIVI</a:t>
            </a:r>
            <a:endParaRPr lang="fr-FR" dirty="0"/>
          </a:p>
        </p:txBody>
      </p:sp>
      <p:sp>
        <p:nvSpPr>
          <p:cNvPr id="3" name="Espace réservé du contenu 2"/>
          <p:cNvSpPr>
            <a:spLocks noGrp="1"/>
          </p:cNvSpPr>
          <p:nvPr>
            <p:ph idx="1"/>
          </p:nvPr>
        </p:nvSpPr>
        <p:spPr/>
        <p:txBody>
          <a:bodyPr/>
          <a:lstStyle/>
          <a:p>
            <a:pPr algn="ctr"/>
            <a:r>
              <a:rPr lang="fr-FR" b="1" dirty="0">
                <a:solidFill>
                  <a:schemeClr val="tx2">
                    <a:lumMod val="60000"/>
                    <a:lumOff val="40000"/>
                  </a:schemeClr>
                </a:solidFill>
                <a:effectLst>
                  <a:outerShdw blurRad="38100" dist="38100" dir="2700000" algn="tl">
                    <a:srgbClr val="000000">
                      <a:alpha val="43137"/>
                    </a:srgbClr>
                  </a:outerShdw>
                </a:effectLst>
              </a:rPr>
              <a:t>Pré-requis à l’indemnisation </a:t>
            </a:r>
          </a:p>
          <a:p>
            <a:pPr algn="ctr"/>
            <a:endParaRPr lang="fr-FR" dirty="0"/>
          </a:p>
          <a:p>
            <a:r>
              <a:rPr lang="fr-FR" dirty="0"/>
              <a:t>	Matérialité d’une infraction pénale</a:t>
            </a:r>
          </a:p>
          <a:p>
            <a:r>
              <a:rPr lang="fr-FR" dirty="0"/>
              <a:t>	</a:t>
            </a:r>
          </a:p>
          <a:p>
            <a:r>
              <a:rPr lang="fr-FR" dirty="0"/>
              <a:t>	Délai pour agir</a:t>
            </a:r>
          </a:p>
          <a:p>
            <a:endParaRPr lang="fr-FR" dirty="0"/>
          </a:p>
          <a:p>
            <a:pPr lvl="2">
              <a:buNone/>
            </a:pPr>
            <a:r>
              <a:rPr lang="fr-FR" sz="3200" dirty="0"/>
              <a:t>Qualité pour agir</a:t>
            </a:r>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14</a:t>
            </a:fld>
            <a:endParaRPr lang="fr-FR" dirty="0"/>
          </a:p>
        </p:txBody>
      </p:sp>
      <p:sp>
        <p:nvSpPr>
          <p:cNvPr id="6" name="Flèche droite 5"/>
          <p:cNvSpPr/>
          <p:nvPr/>
        </p:nvSpPr>
        <p:spPr>
          <a:xfrm>
            <a:off x="683568" y="4005064"/>
            <a:ext cx="576064"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683568" y="2852936"/>
            <a:ext cx="576064"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683568" y="5157192"/>
            <a:ext cx="576064"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droit à réparation et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15</a:t>
            </a:fld>
            <a:endParaRPr lang="fr-FR" dirty="0"/>
          </a:p>
        </p:txBody>
      </p:sp>
      <p:sp>
        <p:nvSpPr>
          <p:cNvPr id="6" name="Espace réservé du contenu 2"/>
          <p:cNvSpPr>
            <a:spLocks noGrp="1"/>
          </p:cNvSpPr>
          <p:nvPr>
            <p:ph idx="1"/>
          </p:nvPr>
        </p:nvSpPr>
        <p:spPr>
          <a:effectLst>
            <a:glow rad="139700">
              <a:schemeClr val="accent6">
                <a:satMod val="175000"/>
                <a:alpha val="40000"/>
              </a:schemeClr>
            </a:glow>
          </a:effectLst>
        </p:spPr>
        <p:txBody>
          <a:bodyPr>
            <a:normAutofit fontScale="25000" lnSpcReduction="20000"/>
          </a:bodyPr>
          <a:lstStyle/>
          <a:p>
            <a:pPr algn="just">
              <a:buClr>
                <a:schemeClr val="accent6">
                  <a:lumMod val="75000"/>
                </a:schemeClr>
              </a:buClr>
              <a:buFont typeface="Wingdings" pitchFamily="2" charset="2"/>
              <a:buChar char="v"/>
            </a:pPr>
            <a:r>
              <a:rPr lang="fr-FR" sz="4400" b="1" u="sng" dirty="0">
                <a:latin typeface="Gabriola" pitchFamily="82" charset="0"/>
              </a:rPr>
              <a:t> </a:t>
            </a:r>
            <a:r>
              <a:rPr lang="fr-FR" sz="6000" b="1" u="sng" dirty="0">
                <a:latin typeface="Century Gothic" pitchFamily="34" charset="0"/>
              </a:rPr>
              <a:t>La matérialité de l’infraction : </a:t>
            </a:r>
          </a:p>
          <a:p>
            <a:endParaRPr lang="fr-FR" sz="4800" dirty="0">
              <a:latin typeface="Century Gothic" pitchFamily="34" charset="0"/>
            </a:endParaRPr>
          </a:p>
          <a:p>
            <a:r>
              <a:rPr lang="fr-FR" sz="4800" dirty="0">
                <a:latin typeface="Century Gothic" pitchFamily="34" charset="0"/>
              </a:rPr>
              <a:t>La victime doit rapporter la preuve d’une infraction, dont elle subit les préjudices. L’élément matériel de l’infraction est caractérisé par </a:t>
            </a:r>
            <a:r>
              <a:rPr lang="fr-FR" sz="4800" b="1" dirty="0">
                <a:latin typeface="Century Gothic" pitchFamily="34" charset="0"/>
              </a:rPr>
              <a:t>l’intervention d’un tiers pouvant</a:t>
            </a:r>
            <a:r>
              <a:rPr lang="fr-FR" sz="4800" dirty="0"/>
              <a:t> </a:t>
            </a:r>
            <a:r>
              <a:rPr lang="fr-FR" sz="4800" b="1" dirty="0">
                <a:latin typeface="Century Gothic" pitchFamily="34" charset="0"/>
              </a:rPr>
              <a:t>revêtir une qualification pénale</a:t>
            </a:r>
          </a:p>
          <a:p>
            <a:pPr marL="625475" lvl="2">
              <a:lnSpc>
                <a:spcPct val="170000"/>
              </a:lnSpc>
              <a:spcBef>
                <a:spcPts val="1200"/>
              </a:spcBef>
              <a:defRPr/>
            </a:pPr>
            <a:r>
              <a:rPr lang="fr-FR" sz="4800" b="1" dirty="0">
                <a:latin typeface="Century Gothic" pitchFamily="34" charset="0"/>
              </a:rPr>
              <a:t>La CIVI peut se prononcer</a:t>
            </a:r>
          </a:p>
          <a:p>
            <a:pPr marL="982663" lvl="3">
              <a:lnSpc>
                <a:spcPct val="170000"/>
              </a:lnSpc>
              <a:spcBef>
                <a:spcPts val="0"/>
              </a:spcBef>
              <a:buNone/>
              <a:defRPr/>
            </a:pPr>
            <a:r>
              <a:rPr lang="fr-FR" sz="4800" dirty="0">
                <a:solidFill>
                  <a:srgbClr val="BF91C0"/>
                </a:solidFill>
                <a:latin typeface="Century Gothic" pitchFamily="34" charset="0"/>
                <a:sym typeface="Wingdings 3"/>
              </a:rPr>
              <a:t> </a:t>
            </a:r>
            <a:r>
              <a:rPr lang="fr-FR" sz="4800" dirty="0">
                <a:latin typeface="Century Gothic" pitchFamily="34" charset="0"/>
              </a:rPr>
              <a:t>en l’absence de poursuites pénales</a:t>
            </a:r>
          </a:p>
          <a:p>
            <a:pPr marL="982663" lvl="3">
              <a:lnSpc>
                <a:spcPct val="170000"/>
              </a:lnSpc>
              <a:spcBef>
                <a:spcPts val="0"/>
              </a:spcBef>
              <a:buNone/>
              <a:defRPr/>
            </a:pPr>
            <a:r>
              <a:rPr lang="fr-FR" sz="4800" dirty="0">
                <a:solidFill>
                  <a:srgbClr val="BF91C0"/>
                </a:solidFill>
                <a:latin typeface="Century Gothic" pitchFamily="34" charset="0"/>
                <a:sym typeface="Wingdings 3"/>
              </a:rPr>
              <a:t> </a:t>
            </a:r>
            <a:r>
              <a:rPr lang="fr-FR" sz="4800" dirty="0">
                <a:latin typeface="Century Gothic" pitchFamily="34" charset="0"/>
              </a:rPr>
              <a:t>avant l’aboutissement des poursuites</a:t>
            </a:r>
          </a:p>
          <a:p>
            <a:pPr marL="625475" lvl="2">
              <a:lnSpc>
                <a:spcPct val="170000"/>
              </a:lnSpc>
              <a:spcBef>
                <a:spcPts val="1200"/>
              </a:spcBef>
              <a:defRPr/>
            </a:pPr>
            <a:r>
              <a:rPr lang="fr-FR" sz="4800" b="1" dirty="0">
                <a:latin typeface="Century Gothic" pitchFamily="34" charset="0"/>
              </a:rPr>
              <a:t>La CIVI peut surseoir à statuer dans l’attente de l’issue de la procédure pénale</a:t>
            </a:r>
          </a:p>
          <a:p>
            <a:pPr algn="just"/>
            <a:endParaRPr lang="fr-FR" sz="4800" dirty="0">
              <a:latin typeface="Century Gothic" pitchFamily="34" charset="0"/>
            </a:endParaRPr>
          </a:p>
          <a:p>
            <a:pPr algn="just">
              <a:buClr>
                <a:schemeClr val="accent6">
                  <a:lumMod val="75000"/>
                </a:schemeClr>
              </a:buClr>
              <a:buFont typeface="Wingdings" pitchFamily="2" charset="2"/>
              <a:buChar char="q"/>
            </a:pPr>
            <a:r>
              <a:rPr lang="fr-FR" sz="4800" dirty="0">
                <a:latin typeface="Century Gothic" pitchFamily="34" charset="0"/>
              </a:rPr>
              <a:t> </a:t>
            </a:r>
            <a:r>
              <a:rPr lang="fr-FR" sz="4800" b="1" dirty="0">
                <a:latin typeface="Century Gothic" pitchFamily="34" charset="0"/>
              </a:rPr>
              <a:t>Cas de l’auteur connu </a:t>
            </a:r>
            <a:r>
              <a:rPr lang="fr-FR" sz="4800" dirty="0">
                <a:latin typeface="Century Gothic" pitchFamily="34" charset="0"/>
              </a:rPr>
              <a:t>; condamnation pénale ; infraction de violences volontaires ou homicide</a:t>
            </a:r>
          </a:p>
          <a:p>
            <a:pPr algn="just"/>
            <a:endParaRPr lang="fr-FR" sz="4800" dirty="0">
              <a:latin typeface="Century Gothic" pitchFamily="34" charset="0"/>
            </a:endParaRPr>
          </a:p>
          <a:p>
            <a:pPr algn="just">
              <a:buClr>
                <a:schemeClr val="accent6">
                  <a:lumMod val="75000"/>
                </a:schemeClr>
              </a:buClr>
              <a:buFont typeface="Wingdings" pitchFamily="2" charset="2"/>
              <a:buChar char="q"/>
            </a:pPr>
            <a:r>
              <a:rPr lang="fr-FR" sz="4800" dirty="0">
                <a:latin typeface="Century Gothic" pitchFamily="34" charset="0"/>
              </a:rPr>
              <a:t> </a:t>
            </a:r>
            <a:r>
              <a:rPr lang="fr-FR" sz="4800" b="1" dirty="0">
                <a:latin typeface="Century Gothic" pitchFamily="34" charset="0"/>
              </a:rPr>
              <a:t>Cas de l’absence d’auteur identifié </a:t>
            </a:r>
            <a:r>
              <a:rPr lang="fr-FR" sz="4800" dirty="0">
                <a:latin typeface="Century Gothic" pitchFamily="34" charset="0"/>
              </a:rPr>
              <a:t>: </a:t>
            </a:r>
          </a:p>
          <a:p>
            <a:pPr algn="just">
              <a:buClr>
                <a:schemeClr val="accent6">
                  <a:lumMod val="75000"/>
                </a:schemeClr>
              </a:buClr>
            </a:pPr>
            <a:r>
              <a:rPr lang="fr-FR" sz="4800" dirty="0">
                <a:latin typeface="Century Gothic" pitchFamily="34" charset="0"/>
              </a:rPr>
              <a:t>La CIVI va devoir apprécier de la matérialité d’une infraction au regard des éléments de </a:t>
            </a:r>
            <a:r>
              <a:rPr lang="fr-FR" sz="4800" b="1" dirty="0">
                <a:latin typeface="Century Gothic" pitchFamily="34" charset="0"/>
              </a:rPr>
              <a:t>l’enquête pénale </a:t>
            </a:r>
          </a:p>
          <a:p>
            <a:pPr algn="just">
              <a:buClr>
                <a:schemeClr val="accent6">
                  <a:lumMod val="75000"/>
                </a:schemeClr>
              </a:buClr>
            </a:pPr>
            <a:r>
              <a:rPr lang="fr-FR" sz="4800" dirty="0">
                <a:latin typeface="Century Gothic" pitchFamily="34" charset="0"/>
              </a:rPr>
              <a:t>La CIVI peut ordonner une </a:t>
            </a:r>
            <a:r>
              <a:rPr lang="fr-FR" sz="4800" b="1" dirty="0">
                <a:latin typeface="Century Gothic" pitchFamily="34" charset="0"/>
              </a:rPr>
              <a:t>mesure d’expertise médicale </a:t>
            </a:r>
            <a:r>
              <a:rPr lang="fr-FR" sz="4800" dirty="0">
                <a:latin typeface="Century Gothic" pitchFamily="34" charset="0"/>
              </a:rPr>
              <a:t>pour que le médecin expert détermine s’il s’agit d’un enfant victime du syndrome du bébé secoué</a:t>
            </a:r>
          </a:p>
          <a:p>
            <a:pPr algn="just">
              <a:buClr>
                <a:schemeClr val="accent6">
                  <a:lumMod val="75000"/>
                </a:schemeClr>
              </a:buClr>
            </a:pPr>
            <a:r>
              <a:rPr lang="fr-FR" sz="4800" dirty="0">
                <a:latin typeface="Century Gothic" pitchFamily="34" charset="0"/>
              </a:rPr>
              <a:t>Rôle de l’Expert médical déterminant  : son diagnostic va ouvrir droit ou non pour l’enfant à indemnisation</a:t>
            </a:r>
          </a:p>
          <a:p>
            <a:pPr algn="just"/>
            <a:endParaRPr lang="fr-FR" sz="4800" b="1" dirty="0">
              <a:latin typeface="Century Gothic" pitchFamily="34" charset="0"/>
            </a:endParaRPr>
          </a:p>
          <a:p>
            <a:pPr algn="just"/>
            <a:r>
              <a:rPr lang="fr-FR" sz="4800" b="1" dirty="0">
                <a:latin typeface="Century Gothic" pitchFamily="34" charset="0"/>
              </a:rPr>
              <a:t>Si le syndrome du bébé secoué est retenu, la Commission retiendra une infraction et l’enfant sera indemnisé. </a:t>
            </a:r>
          </a:p>
          <a:p>
            <a:pPr algn="just">
              <a:buClr>
                <a:schemeClr val="accent6">
                  <a:lumMod val="75000"/>
                </a:schemeClr>
              </a:buClr>
              <a:buFont typeface="Wingdings" pitchFamily="2" charset="2"/>
              <a:buChar char="ü"/>
            </a:pPr>
            <a:endParaRPr lang="fr-FR" sz="4800" dirty="0">
              <a:latin typeface="Century Gothic" pitchFamily="34" charset="0"/>
            </a:endParaRPr>
          </a:p>
          <a:p>
            <a:pPr algn="just">
              <a:buClr>
                <a:schemeClr val="accent6">
                  <a:lumMod val="75000"/>
                </a:schemeClr>
              </a:buClr>
            </a:pPr>
            <a:r>
              <a:rPr lang="fr-FR" sz="4800" dirty="0">
                <a:latin typeface="Century Gothic" pitchFamily="34" charset="0"/>
              </a:rPr>
              <a:t> 		</a:t>
            </a:r>
            <a:endParaRPr lang="fr-FR" sz="4800" b="1" dirty="0">
              <a:latin typeface="Century Gothic" pitchFamily="34" charset="0"/>
            </a:endParaRPr>
          </a:p>
          <a:p>
            <a:endParaRPr lang="fr-FR" sz="3400" dirty="0">
              <a:latin typeface="Gabriola" pitchFamily="82"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droit à réparation et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16</a:t>
            </a:fld>
            <a:endParaRPr lang="fr-FR" dirty="0"/>
          </a:p>
        </p:txBody>
      </p:sp>
      <p:sp>
        <p:nvSpPr>
          <p:cNvPr id="6" name="Espace réservé du contenu 2"/>
          <p:cNvSpPr>
            <a:spLocks noGrp="1"/>
          </p:cNvSpPr>
          <p:nvPr>
            <p:ph idx="1"/>
          </p:nvPr>
        </p:nvSpPr>
        <p:spPr/>
        <p:txBody>
          <a:bodyPr>
            <a:normAutofit lnSpcReduction="10000"/>
          </a:bodyPr>
          <a:lstStyle/>
          <a:p>
            <a:pPr algn="just"/>
            <a:r>
              <a:rPr lang="fr-FR" sz="1400" b="1" dirty="0">
                <a:latin typeface="Century Gothic" pitchFamily="34" charset="0"/>
              </a:rPr>
              <a:t>Exemple concernant l’enfant Quentin  : </a:t>
            </a:r>
          </a:p>
          <a:p>
            <a:pPr algn="just"/>
            <a:endParaRPr lang="fr-FR" sz="1400" dirty="0">
              <a:latin typeface="Century Gothic" pitchFamily="34" charset="0"/>
            </a:endParaRPr>
          </a:p>
          <a:p>
            <a:pPr algn="just">
              <a:buClr>
                <a:schemeClr val="accent6">
                  <a:lumMod val="75000"/>
                </a:schemeClr>
              </a:buClr>
              <a:buFont typeface="Wingdings" pitchFamily="2" charset="2"/>
              <a:buChar char="ü"/>
            </a:pPr>
            <a:r>
              <a:rPr lang="fr-FR" sz="1400" dirty="0">
                <a:latin typeface="Century Gothic" pitchFamily="34" charset="0"/>
              </a:rPr>
              <a:t> Enfant né en 1995 ; saisine de la CIVI en 2010 (alors âgé de 15 ans) pour des secouements dont il aurait été victime en janvier 1996 (4 mois).</a:t>
            </a:r>
          </a:p>
          <a:p>
            <a:pPr algn="just"/>
            <a:endParaRPr lang="fr-FR" sz="1400" dirty="0">
              <a:latin typeface="Century Gothic" pitchFamily="34" charset="0"/>
            </a:endParaRPr>
          </a:p>
          <a:p>
            <a:pPr algn="just">
              <a:buClr>
                <a:schemeClr val="accent6">
                  <a:lumMod val="75000"/>
                </a:schemeClr>
              </a:buClr>
              <a:buFont typeface="Wingdings" pitchFamily="2" charset="2"/>
              <a:buChar char="ü"/>
            </a:pPr>
            <a:r>
              <a:rPr lang="fr-FR" sz="1400" dirty="0">
                <a:latin typeface="Century Gothic" pitchFamily="34" charset="0"/>
              </a:rPr>
              <a:t> Le FGTI rejette son intervention motif pris que la plainte déposée par les parents de l’enfant a été classée sans suite. Il a été surtout précisé que l’enquête diligentée n’a pas permis d’établir des faits constitutifs d’une infraction pénale. </a:t>
            </a:r>
          </a:p>
          <a:p>
            <a:pPr algn="just"/>
            <a:endParaRPr lang="fr-FR" sz="1400" dirty="0">
              <a:latin typeface="Century Gothic" pitchFamily="34" charset="0"/>
            </a:endParaRPr>
          </a:p>
          <a:p>
            <a:pPr algn="just"/>
            <a:r>
              <a:rPr lang="fr-FR" sz="1400" dirty="0">
                <a:latin typeface="Century Gothic" pitchFamily="34" charset="0"/>
              </a:rPr>
              <a:t>Sur le plan médical, il est relevé : </a:t>
            </a:r>
          </a:p>
          <a:p>
            <a:pPr algn="just"/>
            <a:r>
              <a:rPr lang="fr-FR" sz="1400" dirty="0">
                <a:latin typeface="Century Gothic" pitchFamily="34" charset="0"/>
              </a:rPr>
              <a:t> - Un hématome sous dural d’étiologie inexpliquée</a:t>
            </a:r>
          </a:p>
          <a:p>
            <a:pPr algn="just"/>
            <a:r>
              <a:rPr lang="fr-FR" sz="1400" dirty="0">
                <a:latin typeface="Century Gothic" pitchFamily="34" charset="0"/>
              </a:rPr>
              <a:t>- Une </a:t>
            </a:r>
            <a:r>
              <a:rPr lang="fr-FR" sz="1400" dirty="0" err="1">
                <a:latin typeface="Century Gothic" pitchFamily="34" charset="0"/>
              </a:rPr>
              <a:t>gastro</a:t>
            </a:r>
            <a:r>
              <a:rPr lang="fr-FR" sz="1400" dirty="0">
                <a:latin typeface="Century Gothic" pitchFamily="34" charset="0"/>
              </a:rPr>
              <a:t> entérite aigue la semaine avant les faits incriminés</a:t>
            </a:r>
          </a:p>
          <a:p>
            <a:pPr algn="just"/>
            <a:r>
              <a:rPr lang="fr-FR" sz="1400" dirty="0">
                <a:latin typeface="Century Gothic" pitchFamily="34" charset="0"/>
              </a:rPr>
              <a:t>- Un hématome qui pourrait avoir été causé par une déshydratation sévère</a:t>
            </a:r>
          </a:p>
          <a:p>
            <a:pPr algn="just"/>
            <a:r>
              <a:rPr lang="fr-FR" sz="1400" dirty="0">
                <a:latin typeface="Century Gothic" pitchFamily="34" charset="0"/>
              </a:rPr>
              <a:t>- Troubles digestifs avec déshydratation et hypotonie </a:t>
            </a:r>
          </a:p>
          <a:p>
            <a:pPr algn="just"/>
            <a:r>
              <a:rPr lang="fr-FR" sz="1400" dirty="0">
                <a:latin typeface="Century Gothic" pitchFamily="34" charset="0"/>
              </a:rPr>
              <a:t>- Origine traumatique mentionnée qu’à titre d’hypothèse « semble » … « permettent d’imaginer »</a:t>
            </a:r>
          </a:p>
          <a:p>
            <a:pPr algn="just"/>
            <a:r>
              <a:rPr lang="fr-FR" sz="1400" dirty="0">
                <a:latin typeface="Century Gothic" pitchFamily="34" charset="0"/>
              </a:rPr>
              <a:t>- Aucune étiologie certaine ne ressort des pièces médicales alors produites</a:t>
            </a:r>
          </a:p>
          <a:p>
            <a:pPr algn="just"/>
            <a:endParaRPr lang="fr-FR" sz="1400" dirty="0">
              <a:latin typeface="Century Gothic" pitchFamily="34" charset="0"/>
            </a:endParaRPr>
          </a:p>
          <a:p>
            <a:pPr algn="just"/>
            <a:r>
              <a:rPr lang="fr-FR" sz="1400" dirty="0">
                <a:latin typeface="Century Gothic" pitchFamily="34" charset="0"/>
              </a:rPr>
              <a:t>Seules sont produites les déclarations des parents sur les circonstances </a:t>
            </a:r>
          </a:p>
          <a:p>
            <a:pPr algn="just"/>
            <a:endParaRPr lang="fr-FR" sz="1400" dirty="0">
              <a:latin typeface="Century Gothic" pitchFamily="34" charset="0"/>
            </a:endParaRPr>
          </a:p>
          <a:p>
            <a:pPr algn="just"/>
            <a:endParaRPr lang="fr-FR" sz="1300" dirty="0">
              <a:latin typeface="Century Gothic" pitchFamily="34" charset="0"/>
            </a:endParaRPr>
          </a:p>
          <a:p>
            <a:endParaRPr lang="fr-FR" dirty="0"/>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droit à réparation et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17</a:t>
            </a:fld>
            <a:endParaRPr lang="fr-FR" dirty="0"/>
          </a:p>
        </p:txBody>
      </p:sp>
      <p:sp>
        <p:nvSpPr>
          <p:cNvPr id="6" name="Espace réservé du contenu 2"/>
          <p:cNvSpPr>
            <a:spLocks noGrp="1"/>
          </p:cNvSpPr>
          <p:nvPr>
            <p:ph idx="1"/>
          </p:nvPr>
        </p:nvSpPr>
        <p:spPr/>
        <p:txBody>
          <a:bodyPr>
            <a:normAutofit/>
          </a:bodyPr>
          <a:lstStyle/>
          <a:p>
            <a:pPr algn="just"/>
            <a:r>
              <a:rPr lang="fr-FR" sz="1300" b="1" dirty="0">
                <a:latin typeface="Century Gothic" pitchFamily="34" charset="0"/>
              </a:rPr>
              <a:t>Dossier « Quentin » / suite </a:t>
            </a:r>
          </a:p>
          <a:p>
            <a:pPr algn="just"/>
            <a:endParaRPr lang="fr-FR" sz="1300" b="1" dirty="0">
              <a:latin typeface="Century Gothic" pitchFamily="34" charset="0"/>
            </a:endParaRPr>
          </a:p>
          <a:p>
            <a:pPr algn="just">
              <a:buClr>
                <a:schemeClr val="accent6">
                  <a:lumMod val="75000"/>
                </a:schemeClr>
              </a:buClr>
              <a:buFont typeface="Wingdings" pitchFamily="2" charset="2"/>
              <a:buChar char="ü"/>
            </a:pPr>
            <a:r>
              <a:rPr lang="fr-FR" sz="1300" b="1" dirty="0">
                <a:latin typeface="Century Gothic" pitchFamily="34" charset="0"/>
              </a:rPr>
              <a:t> Décision de la CIVI 2011</a:t>
            </a:r>
            <a:r>
              <a:rPr lang="fr-FR" sz="1300" dirty="0">
                <a:latin typeface="Century Gothic" pitchFamily="34" charset="0"/>
              </a:rPr>
              <a:t> : rejet des demandes ; pas de preuve établie quant à l’origine traumatique des lésions de l’enfant ; pas d’élément certain ; matérialité de l’infraction non établie </a:t>
            </a:r>
          </a:p>
          <a:p>
            <a:pPr algn="just"/>
            <a:endParaRPr lang="fr-FR" sz="1300" dirty="0">
              <a:latin typeface="Century Gothic" pitchFamily="34" charset="0"/>
            </a:endParaRPr>
          </a:p>
          <a:p>
            <a:pPr algn="just">
              <a:buClr>
                <a:schemeClr val="accent6">
                  <a:lumMod val="75000"/>
                </a:schemeClr>
              </a:buClr>
              <a:buFont typeface="Wingdings" pitchFamily="2" charset="2"/>
              <a:buChar char="ü"/>
            </a:pPr>
            <a:r>
              <a:rPr lang="fr-FR" sz="1300" b="1" dirty="0">
                <a:latin typeface="Century Gothic" pitchFamily="34" charset="0"/>
              </a:rPr>
              <a:t> Cour d’Appel  2011 </a:t>
            </a:r>
            <a:r>
              <a:rPr lang="fr-FR" sz="1300" dirty="0">
                <a:latin typeface="Century Gothic" pitchFamily="34" charset="0"/>
              </a:rPr>
              <a:t>: estime nécessaire de diligenter une expertise médiale pour apprécier si oui ou non la pathologie peut être ou non imputée avec certitude a des violences de type « bébé secoué » ou fait fautif d’un tiers</a:t>
            </a:r>
          </a:p>
          <a:p>
            <a:pPr algn="just"/>
            <a:endParaRPr lang="fr-FR" sz="1300" b="1" dirty="0">
              <a:latin typeface="Century Gothic" pitchFamily="34" charset="0"/>
            </a:endParaRPr>
          </a:p>
          <a:p>
            <a:pPr algn="just">
              <a:buClr>
                <a:schemeClr val="accent6">
                  <a:lumMod val="75000"/>
                </a:schemeClr>
              </a:buClr>
              <a:buFont typeface="Wingdings" pitchFamily="2" charset="2"/>
              <a:buChar char="ü"/>
            </a:pPr>
            <a:r>
              <a:rPr lang="fr-FR" sz="1300" b="1" dirty="0">
                <a:latin typeface="Century Gothic" pitchFamily="34" charset="0"/>
              </a:rPr>
              <a:t> Expertise médicale </a:t>
            </a:r>
            <a:r>
              <a:rPr lang="fr-FR" sz="1300" dirty="0">
                <a:latin typeface="Century Gothic" pitchFamily="34" charset="0"/>
              </a:rPr>
              <a:t>: enfant victime du syndrome des bébés secoués</a:t>
            </a:r>
          </a:p>
          <a:p>
            <a:pPr algn="just"/>
            <a:endParaRPr lang="fr-FR" sz="1300" dirty="0">
              <a:latin typeface="Century Gothic" pitchFamily="34" charset="0"/>
            </a:endParaRPr>
          </a:p>
          <a:p>
            <a:pPr algn="just">
              <a:buClr>
                <a:schemeClr val="accent6">
                  <a:lumMod val="75000"/>
                </a:schemeClr>
              </a:buClr>
              <a:buFont typeface="Wingdings" pitchFamily="2" charset="2"/>
              <a:buChar char="ü"/>
            </a:pPr>
            <a:r>
              <a:rPr lang="fr-FR" sz="1300" b="1" dirty="0">
                <a:latin typeface="Century Gothic" pitchFamily="34" charset="0"/>
              </a:rPr>
              <a:t> Cour d’Appel 2013 </a:t>
            </a:r>
            <a:r>
              <a:rPr lang="fr-FR" sz="1300" dirty="0">
                <a:latin typeface="Century Gothic" pitchFamily="34" charset="0"/>
              </a:rPr>
              <a:t>: matérialité de l’infraction établie ; certitude sur le caractère volontaire des violences</a:t>
            </a:r>
          </a:p>
          <a:p>
            <a:pPr algn="just"/>
            <a:endParaRPr lang="fr-FR" sz="1300" dirty="0">
              <a:latin typeface="Century Gothic" pitchFamily="34" charset="0"/>
            </a:endParaRPr>
          </a:p>
          <a:p>
            <a:pPr algn="just"/>
            <a:r>
              <a:rPr lang="fr-FR" sz="1300" b="1" dirty="0">
                <a:latin typeface="Century Gothic" pitchFamily="34" charset="0"/>
              </a:rPr>
              <a:t>En conclusion, l’Expert médical a donc emporté la conviction du magistrat, en l’absence d’auteur identifié, et nonobstant le classement sans suite de l’affaire au pénal. </a:t>
            </a:r>
          </a:p>
          <a:p>
            <a:endParaRPr lang="fr-FR" sz="13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droit à réparation et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18</a:t>
            </a:fld>
            <a:endParaRPr lang="fr-FR" dirty="0"/>
          </a:p>
        </p:txBody>
      </p:sp>
      <p:sp>
        <p:nvSpPr>
          <p:cNvPr id="6" name="Rectangle 3"/>
          <p:cNvSpPr>
            <a:spLocks noGrp="1" noChangeArrowheads="1"/>
          </p:cNvSpPr>
          <p:nvPr>
            <p:ph idx="1"/>
          </p:nvPr>
        </p:nvSpPr>
        <p:spPr/>
        <p:txBody>
          <a:bodyPr>
            <a:normAutofit/>
          </a:bodyPr>
          <a:lstStyle/>
          <a:p>
            <a:pPr>
              <a:spcAft>
                <a:spcPts val="600"/>
              </a:spcAft>
              <a:buFont typeface="Wingdings" pitchFamily="2" charset="2"/>
              <a:buChar char="v"/>
              <a:defRPr/>
            </a:pPr>
            <a:endParaRPr lang="fr-FR" sz="1600" b="1" dirty="0"/>
          </a:p>
          <a:p>
            <a:pPr>
              <a:spcAft>
                <a:spcPts val="600"/>
              </a:spcAft>
              <a:buFont typeface="Wingdings" pitchFamily="2" charset="2"/>
              <a:buChar char="v"/>
              <a:defRPr/>
            </a:pPr>
            <a:endParaRPr lang="fr-FR" sz="1600" b="1" dirty="0"/>
          </a:p>
          <a:p>
            <a:pPr lvl="2" eaLnBrk="1" hangingPunct="1">
              <a:spcBef>
                <a:spcPts val="1200"/>
              </a:spcBef>
              <a:defRPr/>
            </a:pPr>
            <a:r>
              <a:rPr lang="fr-FR" sz="2200" dirty="0"/>
              <a:t>3 ans à compter de la date de l’infraction</a:t>
            </a:r>
          </a:p>
          <a:p>
            <a:pPr lvl="2" eaLnBrk="1" hangingPunct="1">
              <a:spcBef>
                <a:spcPts val="1200"/>
              </a:spcBef>
              <a:defRPr/>
            </a:pPr>
            <a:r>
              <a:rPr lang="fr-FR" sz="2200" dirty="0"/>
              <a:t>Le délai est prorogé d’un an à compter de la dernière décision qui a statué définitivement sur l’action publique</a:t>
            </a:r>
          </a:p>
          <a:p>
            <a:pPr lvl="2" eaLnBrk="1" hangingPunct="1">
              <a:spcBef>
                <a:spcPts val="1200"/>
              </a:spcBef>
              <a:defRPr/>
            </a:pPr>
            <a:r>
              <a:rPr lang="fr-FR" sz="2200" dirty="0"/>
              <a:t>Si l’auteur est condamné à des dommages-intérêts, le délai court à compter de l’avis donné par la juridiction</a:t>
            </a:r>
          </a:p>
          <a:p>
            <a:pPr lvl="2" eaLnBrk="1" hangingPunct="1">
              <a:buNone/>
              <a:defRPr/>
            </a:pPr>
            <a:endParaRPr lang="fr-FR" dirty="0"/>
          </a:p>
          <a:p>
            <a:pPr marL="0" lvl="2" indent="0" eaLnBrk="1" hangingPunct="1">
              <a:buFont typeface="Wingdings" pitchFamily="2" charset="2"/>
              <a:buNone/>
              <a:defRPr/>
            </a:pPr>
            <a:r>
              <a:rPr lang="fr-FR" sz="2200" i="1" dirty="0"/>
              <a:t>Possibilité pour la CIVI de prononcer un relevé de forclusion</a:t>
            </a:r>
          </a:p>
          <a:p>
            <a:pPr marL="0" lvl="2" indent="0" eaLnBrk="1" hangingPunct="1">
              <a:buFont typeface="Wingdings" pitchFamily="2" charset="2"/>
              <a:buNone/>
              <a:defRPr/>
            </a:pPr>
            <a:r>
              <a:rPr lang="fr-FR" sz="2200" i="1" dirty="0"/>
              <a:t>La forclusion n’est pas opposée aux victimes mineures ni aux majeurs sous tutelle</a:t>
            </a:r>
          </a:p>
          <a:p>
            <a:pPr marL="0" indent="0" eaLnBrk="1" hangingPunct="1">
              <a:buFontTx/>
              <a:buNone/>
              <a:defRPr/>
            </a:pPr>
            <a:endParaRPr lang="fr-FR" dirty="0"/>
          </a:p>
        </p:txBody>
      </p:sp>
      <p:sp>
        <p:nvSpPr>
          <p:cNvPr id="7" name="Espace réservé du contenu 2"/>
          <p:cNvSpPr txBox="1">
            <a:spLocks/>
          </p:cNvSpPr>
          <p:nvPr/>
        </p:nvSpPr>
        <p:spPr>
          <a:xfrm>
            <a:off x="619944" y="1709192"/>
            <a:ext cx="8229600" cy="452596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
                <a:srgbClr val="F6A717"/>
              </a:buClr>
              <a:buSzTx/>
              <a:buFont typeface="Wingdings" pitchFamily="2" charset="2"/>
              <a:buChar char="v"/>
              <a:tabLst/>
              <a:defRPr/>
            </a:pPr>
            <a:r>
              <a:rPr kumimoji="0" lang="fr-FR" sz="3200" b="1" i="0" u="none" strike="noStrike" kern="1200" cap="none" spc="0" normalizeH="0" baseline="0" noProof="0" dirty="0">
                <a:ln>
                  <a:noFill/>
                </a:ln>
                <a:solidFill>
                  <a:schemeClr val="tx1"/>
                </a:solidFill>
                <a:effectLst/>
                <a:uLnTx/>
                <a:uFillTx/>
                <a:latin typeface="+mn-lt"/>
                <a:ea typeface="+mn-ea"/>
                <a:cs typeface="+mn-cs"/>
              </a:rPr>
              <a:t> </a:t>
            </a:r>
            <a:r>
              <a:rPr kumimoji="0" lang="fr-FR" sz="1400" b="1" i="0" u="sng" strike="noStrike" kern="1200" cap="none" spc="0" normalizeH="0" baseline="0" noProof="0" dirty="0">
                <a:ln>
                  <a:noFill/>
                </a:ln>
                <a:solidFill>
                  <a:schemeClr val="tx1"/>
                </a:solidFill>
                <a:effectLst/>
                <a:uLnTx/>
                <a:uFillTx/>
                <a:latin typeface="Century Gothic" pitchFamily="34" charset="0"/>
                <a:ea typeface="+mn-ea"/>
                <a:cs typeface="+mn-cs"/>
              </a:rPr>
              <a:t>Le délai pour agir (art. 706-5 du CPP)</a:t>
            </a:r>
            <a:r>
              <a:rPr kumimoji="0" lang="fr-FR" sz="1400" b="1" i="0" u="none" strike="noStrike" kern="1200" cap="none" spc="0" normalizeH="0" baseline="0" noProof="0" dirty="0">
                <a:ln>
                  <a:noFill/>
                </a:ln>
                <a:solidFill>
                  <a:schemeClr val="tx1"/>
                </a:solidFill>
                <a:effectLst/>
                <a:uLnTx/>
                <a:uFillTx/>
                <a:latin typeface="Century Gothic" pitchFamily="34" charset="0"/>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droit à réparation et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19</a:t>
            </a:fld>
            <a:endParaRPr lang="fr-FR" dirty="0"/>
          </a:p>
        </p:txBody>
      </p:sp>
      <p:sp>
        <p:nvSpPr>
          <p:cNvPr id="8" name="Espace réservé du contenu 2"/>
          <p:cNvSpPr>
            <a:spLocks noGrp="1"/>
          </p:cNvSpPr>
          <p:nvPr>
            <p:ph idx="1"/>
          </p:nvPr>
        </p:nvSpPr>
        <p:spPr/>
        <p:txBody>
          <a:bodyPr>
            <a:noAutofit/>
          </a:bodyPr>
          <a:lstStyle/>
          <a:p>
            <a:pPr algn="just">
              <a:buClr>
                <a:schemeClr val="accent6">
                  <a:lumMod val="75000"/>
                </a:schemeClr>
              </a:buClr>
              <a:buFont typeface="Wingdings" pitchFamily="2" charset="2"/>
              <a:buChar char="v"/>
            </a:pPr>
            <a:r>
              <a:rPr lang="fr-FR" sz="1300" b="1" u="sng" dirty="0">
                <a:latin typeface="Century Gothic" pitchFamily="34" charset="0"/>
              </a:rPr>
              <a:t> </a:t>
            </a:r>
            <a:r>
              <a:rPr lang="fr-FR" sz="1500" b="1" u="sng" dirty="0">
                <a:latin typeface="Century Gothic" pitchFamily="34" charset="0"/>
              </a:rPr>
              <a:t>Qualité pour agir</a:t>
            </a:r>
          </a:p>
          <a:p>
            <a:pPr algn="just">
              <a:buClr>
                <a:schemeClr val="accent6">
                  <a:lumMod val="75000"/>
                </a:schemeClr>
              </a:buClr>
              <a:buFont typeface="Wingdings" pitchFamily="2" charset="2"/>
              <a:buChar char="v"/>
            </a:pPr>
            <a:endParaRPr lang="fr-FR" sz="1500" b="1" u="sng" dirty="0">
              <a:latin typeface="Century Gothic" pitchFamily="34" charset="0"/>
            </a:endParaRPr>
          </a:p>
          <a:p>
            <a:pPr algn="just"/>
            <a:r>
              <a:rPr lang="fr-FR" sz="1300" dirty="0">
                <a:latin typeface="Century Gothic" pitchFamily="34" charset="0"/>
              </a:rPr>
              <a:t>Lorsque l’enfant est encore mineur au jour du dépôt de la requête, celle-ci est déposée par le représentant légal (parents) ou par l’administrateur ad hoc.</a:t>
            </a:r>
          </a:p>
          <a:p>
            <a:pPr algn="just"/>
            <a:endParaRPr lang="fr-FR" sz="1300" dirty="0">
              <a:latin typeface="Century Gothic" pitchFamily="34" charset="0"/>
            </a:endParaRPr>
          </a:p>
          <a:p>
            <a:pPr algn="just"/>
            <a:r>
              <a:rPr lang="fr-FR" sz="1300" dirty="0">
                <a:latin typeface="Century Gothic" pitchFamily="34" charset="0"/>
              </a:rPr>
              <a:t>Cette dernière situation présente l’avantage de préserver les intérêts de l’enfant mais elle pose quelques difficultés d’information et de suivi :</a:t>
            </a:r>
          </a:p>
          <a:p>
            <a:pPr algn="just"/>
            <a:endParaRPr lang="fr-FR" sz="1300" dirty="0">
              <a:latin typeface="Century Gothic" pitchFamily="34" charset="0"/>
            </a:endParaRPr>
          </a:p>
          <a:p>
            <a:pPr algn="just"/>
            <a:r>
              <a:rPr lang="fr-FR" sz="1300" dirty="0">
                <a:latin typeface="Century Gothic" pitchFamily="34" charset="0"/>
              </a:rPr>
              <a:t>Exemple du cas de l’enfant « Patrick » :</a:t>
            </a:r>
            <a:r>
              <a:rPr lang="fr-FR" sz="1400" dirty="0">
                <a:latin typeface="Century Gothic" pitchFamily="34" charset="0"/>
              </a:rPr>
              <a:t> </a:t>
            </a:r>
          </a:p>
          <a:p>
            <a:pPr algn="just"/>
            <a:r>
              <a:rPr lang="fr-FR" sz="1400" dirty="0">
                <a:latin typeface="Century Gothic" pitchFamily="34" charset="0"/>
              </a:rPr>
              <a:t>Enfant né le 8/12/1993,  violences courant février 1994, Président du Conseil Départemental nommé administrateur ad hoc, père condamné en Cour d’Assises, Expertise médicale ordonnée par la CIVI et réalisée en 1999 avec prévision d’une révision en 2006, prévision : DFP 95 %</a:t>
            </a:r>
          </a:p>
          <a:p>
            <a:pPr algn="just">
              <a:buFont typeface="Symbol"/>
              <a:buChar char="Þ"/>
            </a:pPr>
            <a:r>
              <a:rPr lang="fr-FR" sz="1400" dirty="0">
                <a:latin typeface="Century Gothic" pitchFamily="34" charset="0"/>
              </a:rPr>
              <a:t> Perte de localisation de l’enfant par les services du Conseil Départemental, victime âgée de 24 ans à ce jour si elle est toujours en vie, donc forclose si elle ne bénéficie pas d’une mesure de protection juridique</a:t>
            </a:r>
          </a:p>
          <a:p>
            <a:pPr algn="just">
              <a:buClr>
                <a:schemeClr val="accent6">
                  <a:lumMod val="75000"/>
                </a:schemeClr>
              </a:buClr>
              <a:buFont typeface="Wingdings" pitchFamily="2" charset="2"/>
              <a:buChar char="q"/>
            </a:pPr>
            <a:endParaRPr lang="fr-FR" sz="1400" dirty="0">
              <a:latin typeface="Century Gothic" pitchFamily="34" charset="0"/>
            </a:endParaRPr>
          </a:p>
          <a:p>
            <a:pPr algn="just">
              <a:buClr>
                <a:schemeClr val="accent6">
                  <a:lumMod val="75000"/>
                </a:schemeClr>
              </a:buClr>
              <a:buFont typeface="Wingdings" pitchFamily="2" charset="2"/>
              <a:buChar char="q"/>
            </a:pPr>
            <a:endParaRPr lang="fr-FR" sz="1300" dirty="0">
              <a:latin typeface="Century Gothic" pitchFamily="34" charset="0"/>
            </a:endParaRPr>
          </a:p>
          <a:p>
            <a:pPr algn="just"/>
            <a:endParaRPr lang="fr-FR" sz="1300" dirty="0">
              <a:latin typeface="Century Gothic" pitchFamily="34" charset="0"/>
            </a:endParaRPr>
          </a:p>
          <a:p>
            <a:pPr algn="just"/>
            <a:endParaRPr lang="fr-FR" sz="1300" dirty="0">
              <a:latin typeface="Century Gothic" pitchFamily="34" charset="0"/>
            </a:endParaRPr>
          </a:p>
          <a:p>
            <a:pPr algn="just"/>
            <a:endParaRPr lang="fr-FR" sz="1300" dirty="0">
              <a:latin typeface="Century Gothic" pitchFamily="34" charset="0"/>
            </a:endParaRPr>
          </a:p>
          <a:p>
            <a:pPr algn="just"/>
            <a:endParaRPr lang="fr-FR" sz="1600" dirty="0">
              <a:latin typeface="Gabriola"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772816"/>
            <a:ext cx="8229600" cy="4309939"/>
          </a:xfrm>
        </p:spPr>
        <p:txBody>
          <a:bodyPr>
            <a:normAutofit fontScale="77500" lnSpcReduction="20000"/>
          </a:bodyPr>
          <a:lstStyle/>
          <a:p>
            <a:pPr marL="514350" indent="-514350" algn="just">
              <a:buAutoNum type="alphaUcPeriod"/>
            </a:pPr>
            <a:r>
              <a:rPr lang="fr-FR" b="1" i="1" dirty="0">
                <a:solidFill>
                  <a:srgbClr val="0070C0"/>
                </a:solidFill>
                <a:latin typeface="Century Gothic" pitchFamily="34" charset="0"/>
              </a:rPr>
              <a:t>SBS et données d’activités du FGTI </a:t>
            </a:r>
          </a:p>
          <a:p>
            <a:pPr marL="514350" indent="-514350" algn="just"/>
            <a:r>
              <a:rPr lang="fr-FR" i="1" dirty="0">
                <a:latin typeface="Century Gothic" pitchFamily="34" charset="0"/>
              </a:rPr>
              <a:t>	Identité du FGTI </a:t>
            </a:r>
          </a:p>
          <a:p>
            <a:pPr marL="514350" indent="-514350" algn="just"/>
            <a:r>
              <a:rPr lang="fr-FR" i="1" dirty="0">
                <a:latin typeface="Century Gothic" pitchFamily="34" charset="0"/>
              </a:rPr>
              <a:t>	Données chiffrées sur le SBS vues par le FGTI </a:t>
            </a:r>
          </a:p>
          <a:p>
            <a:pPr marL="514350" indent="-514350" algn="just"/>
            <a:endParaRPr lang="fr-FR" i="1" dirty="0">
              <a:latin typeface="Century Gothic" pitchFamily="34" charset="0"/>
            </a:endParaRPr>
          </a:p>
          <a:p>
            <a:pPr marL="514350" indent="-514350" algn="just"/>
            <a:r>
              <a:rPr lang="fr-FR" b="1" i="1" dirty="0">
                <a:solidFill>
                  <a:schemeClr val="accent6">
                    <a:lumMod val="75000"/>
                  </a:schemeClr>
                </a:solidFill>
                <a:latin typeface="Century Gothic" pitchFamily="34" charset="0"/>
              </a:rPr>
              <a:t>B.	 SBS : modalités d’indemnisation auprès de la CIVI</a:t>
            </a:r>
          </a:p>
          <a:p>
            <a:pPr marL="514350" indent="-514350" algn="just"/>
            <a:r>
              <a:rPr lang="fr-FR" dirty="0">
                <a:latin typeface="Century Gothic" pitchFamily="34" charset="0"/>
              </a:rPr>
              <a:t>	La procédure d’indemnisation</a:t>
            </a:r>
          </a:p>
          <a:p>
            <a:pPr marL="514350" indent="-514350" algn="just"/>
            <a:r>
              <a:rPr lang="fr-FR" dirty="0">
                <a:latin typeface="Century Gothic" pitchFamily="34" charset="0"/>
              </a:rPr>
              <a:t>	Déroulé type de la saisine de la CIVI au règlement</a:t>
            </a:r>
          </a:p>
          <a:p>
            <a:pPr marL="514350" indent="-514350" algn="just"/>
            <a:r>
              <a:rPr lang="fr-FR" dirty="0">
                <a:latin typeface="Century Gothic" pitchFamily="34" charset="0"/>
              </a:rPr>
              <a:t>		</a:t>
            </a:r>
          </a:p>
          <a:p>
            <a:pPr marL="514350" indent="-514350" algn="just"/>
            <a:r>
              <a:rPr lang="fr-FR" dirty="0">
                <a:latin typeface="Century Gothic" pitchFamily="34" charset="0"/>
              </a:rPr>
              <a:t>	</a:t>
            </a:r>
            <a:endParaRPr lang="fr-FR" dirty="0"/>
          </a:p>
        </p:txBody>
      </p:sp>
      <p:sp>
        <p:nvSpPr>
          <p:cNvPr id="5" name="Titre 1"/>
          <p:cNvSpPr>
            <a:spLocks noGrp="1"/>
          </p:cNvSpPr>
          <p:nvPr>
            <p:ph type="title"/>
          </p:nvPr>
        </p:nvSpPr>
        <p:spPr/>
        <p:txBody>
          <a:bodyPr>
            <a:normAutofit/>
          </a:bodyPr>
          <a:lstStyle/>
          <a:p>
            <a:r>
              <a:rPr lang="fr-FR" i="1" dirty="0">
                <a:solidFill>
                  <a:srgbClr val="0070C0"/>
                </a:solidFill>
                <a:latin typeface="Century Gothic" pitchFamily="34" charset="0"/>
              </a:rPr>
              <a:t>FONDS DE GARANTIE </a:t>
            </a:r>
            <a:br>
              <a:rPr lang="fr-FR" i="1" dirty="0">
                <a:solidFill>
                  <a:srgbClr val="0070C0"/>
                </a:solidFill>
                <a:latin typeface="Century Gothic" pitchFamily="34" charset="0"/>
              </a:rPr>
            </a:br>
            <a:r>
              <a:rPr lang="fr-FR" i="1" dirty="0">
                <a:solidFill>
                  <a:srgbClr val="0070C0"/>
                </a:solidFill>
                <a:latin typeface="Century Gothic" pitchFamily="34" charset="0"/>
              </a:rPr>
              <a:t>Le « syndrome du bébé secoué » </a:t>
            </a:r>
            <a:endParaRPr lang="fr-FR" i="1" dirty="0">
              <a:solidFill>
                <a:srgbClr val="0070C0"/>
              </a:solidFill>
            </a:endParaRPr>
          </a:p>
        </p:txBody>
      </p:sp>
      <p:sp>
        <p:nvSpPr>
          <p:cNvPr id="6" name="Espace réservé du numéro de diapositive 5"/>
          <p:cNvSpPr>
            <a:spLocks noGrp="1"/>
          </p:cNvSpPr>
          <p:nvPr>
            <p:ph type="sldNum" sz="quarter" idx="12"/>
          </p:nvPr>
        </p:nvSpPr>
        <p:spPr/>
        <p:txBody>
          <a:bodyPr/>
          <a:lstStyle/>
          <a:p>
            <a:fld id="{445661EC-9C6D-44F9-A886-A63D68F547CE}" type="slidenum">
              <a:rPr lang="fr-FR" smtClean="0"/>
              <a:pPr/>
              <a:t>2</a:t>
            </a:fld>
            <a:endParaRPr lang="fr-FR" dirty="0"/>
          </a:p>
        </p:txBody>
      </p:sp>
      <p:sp>
        <p:nvSpPr>
          <p:cNvPr id="7" name="Espace réservé du pied de page 6"/>
          <p:cNvSpPr>
            <a:spLocks noGrp="1"/>
          </p:cNvSpPr>
          <p:nvPr>
            <p:ph type="ftr" sz="quarter" idx="11"/>
          </p:nvPr>
        </p:nvSpPr>
        <p:spPr/>
        <p:txBody>
          <a:bodyPr/>
          <a:lstStyle/>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20</a:t>
            </a:fld>
            <a:endParaRPr lang="fr-FR" dirty="0"/>
          </a:p>
        </p:txBody>
      </p:sp>
      <p:sp>
        <p:nvSpPr>
          <p:cNvPr id="6" name="Rectangle 4"/>
          <p:cNvSpPr>
            <a:spLocks noGrp="1" noChangeArrowheads="1"/>
          </p:cNvSpPr>
          <p:nvPr>
            <p:ph idx="1"/>
          </p:nvPr>
        </p:nvSpPr>
        <p:spPr>
          <a:solidFill>
            <a:schemeClr val="bg1"/>
          </a:solidFill>
        </p:spPr>
        <p:txBody>
          <a:bodyPr lIns="18000" rIns="180000"/>
          <a:lstStyle/>
          <a:p>
            <a:pPr algn="ctr">
              <a:lnSpc>
                <a:spcPct val="90000"/>
              </a:lnSpc>
              <a:tabLst>
                <a:tab pos="952500" algn="l"/>
                <a:tab pos="2479675" algn="l"/>
              </a:tabLst>
              <a:defRPr/>
            </a:pPr>
            <a:r>
              <a:rPr lang="fr-FR" sz="2400" b="1" dirty="0">
                <a:solidFill>
                  <a:schemeClr val="tx2">
                    <a:lumMod val="60000"/>
                    <a:lumOff val="40000"/>
                  </a:schemeClr>
                </a:solidFill>
                <a:effectLst>
                  <a:outerShdw blurRad="38100" dist="38100" dir="2700000" algn="tl">
                    <a:srgbClr val="000000">
                      <a:alpha val="43137"/>
                    </a:srgbClr>
                  </a:outerShdw>
                </a:effectLst>
              </a:rPr>
              <a:t>Déroulé-type :  la Saisine de la CIVI</a:t>
            </a:r>
          </a:p>
          <a:p>
            <a:pPr algn="ctr">
              <a:lnSpc>
                <a:spcPct val="90000"/>
              </a:lnSpc>
              <a:tabLst>
                <a:tab pos="952500" algn="l"/>
                <a:tab pos="2479675" algn="l"/>
              </a:tabLst>
              <a:defRPr/>
            </a:pPr>
            <a:br>
              <a:rPr lang="fr-FR" sz="2000" b="1" dirty="0">
                <a:solidFill>
                  <a:schemeClr val="tx2">
                    <a:lumMod val="60000"/>
                    <a:lumOff val="40000"/>
                  </a:schemeClr>
                </a:solidFill>
                <a:effectLst>
                  <a:outerShdw blurRad="38100" dist="38100" dir="2700000" algn="tl">
                    <a:srgbClr val="000000">
                      <a:alpha val="43137"/>
                    </a:srgbClr>
                  </a:outerShdw>
                </a:effectLst>
              </a:rPr>
            </a:br>
            <a:r>
              <a:rPr lang="fr-FR" sz="2000" b="1" dirty="0">
                <a:solidFill>
                  <a:schemeClr val="tx2">
                    <a:lumMod val="60000"/>
                    <a:lumOff val="40000"/>
                  </a:schemeClr>
                </a:solidFill>
              </a:rPr>
              <a:t>Elle s’effectue par le dépôt d’une requête au greffe de la CIVI qui transmet au FGTI</a:t>
            </a:r>
          </a:p>
          <a:p>
            <a:pPr marL="0" indent="0" eaLnBrk="1" hangingPunct="1">
              <a:lnSpc>
                <a:spcPct val="90000"/>
              </a:lnSpc>
              <a:tabLst>
                <a:tab pos="952500" algn="l"/>
                <a:tab pos="2479675" algn="l"/>
              </a:tabLst>
              <a:defRPr/>
            </a:pPr>
            <a:endParaRPr lang="fr-FR" sz="2000" b="1" dirty="0">
              <a:solidFill>
                <a:schemeClr val="tx2">
                  <a:lumMod val="75000"/>
                </a:schemeClr>
              </a:solidFill>
            </a:endParaRPr>
          </a:p>
          <a:p>
            <a:pPr marL="0" indent="0" eaLnBrk="1" hangingPunct="1">
              <a:lnSpc>
                <a:spcPct val="90000"/>
              </a:lnSpc>
              <a:tabLst>
                <a:tab pos="952500" algn="l"/>
                <a:tab pos="2479675" algn="l"/>
              </a:tabLst>
              <a:defRPr/>
            </a:pPr>
            <a:endParaRPr lang="fr-FR" sz="2000" b="1" dirty="0">
              <a:solidFill>
                <a:schemeClr val="tx2">
                  <a:lumMod val="75000"/>
                </a:schemeClr>
              </a:solidFill>
            </a:endParaRPr>
          </a:p>
          <a:p>
            <a:pPr marL="0" indent="0" eaLnBrk="1" hangingPunct="1">
              <a:lnSpc>
                <a:spcPct val="90000"/>
              </a:lnSpc>
              <a:tabLst>
                <a:tab pos="952500" algn="l"/>
                <a:tab pos="2479675" algn="l"/>
              </a:tabLst>
              <a:defRPr/>
            </a:pPr>
            <a:endParaRPr lang="fr-FR" sz="2000" b="1" dirty="0">
              <a:solidFill>
                <a:schemeClr val="tx2">
                  <a:lumMod val="75000"/>
                </a:schemeClr>
              </a:solidFill>
            </a:endParaRPr>
          </a:p>
          <a:p>
            <a:pPr marL="0" indent="0" eaLnBrk="1" hangingPunct="1">
              <a:lnSpc>
                <a:spcPct val="90000"/>
              </a:lnSpc>
              <a:tabLst>
                <a:tab pos="952500" algn="l"/>
                <a:tab pos="2479675" algn="l"/>
              </a:tabLst>
              <a:defRPr/>
            </a:pPr>
            <a:endParaRPr lang="fr-FR" sz="2000" b="1" dirty="0">
              <a:solidFill>
                <a:schemeClr val="tx2">
                  <a:lumMod val="75000"/>
                </a:schemeClr>
              </a:solidFill>
            </a:endParaRPr>
          </a:p>
          <a:p>
            <a:pPr marL="0" indent="0" eaLnBrk="1" hangingPunct="1">
              <a:lnSpc>
                <a:spcPct val="90000"/>
              </a:lnSpc>
              <a:tabLst>
                <a:tab pos="952500" algn="l"/>
                <a:tab pos="2479675" algn="l"/>
              </a:tabLst>
              <a:defRPr/>
            </a:pPr>
            <a:endParaRPr lang="fr-FR" sz="2000" b="1" dirty="0">
              <a:solidFill>
                <a:schemeClr val="tx2">
                  <a:lumMod val="75000"/>
                </a:schemeClr>
              </a:solidFill>
            </a:endParaRPr>
          </a:p>
          <a:p>
            <a:pPr marL="0" indent="0" eaLnBrk="1" hangingPunct="1">
              <a:lnSpc>
                <a:spcPct val="90000"/>
              </a:lnSpc>
              <a:buFont typeface="Wingdings" pitchFamily="2" charset="2"/>
              <a:buChar char="q"/>
              <a:tabLst>
                <a:tab pos="952500" algn="l"/>
                <a:tab pos="2479675" algn="l"/>
              </a:tabLst>
              <a:defRPr/>
            </a:pPr>
            <a:r>
              <a:rPr lang="fr-FR" sz="2000" b="1" dirty="0">
                <a:solidFill>
                  <a:schemeClr val="tx2">
                    <a:lumMod val="75000"/>
                  </a:schemeClr>
                </a:solidFill>
              </a:rPr>
              <a:t>Quelles sont les pièces à produire ?</a:t>
            </a:r>
          </a:p>
          <a:p>
            <a:pPr marL="0" indent="0" eaLnBrk="1" hangingPunct="1">
              <a:lnSpc>
                <a:spcPct val="90000"/>
              </a:lnSpc>
              <a:buFont typeface="Wingdings" pitchFamily="2" charset="2"/>
              <a:buChar char="§"/>
              <a:tabLst>
                <a:tab pos="952500" algn="l"/>
                <a:tab pos="2479675" algn="l"/>
              </a:tabLst>
              <a:defRPr/>
            </a:pPr>
            <a:r>
              <a:rPr lang="fr-FR" sz="2000" dirty="0"/>
              <a:t>Les pièces pénales</a:t>
            </a:r>
          </a:p>
          <a:p>
            <a:pPr marL="0" indent="0" eaLnBrk="1" hangingPunct="1">
              <a:lnSpc>
                <a:spcPct val="90000"/>
              </a:lnSpc>
              <a:buFont typeface="Wingdings" pitchFamily="2" charset="2"/>
              <a:buChar char="§"/>
              <a:tabLst>
                <a:tab pos="952500" algn="l"/>
                <a:tab pos="2479675" algn="l"/>
              </a:tabLst>
              <a:defRPr/>
            </a:pPr>
            <a:r>
              <a:rPr lang="fr-FR" sz="2000" dirty="0"/>
              <a:t>Les pièces médicales</a:t>
            </a:r>
          </a:p>
          <a:p>
            <a:pPr marL="0" indent="0" eaLnBrk="1" hangingPunct="1">
              <a:lnSpc>
                <a:spcPct val="90000"/>
              </a:lnSpc>
              <a:buFont typeface="Wingdings" pitchFamily="2" charset="2"/>
              <a:buChar char="§"/>
              <a:tabLst>
                <a:tab pos="952500" algn="l"/>
                <a:tab pos="2479675" algn="l"/>
              </a:tabLst>
              <a:defRPr/>
            </a:pPr>
            <a:r>
              <a:rPr lang="fr-FR" sz="2000" dirty="0"/>
              <a:t>La demande</a:t>
            </a:r>
          </a:p>
        </p:txBody>
      </p:sp>
      <p:sp>
        <p:nvSpPr>
          <p:cNvPr id="7" name="Rectangle 4"/>
          <p:cNvSpPr txBox="1">
            <a:spLocks noChangeArrowheads="1"/>
          </p:cNvSpPr>
          <p:nvPr/>
        </p:nvSpPr>
        <p:spPr>
          <a:xfrm>
            <a:off x="467544" y="1556792"/>
            <a:ext cx="8229600" cy="2808311"/>
          </a:xfrm>
          <a:prstGeom prst="rect">
            <a:avLst/>
          </a:prstGeom>
          <a:solidFill>
            <a:schemeClr val="bg1"/>
          </a:solidFill>
        </p:spPr>
        <p:txBody>
          <a:bodyPr vert="horz" lIns="18000" tIns="45720" rIns="180000" bIns="45720" rtlCol="0">
            <a:normAutofit/>
          </a:bodyPr>
          <a:lstStyle/>
          <a:p>
            <a:pPr marL="0" marR="0" lvl="0" indent="0"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r>
              <a:rPr lang="fr-FR" sz="2000" b="1" dirty="0">
                <a:solidFill>
                  <a:schemeClr val="tx2">
                    <a:lumMod val="60000"/>
                    <a:lumOff val="40000"/>
                  </a:schemeClr>
                </a:solidFill>
                <a:effectLst>
                  <a:outerShdw blurRad="38100" dist="38100" dir="2700000" algn="tl">
                    <a:srgbClr val="000000">
                      <a:alpha val="43137"/>
                    </a:srgbClr>
                  </a:outerShdw>
                </a:effectLst>
              </a:rPr>
              <a:t>Déroulé type : la demande</a:t>
            </a:r>
          </a:p>
          <a:p>
            <a:pPr marL="0" marR="0" lvl="0" indent="0"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r>
              <a:rPr kumimoji="0" lang="fr-FR" sz="40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		REQUETE</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endParaRPr kumimoji="0" lang="fr-FR" sz="20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endParaRP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endParaRPr kumimoji="0" lang="fr-FR" sz="20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endParaRP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r>
              <a:rPr kumimoji="0" lang="fr-FR" sz="14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 Règlement d’une provision</a:t>
            </a:r>
            <a:r>
              <a:rPr kumimoji="0" lang="fr-FR" sz="18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          				   </a:t>
            </a:r>
            <a:r>
              <a:rPr kumimoji="0" lang="fr-FR" sz="12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Liquidation de préjudice</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r>
              <a:rPr lang="fr-FR" sz="1200" b="1" dirty="0">
                <a:solidFill>
                  <a:schemeClr val="tx2">
                    <a:lumMod val="60000"/>
                    <a:lumOff val="40000"/>
                  </a:schemeClr>
                </a:solidFill>
                <a:effectLst>
                  <a:outerShdw blurRad="38100" dist="38100" dir="2700000" algn="tl">
                    <a:srgbClr val="000000">
                      <a:alpha val="43137"/>
                    </a:srgbClr>
                  </a:outerShdw>
                </a:effectLst>
              </a:rPr>
              <a:t>		</a:t>
            </a:r>
            <a:r>
              <a:rPr kumimoji="0" lang="fr-FR" sz="14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Expertise</a:t>
            </a:r>
            <a:r>
              <a:rPr kumimoji="0" lang="fr-FR" sz="18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	</a:t>
            </a:r>
            <a:r>
              <a:rPr kumimoji="0" lang="fr-FR" sz="14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Règlement d’une provision </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r>
              <a:rPr kumimoji="0" lang="fr-FR" sz="1400" b="1" i="0" u="none" strike="noStrike" kern="1200" cap="none" spc="0" normalizeH="0" baseline="0" noProof="0" dirty="0">
                <a:ln>
                  <a:noFill/>
                </a:ln>
                <a:solidFill>
                  <a:schemeClr val="tx2">
                    <a:lumMod val="60000"/>
                    <a:lumOff val="40000"/>
                  </a:schemeClr>
                </a:solidFill>
                <a:effectLst>
                  <a:outerShdw blurRad="38100" dist="38100" dir="2700000" algn="tl">
                    <a:srgbClr val="000000">
                      <a:alpha val="43137"/>
                    </a:srgbClr>
                  </a:outerShdw>
                </a:effectLst>
                <a:uLnTx/>
                <a:uFillTx/>
                <a:latin typeface="+mn-lt"/>
                <a:ea typeface="+mn-ea"/>
                <a:cs typeface="+mn-cs"/>
              </a:rPr>
              <a:t>				et expertise		</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952500" algn="l"/>
                <a:tab pos="2479675" algn="l"/>
              </a:tabLst>
              <a:defRPr/>
            </a:pPr>
            <a:endParaRPr kumimoji="0" lang="fr-FR"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Flèche droite 7"/>
          <p:cNvSpPr/>
          <p:nvPr/>
        </p:nvSpPr>
        <p:spPr>
          <a:xfrm rot="18679282" flipH="1">
            <a:off x="2064606" y="2846153"/>
            <a:ext cx="72008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Flèche droite 8"/>
          <p:cNvSpPr/>
          <p:nvPr/>
        </p:nvSpPr>
        <p:spPr>
          <a:xfrm rot="16200000" flipH="1">
            <a:off x="3023828" y="2960948"/>
            <a:ext cx="72008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Flèche droite 9"/>
          <p:cNvSpPr/>
          <p:nvPr/>
        </p:nvSpPr>
        <p:spPr>
          <a:xfrm rot="16028866" flipH="1">
            <a:off x="4409673" y="2969460"/>
            <a:ext cx="72008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Flèche droite 10"/>
          <p:cNvSpPr/>
          <p:nvPr/>
        </p:nvSpPr>
        <p:spPr>
          <a:xfrm rot="14262898" flipH="1">
            <a:off x="5492561" y="2857425"/>
            <a:ext cx="72008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21</a:t>
            </a:fld>
            <a:endParaRPr lang="fr-FR" dirty="0"/>
          </a:p>
        </p:txBody>
      </p:sp>
      <p:sp>
        <p:nvSpPr>
          <p:cNvPr id="6" name="Rectangle 4"/>
          <p:cNvSpPr>
            <a:spLocks noGrp="1" noChangeArrowheads="1"/>
          </p:cNvSpPr>
          <p:nvPr>
            <p:ph idx="1"/>
          </p:nvPr>
        </p:nvSpPr>
        <p:spPr>
          <a:solidFill>
            <a:schemeClr val="bg1"/>
          </a:solidFill>
        </p:spPr>
        <p:txBody>
          <a:bodyPr lIns="18000" rIns="180000"/>
          <a:lstStyle/>
          <a:p>
            <a:pPr>
              <a:lnSpc>
                <a:spcPct val="90000"/>
              </a:lnSpc>
              <a:tabLst>
                <a:tab pos="952500" algn="l"/>
                <a:tab pos="2479675" algn="l"/>
              </a:tabLst>
              <a:defRPr/>
            </a:pPr>
            <a:r>
              <a:rPr lang="fr-FR" sz="2400" b="1" dirty="0">
                <a:solidFill>
                  <a:schemeClr val="tx2">
                    <a:lumMod val="60000"/>
                    <a:lumOff val="40000"/>
                  </a:schemeClr>
                </a:solidFill>
                <a:effectLst>
                  <a:outerShdw blurRad="38100" dist="38100" dir="2700000" algn="tl">
                    <a:srgbClr val="000000">
                      <a:alpha val="43137"/>
                    </a:srgbClr>
                  </a:outerShdw>
                </a:effectLst>
              </a:rPr>
              <a:t>Déroulé-type : La demande de règlement de provision et expertise</a:t>
            </a:r>
          </a:p>
          <a:p>
            <a:pPr>
              <a:lnSpc>
                <a:spcPct val="90000"/>
              </a:lnSpc>
              <a:tabLst>
                <a:tab pos="952500" algn="l"/>
                <a:tab pos="2479675" algn="l"/>
              </a:tabLst>
              <a:defRPr/>
            </a:pPr>
            <a:r>
              <a:rPr lang="fr-FR" sz="1600" b="1" dirty="0">
                <a:effectLst>
                  <a:outerShdw blurRad="38100" dist="38100" dir="2700000" algn="tl">
                    <a:srgbClr val="000000">
                      <a:alpha val="43137"/>
                    </a:srgbClr>
                  </a:outerShdw>
                </a:effectLst>
              </a:rPr>
              <a:t>Le Président de la CIVI doit statuer dans le délai d’un mois </a:t>
            </a:r>
            <a:r>
              <a:rPr lang="fr-FR" sz="1400" b="1" dirty="0">
                <a:effectLst>
                  <a:outerShdw blurRad="38100" dist="38100" dir="2700000" algn="tl">
                    <a:srgbClr val="000000">
                      <a:alpha val="43137"/>
                    </a:srgbClr>
                  </a:outerShdw>
                </a:effectLst>
              </a:rPr>
              <a:t>(art. 706-6 du CPP)</a:t>
            </a:r>
          </a:p>
          <a:p>
            <a:pPr>
              <a:lnSpc>
                <a:spcPct val="90000"/>
              </a:lnSpc>
              <a:tabLst>
                <a:tab pos="952500" algn="l"/>
                <a:tab pos="2479675" algn="l"/>
              </a:tabLst>
              <a:defRPr/>
            </a:pPr>
            <a:endParaRPr lang="fr-FR" sz="1800" b="1" dirty="0">
              <a:effectLst>
                <a:outerShdw blurRad="38100" dist="38100" dir="2700000" algn="tl">
                  <a:srgbClr val="000000">
                    <a:alpha val="43137"/>
                  </a:srgbClr>
                </a:outerShdw>
              </a:effectLst>
            </a:endParaRPr>
          </a:p>
          <a:p>
            <a:pPr>
              <a:lnSpc>
                <a:spcPct val="90000"/>
              </a:lnSpc>
              <a:buFont typeface="Wingdings" pitchFamily="2" charset="2"/>
              <a:buChar char="q"/>
              <a:tabLst>
                <a:tab pos="952500" algn="l"/>
                <a:tab pos="2479675" algn="l"/>
              </a:tabLst>
              <a:defRPr/>
            </a:pPr>
            <a:r>
              <a:rPr lang="fr-FR" sz="1800" dirty="0">
                <a:effectLst>
                  <a:outerShdw blurRad="38100" dist="38100" dir="2700000" algn="tl">
                    <a:srgbClr val="000000">
                      <a:alpha val="43137"/>
                    </a:srgbClr>
                  </a:outerShdw>
                </a:effectLst>
              </a:rPr>
              <a:t>Les </a:t>
            </a:r>
            <a:r>
              <a:rPr lang="fr-FR" sz="1800" dirty="0"/>
              <a:t>pièces médicales sont soumises pour avis par le FGTI à son médecin conseil</a:t>
            </a:r>
          </a:p>
          <a:p>
            <a:pPr>
              <a:lnSpc>
                <a:spcPct val="90000"/>
              </a:lnSpc>
              <a:tabLst>
                <a:tab pos="952500" algn="l"/>
                <a:tab pos="2479675" algn="l"/>
              </a:tabLst>
              <a:defRPr/>
            </a:pPr>
            <a:endParaRPr lang="fr-FR" sz="1800" dirty="0"/>
          </a:p>
          <a:p>
            <a:pPr>
              <a:lnSpc>
                <a:spcPct val="90000"/>
              </a:lnSpc>
              <a:buFont typeface="Wingdings" pitchFamily="2" charset="2"/>
              <a:buChar char="q"/>
              <a:tabLst>
                <a:tab pos="952500" algn="l"/>
                <a:tab pos="2479675" algn="l"/>
              </a:tabLst>
              <a:defRPr/>
            </a:pPr>
            <a:r>
              <a:rPr lang="fr-FR" sz="1800" dirty="0"/>
              <a:t>Si la recevabilité de la demande n’est pas contestée par le FGTI ni le montant de la provision, </a:t>
            </a:r>
            <a:r>
              <a:rPr lang="fr-FR" sz="1800" b="1" dirty="0"/>
              <a:t>le FGTI règle spontanément la provision </a:t>
            </a:r>
            <a:r>
              <a:rPr lang="fr-FR" sz="1800" dirty="0"/>
              <a:t>demandée et en avise la CIVI             </a:t>
            </a:r>
            <a:r>
              <a:rPr lang="fr-FR" sz="1050" dirty="0"/>
              <a:t>(art 706-5-1 du CPP)</a:t>
            </a:r>
          </a:p>
          <a:p>
            <a:pPr>
              <a:lnSpc>
                <a:spcPct val="90000"/>
              </a:lnSpc>
              <a:tabLst>
                <a:tab pos="952500" algn="l"/>
                <a:tab pos="2479675" algn="l"/>
              </a:tabLst>
              <a:defRPr/>
            </a:pPr>
            <a:endParaRPr lang="fr-FR" sz="1800" dirty="0"/>
          </a:p>
          <a:p>
            <a:pPr>
              <a:lnSpc>
                <a:spcPct val="90000"/>
              </a:lnSpc>
              <a:buFont typeface="Wingdings" pitchFamily="2" charset="2"/>
              <a:buChar char="q"/>
              <a:tabLst>
                <a:tab pos="952500" algn="l"/>
                <a:tab pos="2479675" algn="l"/>
              </a:tabLst>
              <a:defRPr/>
            </a:pPr>
            <a:r>
              <a:rPr lang="fr-FR" sz="1800" dirty="0"/>
              <a:t>En cas de désaccord le FGTI adresse ses observations à la CIVI</a:t>
            </a:r>
          </a:p>
          <a:p>
            <a:pPr>
              <a:lnSpc>
                <a:spcPct val="90000"/>
              </a:lnSpc>
              <a:buFont typeface="Arial" pitchFamily="34" charset="0"/>
              <a:buChar char="•"/>
              <a:tabLst>
                <a:tab pos="952500" algn="l"/>
                <a:tab pos="2479675" algn="l"/>
              </a:tabLst>
              <a:defRPr/>
            </a:pPr>
            <a:r>
              <a:rPr lang="fr-FR" sz="1400" dirty="0"/>
              <a:t>Sur le droit à indemnisation (par ex :matérialité de l’infraction non démontrée)</a:t>
            </a:r>
          </a:p>
          <a:p>
            <a:pPr>
              <a:lnSpc>
                <a:spcPct val="90000"/>
              </a:lnSpc>
              <a:buFont typeface="Arial" pitchFamily="34" charset="0"/>
              <a:buChar char="•"/>
              <a:tabLst>
                <a:tab pos="952500" algn="l"/>
                <a:tab pos="2479675" algn="l"/>
              </a:tabLst>
              <a:defRPr/>
            </a:pPr>
            <a:r>
              <a:rPr lang="fr-FR" sz="1400" dirty="0"/>
              <a:t>Sur le quantum demandé</a:t>
            </a:r>
          </a:p>
          <a:p>
            <a:pPr>
              <a:lnSpc>
                <a:spcPct val="90000"/>
              </a:lnSpc>
              <a:buFont typeface="Arial" pitchFamily="34" charset="0"/>
              <a:buChar char="•"/>
              <a:tabLst>
                <a:tab pos="952500" algn="l"/>
                <a:tab pos="2479675" algn="l"/>
              </a:tabLst>
              <a:defRPr/>
            </a:pPr>
            <a:r>
              <a:rPr lang="fr-FR" sz="1400" dirty="0"/>
              <a:t>Sur la mission d’expertise (importance d’une expertise opposable au FGTI)</a:t>
            </a:r>
          </a:p>
          <a:p>
            <a:pPr>
              <a:lnSpc>
                <a:spcPct val="90000"/>
              </a:lnSpc>
              <a:buFont typeface="Wingdings" pitchFamily="2" charset="2"/>
              <a:buChar char="q"/>
              <a:tabLst>
                <a:tab pos="952500" algn="l"/>
                <a:tab pos="2479675" algn="l"/>
              </a:tabLst>
              <a:defRPr/>
            </a:pPr>
            <a:endParaRPr lang="fr-FR" sz="2400" b="1" dirty="0">
              <a:effectLst>
                <a:outerShdw blurRad="38100" dist="38100" dir="2700000" algn="tl">
                  <a:srgbClr val="000000">
                    <a:alpha val="43137"/>
                  </a:srgbClr>
                </a:outerShdw>
              </a:effectLst>
            </a:endParaRPr>
          </a:p>
          <a:p>
            <a:pPr>
              <a:lnSpc>
                <a:spcPct val="90000"/>
              </a:lnSpc>
              <a:buFont typeface="Wingdings" pitchFamily="2" charset="2"/>
              <a:buChar char="q"/>
              <a:tabLst>
                <a:tab pos="952500" algn="l"/>
                <a:tab pos="2479675" algn="l"/>
              </a:tabLst>
              <a:defRPr/>
            </a:pPr>
            <a:endParaRPr lang="fr-F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22</a:t>
            </a:fld>
            <a:endParaRPr lang="fr-FR" dirty="0"/>
          </a:p>
        </p:txBody>
      </p:sp>
      <p:sp>
        <p:nvSpPr>
          <p:cNvPr id="6" name="Rectangle 4"/>
          <p:cNvSpPr>
            <a:spLocks noGrp="1" noChangeArrowheads="1"/>
          </p:cNvSpPr>
          <p:nvPr>
            <p:ph idx="1"/>
          </p:nvPr>
        </p:nvSpPr>
        <p:spPr>
          <a:solidFill>
            <a:schemeClr val="bg1"/>
          </a:solidFill>
        </p:spPr>
        <p:txBody>
          <a:bodyPr lIns="18000" rIns="180000"/>
          <a:lstStyle/>
          <a:p>
            <a:pPr>
              <a:lnSpc>
                <a:spcPct val="90000"/>
              </a:lnSpc>
              <a:tabLst>
                <a:tab pos="952500" algn="l"/>
                <a:tab pos="2479675" algn="l"/>
              </a:tabLst>
              <a:defRPr/>
            </a:pPr>
            <a:r>
              <a:rPr lang="fr-FR" sz="2400" b="1" dirty="0">
                <a:solidFill>
                  <a:schemeClr val="tx2">
                    <a:lumMod val="60000"/>
                    <a:lumOff val="40000"/>
                  </a:schemeClr>
                </a:solidFill>
                <a:effectLst>
                  <a:outerShdw blurRad="38100" dist="38100" dir="2700000" algn="tl">
                    <a:srgbClr val="000000">
                      <a:alpha val="43137"/>
                    </a:srgbClr>
                  </a:outerShdw>
                </a:effectLst>
              </a:rPr>
              <a:t>Déroulé-type : La demande de règlement de provision et expertise (suite)</a:t>
            </a:r>
          </a:p>
          <a:p>
            <a:pPr>
              <a:lnSpc>
                <a:spcPct val="90000"/>
              </a:lnSpc>
              <a:tabLst>
                <a:tab pos="952500" algn="l"/>
                <a:tab pos="2479675" algn="l"/>
              </a:tabLst>
              <a:defRPr/>
            </a:pPr>
            <a:endParaRPr lang="fr-FR" sz="2400" dirty="0"/>
          </a:p>
          <a:p>
            <a:pPr>
              <a:lnSpc>
                <a:spcPct val="90000"/>
              </a:lnSpc>
              <a:tabLst>
                <a:tab pos="952500" algn="l"/>
                <a:tab pos="2479675" algn="l"/>
              </a:tabLst>
              <a:defRPr/>
            </a:pPr>
            <a:r>
              <a:rPr lang="fr-FR" sz="2400" b="1" dirty="0"/>
              <a:t>Le président rend une ordonnance qui alloue une provision et désigne un médecin expert</a:t>
            </a:r>
          </a:p>
          <a:p>
            <a:pPr>
              <a:lnSpc>
                <a:spcPct val="90000"/>
              </a:lnSpc>
              <a:tabLst>
                <a:tab pos="952500" algn="l"/>
                <a:tab pos="2479675" algn="l"/>
              </a:tabLst>
              <a:defRPr/>
            </a:pPr>
            <a:endParaRPr lang="fr-FR" sz="1400" dirty="0">
              <a:latin typeface="Century Gothic" pitchFamily="34" charset="0"/>
            </a:endParaRPr>
          </a:p>
          <a:p>
            <a:pPr>
              <a:lnSpc>
                <a:spcPct val="90000"/>
              </a:lnSpc>
              <a:buFont typeface="Wingdings" pitchFamily="2" charset="2"/>
              <a:buChar char="q"/>
              <a:tabLst>
                <a:tab pos="952500" algn="l"/>
                <a:tab pos="2479675" algn="l"/>
              </a:tabLst>
              <a:defRPr/>
            </a:pPr>
            <a:r>
              <a:rPr lang="fr-FR" sz="1400" dirty="0">
                <a:latin typeface="Century Gothic" pitchFamily="34" charset="0"/>
              </a:rPr>
              <a:t>Le FGTI règle la provision dans le mois </a:t>
            </a:r>
            <a:r>
              <a:rPr lang="fr-FR" sz="1000" dirty="0">
                <a:latin typeface="Century Gothic" pitchFamily="34" charset="0"/>
              </a:rPr>
              <a:t>(ou interjette appel s’il maintient sa contestation)</a:t>
            </a:r>
          </a:p>
          <a:p>
            <a:pPr>
              <a:lnSpc>
                <a:spcPct val="90000"/>
              </a:lnSpc>
              <a:tabLst>
                <a:tab pos="952500" algn="l"/>
                <a:tab pos="2479675" algn="l"/>
              </a:tabLst>
              <a:defRPr/>
            </a:pPr>
            <a:endParaRPr lang="fr-FR" sz="1000" b="1" dirty="0">
              <a:latin typeface="Century Gothic" pitchFamily="34" charset="0"/>
            </a:endParaRPr>
          </a:p>
          <a:p>
            <a:pPr>
              <a:lnSpc>
                <a:spcPct val="90000"/>
              </a:lnSpc>
              <a:tabLst>
                <a:tab pos="952500" algn="l"/>
                <a:tab pos="2479675" algn="l"/>
              </a:tabLst>
              <a:defRPr/>
            </a:pPr>
            <a:endParaRPr lang="fr-FR" sz="1400" b="1" dirty="0">
              <a:latin typeface="Century Gothic" pitchFamily="34" charset="0"/>
            </a:endParaRPr>
          </a:p>
          <a:p>
            <a:pPr>
              <a:lnSpc>
                <a:spcPct val="90000"/>
              </a:lnSpc>
              <a:buFont typeface="Wingdings" pitchFamily="2" charset="2"/>
              <a:buChar char="q"/>
              <a:tabLst>
                <a:tab pos="952500" algn="l"/>
                <a:tab pos="2479675" algn="l"/>
              </a:tabLst>
              <a:defRPr/>
            </a:pPr>
            <a:r>
              <a:rPr lang="fr-FR" sz="1400" dirty="0">
                <a:latin typeface="Century Gothic" pitchFamily="34" charset="0"/>
              </a:rPr>
              <a:t>Le FGTI missionne un médecin pour qu’il assiste aux opérations d’expertise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23</a:t>
            </a:fld>
            <a:endParaRPr lang="fr-FR" dirty="0"/>
          </a:p>
        </p:txBody>
      </p:sp>
      <p:sp>
        <p:nvSpPr>
          <p:cNvPr id="6" name="Rectangle 4"/>
          <p:cNvSpPr>
            <a:spLocks noGrp="1" noChangeArrowheads="1"/>
          </p:cNvSpPr>
          <p:nvPr>
            <p:ph idx="1"/>
          </p:nvPr>
        </p:nvSpPr>
        <p:spPr>
          <a:xfrm>
            <a:off x="323528" y="1412776"/>
            <a:ext cx="8496944" cy="4669979"/>
          </a:xfrm>
          <a:solidFill>
            <a:schemeClr val="bg1"/>
          </a:solidFill>
        </p:spPr>
        <p:txBody>
          <a:bodyPr lIns="18000" rIns="180000">
            <a:normAutofit fontScale="92500" lnSpcReduction="10000"/>
          </a:bodyPr>
          <a:lstStyle/>
          <a:p>
            <a:pPr>
              <a:lnSpc>
                <a:spcPct val="90000"/>
              </a:lnSpc>
              <a:tabLst>
                <a:tab pos="952500" algn="l"/>
                <a:tab pos="2479675" algn="l"/>
              </a:tabLst>
              <a:defRPr/>
            </a:pPr>
            <a:r>
              <a:rPr lang="fr-FR" sz="2400" b="1" dirty="0">
                <a:solidFill>
                  <a:schemeClr val="tx2">
                    <a:lumMod val="60000"/>
                    <a:lumOff val="40000"/>
                  </a:schemeClr>
                </a:solidFill>
                <a:effectLst>
                  <a:outerShdw blurRad="38100" dist="38100" dir="2700000" algn="tl">
                    <a:srgbClr val="000000">
                      <a:alpha val="43137"/>
                    </a:srgbClr>
                  </a:outerShdw>
                </a:effectLst>
              </a:rPr>
              <a:t>Déroulé-type : L’expertise médicale </a:t>
            </a:r>
          </a:p>
          <a:p>
            <a:pPr>
              <a:lnSpc>
                <a:spcPct val="90000"/>
              </a:lnSpc>
              <a:tabLst>
                <a:tab pos="952500" algn="l"/>
                <a:tab pos="2479675" algn="l"/>
              </a:tabLst>
              <a:defRPr/>
            </a:pPr>
            <a:endParaRPr lang="fr-FR" sz="1400" b="1" dirty="0">
              <a:latin typeface="Century Gothic" pitchFamily="34" charset="0"/>
            </a:endParaRPr>
          </a:p>
          <a:p>
            <a:pPr algn="ctr">
              <a:lnSpc>
                <a:spcPct val="90000"/>
              </a:lnSpc>
              <a:tabLst>
                <a:tab pos="952500" algn="l"/>
                <a:tab pos="2479675" algn="l"/>
              </a:tabLst>
              <a:defRPr/>
            </a:pPr>
            <a:r>
              <a:rPr lang="fr-FR" sz="1400" b="1" dirty="0">
                <a:latin typeface="Century Gothic" pitchFamily="34" charset="0"/>
              </a:rPr>
              <a:t>	</a:t>
            </a:r>
            <a:r>
              <a:rPr lang="fr-FR" sz="1800" b="1" dirty="0">
                <a:latin typeface="Century Gothic" pitchFamily="34" charset="0"/>
              </a:rPr>
              <a:t>Quelques particularités liées au syndrome du bébé secoué</a:t>
            </a:r>
          </a:p>
          <a:p>
            <a:pPr algn="ctr">
              <a:lnSpc>
                <a:spcPct val="90000"/>
              </a:lnSpc>
              <a:tabLst>
                <a:tab pos="952500" algn="l"/>
                <a:tab pos="2479675" algn="l"/>
              </a:tabLst>
              <a:defRPr/>
            </a:pPr>
            <a:endParaRPr lang="fr-FR" sz="1400" b="1" dirty="0">
              <a:latin typeface="Century Gothic" pitchFamily="34" charset="0"/>
            </a:endParaRPr>
          </a:p>
          <a:p>
            <a:pPr>
              <a:lnSpc>
                <a:spcPct val="90000"/>
              </a:lnSpc>
              <a:buFont typeface="Wingdings" pitchFamily="2" charset="2"/>
              <a:buChar char="q"/>
              <a:tabLst>
                <a:tab pos="952500" algn="l"/>
                <a:tab pos="2479675" algn="l"/>
              </a:tabLst>
              <a:defRPr/>
            </a:pPr>
            <a:r>
              <a:rPr lang="fr-FR" sz="1200" b="1" dirty="0">
                <a:latin typeface="Century Gothic" pitchFamily="34" charset="0"/>
              </a:rPr>
              <a:t>La mission </a:t>
            </a:r>
            <a:r>
              <a:rPr lang="fr-FR" sz="1400" b="1" dirty="0">
                <a:latin typeface="Century Gothic" pitchFamily="34" charset="0"/>
              </a:rPr>
              <a:t>: </a:t>
            </a:r>
            <a:r>
              <a:rPr lang="fr-FR" sz="1200" b="1" dirty="0">
                <a:latin typeface="Century Gothic" pitchFamily="34" charset="0"/>
              </a:rPr>
              <a:t>Importance d’une mission adaptée</a:t>
            </a:r>
          </a:p>
          <a:p>
            <a:pPr>
              <a:lnSpc>
                <a:spcPct val="90000"/>
              </a:lnSpc>
              <a:tabLst>
                <a:tab pos="952500" algn="l"/>
                <a:tab pos="2479675" algn="l"/>
              </a:tabLst>
              <a:defRPr/>
            </a:pPr>
            <a:r>
              <a:rPr lang="fr-FR" sz="1200" dirty="0">
                <a:latin typeface="Century Gothic" pitchFamily="34" charset="0"/>
              </a:rPr>
              <a:t>Liberté du choix de la mission pour une </a:t>
            </a:r>
            <a:r>
              <a:rPr lang="fr-FR" sz="1200" b="1" dirty="0">
                <a:latin typeface="Century Gothic" pitchFamily="34" charset="0"/>
              </a:rPr>
              <a:t>évaluation médico-légale et environnementale spécifique, argumentée</a:t>
            </a:r>
            <a:r>
              <a:rPr lang="fr-FR" sz="1200" dirty="0">
                <a:latin typeface="Century Gothic" pitchFamily="34" charset="0"/>
              </a:rPr>
              <a:t> en fonction des critères d’imputabilité habituels et adaptée aux besoins de la victime. </a:t>
            </a:r>
          </a:p>
          <a:p>
            <a:pPr>
              <a:lnSpc>
                <a:spcPct val="90000"/>
              </a:lnSpc>
              <a:tabLst>
                <a:tab pos="952500" algn="l"/>
                <a:tab pos="2479675" algn="l"/>
              </a:tabLst>
              <a:defRPr/>
            </a:pPr>
            <a:r>
              <a:rPr lang="fr-FR" sz="1200" dirty="0">
                <a:latin typeface="Century Gothic" pitchFamily="34" charset="0"/>
              </a:rPr>
              <a:t>L’expert doit recueillir de manière la plus exhaustive possible les données médicales afin de suivre le plus efficacement possible </a:t>
            </a:r>
            <a:r>
              <a:rPr lang="fr-FR" sz="1200" b="1" dirty="0">
                <a:latin typeface="Century Gothic" pitchFamily="34" charset="0"/>
              </a:rPr>
              <a:t>l’évolution de l’enfant et mettre en lumière les besoins thérapeutiques et de réinsertion sociale avant consolidation. </a:t>
            </a:r>
            <a:r>
              <a:rPr lang="fr-FR" sz="1200" dirty="0">
                <a:latin typeface="Century Gothic" pitchFamily="34" charset="0"/>
              </a:rPr>
              <a:t>Cela permet ainsi à la CIVI et au FGTI  d’avoir une pleine connaissance des besoins de l’enfant (ainsi que ceux de ses proches), afin d’apporter des réponses adaptées aux demandes. Présence de l’inspecteur du FGTI pour rencontrer la victime et ses proches. Seuls les médecins participent à l’examen clinique.</a:t>
            </a:r>
          </a:p>
          <a:p>
            <a:pPr>
              <a:lnSpc>
                <a:spcPct val="90000"/>
              </a:lnSpc>
              <a:tabLst>
                <a:tab pos="952500" algn="l"/>
                <a:tab pos="2479675" algn="l"/>
              </a:tabLst>
              <a:defRPr/>
            </a:pPr>
            <a:endParaRPr lang="fr-FR" sz="1400" b="1" dirty="0">
              <a:latin typeface="Century Gothic" pitchFamily="34" charset="0"/>
            </a:endParaRPr>
          </a:p>
          <a:p>
            <a:pPr lvl="4">
              <a:lnSpc>
                <a:spcPct val="90000"/>
              </a:lnSpc>
              <a:buFont typeface="Wingdings" pitchFamily="2" charset="2"/>
              <a:buChar char="q"/>
              <a:tabLst>
                <a:tab pos="952500" algn="l"/>
                <a:tab pos="2479675" algn="l"/>
              </a:tabLst>
              <a:defRPr/>
            </a:pPr>
            <a:endParaRPr lang="fr-FR" sz="200" b="1" dirty="0">
              <a:latin typeface="Century Gothic" pitchFamily="34" charset="0"/>
            </a:endParaRPr>
          </a:p>
          <a:p>
            <a:pPr>
              <a:lnSpc>
                <a:spcPct val="90000"/>
              </a:lnSpc>
              <a:buFont typeface="Wingdings" pitchFamily="2" charset="2"/>
              <a:buChar char="q"/>
              <a:tabLst>
                <a:tab pos="952500" algn="l"/>
                <a:tab pos="2479675" algn="l"/>
              </a:tabLst>
              <a:defRPr/>
            </a:pPr>
            <a:r>
              <a:rPr lang="fr-FR" sz="1200" b="1" dirty="0">
                <a:latin typeface="Century Gothic" pitchFamily="34" charset="0"/>
              </a:rPr>
              <a:t>La consolidation médico-légale </a:t>
            </a:r>
          </a:p>
          <a:p>
            <a:pPr>
              <a:lnSpc>
                <a:spcPct val="90000"/>
              </a:lnSpc>
              <a:tabLst>
                <a:tab pos="952500" algn="l"/>
                <a:tab pos="2479675" algn="l"/>
              </a:tabLst>
              <a:defRPr/>
            </a:pPr>
            <a:r>
              <a:rPr lang="fr-FR" sz="1200" b="1" dirty="0">
                <a:latin typeface="Century Gothic" pitchFamily="34" charset="0"/>
              </a:rPr>
              <a:t>Elle ne doit pas intervenir avant l’âge adulte </a:t>
            </a:r>
            <a:r>
              <a:rPr lang="fr-FR" sz="1200" dirty="0">
                <a:latin typeface="Century Gothic" pitchFamily="34" charset="0"/>
              </a:rPr>
              <a:t>: évolution des séquelles avec la croissance, fin des apprentissages, stabilisation situationnelle pour une meilleure connaissance du projet de vie. Parfois, l’évolution des lésions est favorable et il convient de laisser du temps pour s’assurer de la réalité de l’amélioration</a:t>
            </a:r>
          </a:p>
          <a:p>
            <a:pPr>
              <a:lnSpc>
                <a:spcPct val="90000"/>
              </a:lnSpc>
              <a:tabLst>
                <a:tab pos="952500" algn="l"/>
                <a:tab pos="2479675" algn="l"/>
              </a:tabLst>
              <a:defRPr/>
            </a:pPr>
            <a:r>
              <a:rPr lang="fr-FR" sz="1200" dirty="0">
                <a:latin typeface="Century Gothic" pitchFamily="34" charset="0"/>
              </a:rPr>
              <a:t>Exemple du jeune « Paul Emmanuel», victime de secouement en 2011 à l’âge de 2 mois à l’origine d’hémorragies intra-rétiniennes bilatérales et d’un hématome sous dural. Les séquelles prévisionnelles étaient assez péjoratives et pourtant à l’expertise réalisée en 2015, les médecins ont pu faire un examen clinique normal sans déficit moteur avec une bonne intégration sociale pour son âge (4 ans). Prochaine expertise prévue à l’âge de 6 ans.</a:t>
            </a:r>
          </a:p>
          <a:p>
            <a:pPr>
              <a:lnSpc>
                <a:spcPct val="90000"/>
              </a:lnSpc>
              <a:buFont typeface="Wingdings" pitchFamily="2" charset="2"/>
              <a:buChar char="q"/>
              <a:tabLst>
                <a:tab pos="952500" algn="l"/>
                <a:tab pos="2479675" algn="l"/>
              </a:tabLst>
              <a:defRPr/>
            </a:pPr>
            <a:endParaRPr lang="fr-FR" sz="1400" b="1" dirty="0">
              <a:latin typeface="Century Gothic" pitchFamily="34" charset="0"/>
            </a:endParaRPr>
          </a:p>
          <a:p>
            <a:pPr lvl="4">
              <a:lnSpc>
                <a:spcPct val="90000"/>
              </a:lnSpc>
              <a:buFont typeface="Wingdings" pitchFamily="2" charset="2"/>
              <a:buChar char="q"/>
              <a:tabLst>
                <a:tab pos="952500" algn="l"/>
                <a:tab pos="2479675" algn="l"/>
              </a:tabLst>
              <a:defRPr/>
            </a:pPr>
            <a:endParaRPr lang="fr-FR" sz="200" b="1" dirty="0">
              <a:latin typeface="Century Gothic" pitchFamily="34" charset="0"/>
            </a:endParaRPr>
          </a:p>
          <a:p>
            <a:pPr>
              <a:lnSpc>
                <a:spcPct val="90000"/>
              </a:lnSpc>
              <a:buFont typeface="Wingdings" pitchFamily="2" charset="2"/>
              <a:buChar char="q"/>
              <a:tabLst>
                <a:tab pos="952500" algn="l"/>
                <a:tab pos="2479675" algn="l"/>
              </a:tabLst>
              <a:defRPr/>
            </a:pPr>
            <a:r>
              <a:rPr lang="fr-FR" sz="1200" b="1" dirty="0">
                <a:latin typeface="Century Gothic" pitchFamily="34" charset="0"/>
              </a:rPr>
              <a:t>Les besoins d’assistance par une tierce personne doivent être évalués in </a:t>
            </a:r>
            <a:r>
              <a:rPr lang="fr-FR" sz="1200" b="1" dirty="0" err="1">
                <a:latin typeface="Century Gothic" pitchFamily="34" charset="0"/>
              </a:rPr>
              <a:t>concreto</a:t>
            </a:r>
            <a:r>
              <a:rPr lang="fr-FR" sz="1200" b="1" dirty="0">
                <a:latin typeface="Century Gothic" pitchFamily="34" charset="0"/>
              </a:rPr>
              <a:t> :</a:t>
            </a:r>
            <a:r>
              <a:rPr lang="fr-FR" sz="1200" dirty="0">
                <a:latin typeface="Century Gothic" pitchFamily="34" charset="0"/>
              </a:rPr>
              <a:t> Enjeux humains et financiers considérables. L’expert judiciaire doit évaluer les conséquences de la perte d’autonomie et </a:t>
            </a:r>
            <a:r>
              <a:rPr lang="fr-FR" sz="1200" b="1" dirty="0">
                <a:latin typeface="Century Gothic" pitchFamily="34" charset="0"/>
              </a:rPr>
              <a:t>l’augmentation de la charge pour les parents</a:t>
            </a:r>
            <a:r>
              <a:rPr lang="fr-FR" sz="1200" dirty="0">
                <a:latin typeface="Century Gothic" pitchFamily="34" charset="0"/>
              </a:rPr>
              <a:t>. Il est nécessaire de distinguer le rôle que les parents auraient eu sans le traumatisme et celui qui relève du handicap en fonction de l’âge de l’enfant et de ses conditions de vie. L’évaluation varie si l’enfant est placé en institution, en famille d’accueil, ou si temps passé au domicile familial, ou si externat ou internat en IME, etc..</a:t>
            </a:r>
          </a:p>
          <a:p>
            <a:pPr>
              <a:lnSpc>
                <a:spcPct val="90000"/>
              </a:lnSpc>
              <a:tabLst>
                <a:tab pos="952500" algn="l"/>
                <a:tab pos="2479675" algn="l"/>
              </a:tabLst>
              <a:defRPr/>
            </a:pPr>
            <a:endParaRPr lang="fr-FR" sz="1200" dirty="0">
              <a:latin typeface="Century Gothic" pitchFamily="34" charset="0"/>
            </a:endParaRPr>
          </a:p>
          <a:p>
            <a:pPr lvl="1">
              <a:lnSpc>
                <a:spcPct val="90000"/>
              </a:lnSpc>
              <a:buNone/>
              <a:tabLst>
                <a:tab pos="952500" algn="l"/>
                <a:tab pos="2479675" algn="l"/>
              </a:tabLst>
              <a:defRPr/>
            </a:pPr>
            <a:endParaRPr lang="fr-FR" sz="1400" dirty="0">
              <a:latin typeface="Century Gothic"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24</a:t>
            </a:fld>
            <a:endParaRPr lang="fr-FR" dirty="0"/>
          </a:p>
        </p:txBody>
      </p:sp>
      <p:sp>
        <p:nvSpPr>
          <p:cNvPr id="6" name="Rectangle 4"/>
          <p:cNvSpPr>
            <a:spLocks noGrp="1" noChangeArrowheads="1"/>
          </p:cNvSpPr>
          <p:nvPr>
            <p:ph idx="1"/>
          </p:nvPr>
        </p:nvSpPr>
        <p:spPr>
          <a:solidFill>
            <a:schemeClr val="bg1"/>
          </a:solidFill>
        </p:spPr>
        <p:txBody>
          <a:bodyPr lIns="18000" rIns="180000">
            <a:normAutofit lnSpcReduction="10000"/>
          </a:bodyPr>
          <a:lstStyle/>
          <a:p>
            <a:pPr>
              <a:lnSpc>
                <a:spcPct val="90000"/>
              </a:lnSpc>
              <a:tabLst>
                <a:tab pos="952500" algn="l"/>
                <a:tab pos="2479675" algn="l"/>
              </a:tabLst>
              <a:defRPr/>
            </a:pPr>
            <a:endParaRPr lang="fr-FR" sz="2400" dirty="0"/>
          </a:p>
          <a:p>
            <a:pPr algn="ctr">
              <a:lnSpc>
                <a:spcPct val="90000"/>
              </a:lnSpc>
              <a:tabLst>
                <a:tab pos="952500" algn="l"/>
                <a:tab pos="2479675" algn="l"/>
              </a:tabLst>
              <a:defRPr/>
            </a:pPr>
            <a:r>
              <a:rPr lang="fr-FR" sz="2000" b="1" dirty="0">
                <a:latin typeface="Century Gothic" pitchFamily="34" charset="0"/>
              </a:rPr>
              <a:t>Le rapport est transmis par la CIVI aux parties</a:t>
            </a:r>
          </a:p>
          <a:p>
            <a:pPr algn="ctr">
              <a:lnSpc>
                <a:spcPct val="90000"/>
              </a:lnSpc>
              <a:tabLst>
                <a:tab pos="952500" algn="l"/>
                <a:tab pos="2479675" algn="l"/>
              </a:tabLst>
              <a:defRPr/>
            </a:pPr>
            <a:endParaRPr lang="fr-FR" sz="2000" b="1" dirty="0">
              <a:latin typeface="Century Gothic" pitchFamily="34" charset="0"/>
            </a:endParaRPr>
          </a:p>
          <a:p>
            <a:pPr>
              <a:lnSpc>
                <a:spcPct val="90000"/>
              </a:lnSpc>
              <a:tabLst>
                <a:tab pos="952500" algn="l"/>
                <a:tab pos="2479675" algn="l"/>
              </a:tabLst>
              <a:defRPr/>
            </a:pPr>
            <a:endParaRPr lang="fr-FR" sz="1400" dirty="0">
              <a:latin typeface="Century Gothic" pitchFamily="34" charset="0"/>
            </a:endParaRPr>
          </a:p>
          <a:p>
            <a:pPr>
              <a:lnSpc>
                <a:spcPct val="90000"/>
              </a:lnSpc>
              <a:buFont typeface="Wingdings" pitchFamily="2" charset="2"/>
              <a:buChar char="q"/>
              <a:tabLst>
                <a:tab pos="952500" algn="l"/>
                <a:tab pos="2479675" algn="l"/>
              </a:tabLst>
              <a:defRPr/>
            </a:pPr>
            <a:r>
              <a:rPr lang="fr-FR" sz="1400" b="1" dirty="0">
                <a:latin typeface="Century Gothic" pitchFamily="34" charset="0"/>
              </a:rPr>
              <a:t>Le rapport est provisoire</a:t>
            </a:r>
            <a:endParaRPr lang="fr-FR" sz="1400" dirty="0">
              <a:latin typeface="Century Gothic" pitchFamily="34" charset="0"/>
            </a:endParaRPr>
          </a:p>
          <a:p>
            <a:pPr>
              <a:lnSpc>
                <a:spcPct val="90000"/>
              </a:lnSpc>
              <a:buFont typeface="Arial" pitchFamily="34" charset="0"/>
              <a:buChar char="•"/>
              <a:tabLst>
                <a:tab pos="952500" algn="l"/>
                <a:tab pos="2479675" algn="l"/>
              </a:tabLst>
              <a:defRPr/>
            </a:pPr>
            <a:r>
              <a:rPr lang="fr-FR" sz="1400" dirty="0">
                <a:latin typeface="Century Gothic" pitchFamily="34" charset="0"/>
              </a:rPr>
              <a:t> le report de la consolidation à l’âge adulte ne doit pas retarder la prise en compte des besoins de l’enfant. Une </a:t>
            </a:r>
            <a:r>
              <a:rPr lang="fr-FR" sz="1400" b="1" dirty="0">
                <a:latin typeface="Century Gothic" pitchFamily="34" charset="0"/>
              </a:rPr>
              <a:t>nouvelle demande de provision </a:t>
            </a:r>
            <a:r>
              <a:rPr lang="fr-FR" sz="1400" dirty="0">
                <a:latin typeface="Century Gothic" pitchFamily="34" charset="0"/>
              </a:rPr>
              <a:t>peut être déposée pour permettre de couvrir les besoins à venir jusqu’à la prochaine expertise médicale. La modalité de versement </a:t>
            </a:r>
            <a:r>
              <a:rPr lang="fr-FR" sz="1400" b="1" dirty="0">
                <a:latin typeface="Century Gothic" pitchFamily="34" charset="0"/>
              </a:rPr>
              <a:t>sous forme de rente provisoire</a:t>
            </a:r>
            <a:r>
              <a:rPr lang="fr-FR" sz="1400" dirty="0">
                <a:latin typeface="Century Gothic" pitchFamily="34" charset="0"/>
              </a:rPr>
              <a:t> s’avère être la solution la plus adaptée à l’évolution des besoins. </a:t>
            </a:r>
          </a:p>
          <a:p>
            <a:pPr>
              <a:lnSpc>
                <a:spcPct val="90000"/>
              </a:lnSpc>
              <a:tabLst>
                <a:tab pos="952500" algn="l"/>
                <a:tab pos="2479675" algn="l"/>
              </a:tabLst>
              <a:defRPr/>
            </a:pPr>
            <a:endParaRPr lang="fr-FR" sz="1400" dirty="0">
              <a:latin typeface="Century Gothic" pitchFamily="34" charset="0"/>
            </a:endParaRPr>
          </a:p>
          <a:p>
            <a:pPr>
              <a:lnSpc>
                <a:spcPct val="90000"/>
              </a:lnSpc>
              <a:buFont typeface="Arial" pitchFamily="34" charset="0"/>
              <a:buChar char="•"/>
              <a:tabLst>
                <a:tab pos="952500" algn="l"/>
                <a:tab pos="2479675" algn="l"/>
              </a:tabLst>
              <a:defRPr/>
            </a:pPr>
            <a:r>
              <a:rPr lang="fr-FR" sz="1400" dirty="0">
                <a:latin typeface="Century Gothic" pitchFamily="34" charset="0"/>
              </a:rPr>
              <a:t>une nouvelle demande d’expertise doit être déposée à la date prévue par l’expert </a:t>
            </a:r>
          </a:p>
          <a:p>
            <a:pPr>
              <a:lnSpc>
                <a:spcPct val="90000"/>
              </a:lnSpc>
              <a:tabLst>
                <a:tab pos="952500" algn="l"/>
                <a:tab pos="2479675" algn="l"/>
              </a:tabLst>
              <a:defRPr/>
            </a:pPr>
            <a:r>
              <a:rPr lang="fr-FR" sz="1400" dirty="0">
                <a:latin typeface="Century Gothic" pitchFamily="34" charset="0"/>
              </a:rPr>
              <a:t>(Le </a:t>
            </a:r>
            <a:r>
              <a:rPr lang="fr-FR" sz="1400" b="1" dirty="0">
                <a:latin typeface="Century Gothic" pitchFamily="34" charset="0"/>
              </a:rPr>
              <a:t>FGTI ne peut être représenté que dans les expertises ordonnées par la CIVI </a:t>
            </a:r>
            <a:r>
              <a:rPr lang="fr-FR" sz="1400" dirty="0">
                <a:latin typeface="Century Gothic" pitchFamily="34" charset="0"/>
              </a:rPr>
              <a:t>donc attention à l’inopposabilité des expertises réalisées dans le cadre de la procédure pénale)</a:t>
            </a:r>
            <a:endParaRPr lang="fr-FR" sz="1000" dirty="0">
              <a:latin typeface="Century Gothic" pitchFamily="34" charset="0"/>
            </a:endParaRPr>
          </a:p>
          <a:p>
            <a:pPr>
              <a:lnSpc>
                <a:spcPct val="90000"/>
              </a:lnSpc>
              <a:tabLst>
                <a:tab pos="952500" algn="l"/>
                <a:tab pos="2479675" algn="l"/>
              </a:tabLst>
              <a:defRPr/>
            </a:pPr>
            <a:endParaRPr lang="fr-FR" sz="1400" b="1" dirty="0">
              <a:latin typeface="Century Gothic" pitchFamily="34" charset="0"/>
            </a:endParaRPr>
          </a:p>
          <a:p>
            <a:pPr>
              <a:lnSpc>
                <a:spcPct val="90000"/>
              </a:lnSpc>
              <a:buFont typeface="Wingdings" pitchFamily="2" charset="2"/>
              <a:buChar char="q"/>
              <a:tabLst>
                <a:tab pos="952500" algn="l"/>
                <a:tab pos="2479675" algn="l"/>
              </a:tabLst>
              <a:defRPr/>
            </a:pPr>
            <a:r>
              <a:rPr lang="fr-FR" sz="1400" b="1" dirty="0">
                <a:latin typeface="Century Gothic" pitchFamily="34" charset="0"/>
              </a:rPr>
              <a:t>Le rapport est définitif :</a:t>
            </a:r>
          </a:p>
          <a:p>
            <a:pPr>
              <a:lnSpc>
                <a:spcPct val="90000"/>
              </a:lnSpc>
              <a:buFontTx/>
              <a:buChar char="-"/>
              <a:tabLst>
                <a:tab pos="952500" algn="l"/>
                <a:tab pos="2479675" algn="l"/>
              </a:tabLst>
              <a:defRPr/>
            </a:pPr>
            <a:r>
              <a:rPr lang="fr-FR" sz="1400" dirty="0">
                <a:latin typeface="Century Gothic" pitchFamily="34" charset="0"/>
              </a:rPr>
              <a:t> Tous les postes de préjudices sont fixés en droit commun </a:t>
            </a:r>
          </a:p>
          <a:p>
            <a:pPr>
              <a:lnSpc>
                <a:spcPct val="90000"/>
              </a:lnSpc>
              <a:buFontTx/>
              <a:buChar char="-"/>
              <a:tabLst>
                <a:tab pos="952500" algn="l"/>
                <a:tab pos="2479675" algn="l"/>
              </a:tabLst>
              <a:defRPr/>
            </a:pPr>
            <a:r>
              <a:rPr lang="fr-FR" sz="1400" dirty="0">
                <a:latin typeface="Century Gothic" pitchFamily="34" charset="0"/>
              </a:rPr>
              <a:t> Certains postes peuvent être réservés  dans l’attente de la consolidation situationnelle pour permettre la finalisation du projet de vie de la victime (adaptation du logement personnel, projet d’insertion professionnelle…)</a:t>
            </a:r>
          </a:p>
          <a:p>
            <a:pPr lvl="1">
              <a:lnSpc>
                <a:spcPct val="90000"/>
              </a:lnSpc>
              <a:buNone/>
              <a:tabLst>
                <a:tab pos="952500" algn="l"/>
                <a:tab pos="2479675" algn="l"/>
              </a:tabLst>
              <a:defRPr/>
            </a:pPr>
            <a:endParaRPr lang="fr-FR" sz="1400" dirty="0">
              <a:latin typeface="Century Gothic"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25</a:t>
            </a:fld>
            <a:endParaRPr lang="fr-FR" dirty="0"/>
          </a:p>
        </p:txBody>
      </p:sp>
      <p:sp>
        <p:nvSpPr>
          <p:cNvPr id="6" name="Rectangle 4"/>
          <p:cNvSpPr>
            <a:spLocks noGrp="1" noChangeArrowheads="1"/>
          </p:cNvSpPr>
          <p:nvPr>
            <p:ph idx="1"/>
          </p:nvPr>
        </p:nvSpPr>
        <p:spPr>
          <a:solidFill>
            <a:schemeClr val="bg1"/>
          </a:solidFill>
        </p:spPr>
        <p:txBody>
          <a:bodyPr lIns="18000" rIns="180000">
            <a:normAutofit lnSpcReduction="10000"/>
          </a:bodyPr>
          <a:lstStyle/>
          <a:p>
            <a:pPr>
              <a:lnSpc>
                <a:spcPct val="90000"/>
              </a:lnSpc>
              <a:tabLst>
                <a:tab pos="952500" algn="l"/>
                <a:tab pos="2479675" algn="l"/>
              </a:tabLst>
              <a:defRPr/>
            </a:pPr>
            <a:r>
              <a:rPr lang="fr-FR" sz="2400" b="1" dirty="0">
                <a:solidFill>
                  <a:schemeClr val="tx2">
                    <a:lumMod val="60000"/>
                    <a:lumOff val="40000"/>
                  </a:schemeClr>
                </a:solidFill>
                <a:effectLst>
                  <a:outerShdw blurRad="38100" dist="38100" dir="2700000" algn="tl">
                    <a:srgbClr val="000000">
                      <a:alpha val="43137"/>
                    </a:srgbClr>
                  </a:outerShdw>
                </a:effectLst>
              </a:rPr>
              <a:t>Déroulé-type : La liquidation du préjudice</a:t>
            </a:r>
          </a:p>
          <a:p>
            <a:pPr>
              <a:lnSpc>
                <a:spcPct val="90000"/>
              </a:lnSpc>
              <a:tabLst>
                <a:tab pos="952500" algn="l"/>
                <a:tab pos="2479675" algn="l"/>
              </a:tabLst>
              <a:defRPr/>
            </a:pPr>
            <a:endParaRPr lang="fr-FR" sz="2400" dirty="0"/>
          </a:p>
          <a:p>
            <a:pPr algn="ctr">
              <a:lnSpc>
                <a:spcPct val="90000"/>
              </a:lnSpc>
              <a:tabLst>
                <a:tab pos="952500" algn="l"/>
                <a:tab pos="2479675" algn="l"/>
              </a:tabLst>
              <a:defRPr/>
            </a:pPr>
            <a:r>
              <a:rPr lang="fr-FR" sz="2000" b="1" dirty="0">
                <a:latin typeface="Century Gothic" pitchFamily="34" charset="0"/>
              </a:rPr>
              <a:t>La CIVI transmet au FGTI la requête et les pièces justificatives</a:t>
            </a:r>
          </a:p>
          <a:p>
            <a:pPr>
              <a:lnSpc>
                <a:spcPct val="90000"/>
              </a:lnSpc>
              <a:tabLst>
                <a:tab pos="952500" algn="l"/>
                <a:tab pos="2479675" algn="l"/>
              </a:tabLst>
              <a:defRPr/>
            </a:pPr>
            <a:endParaRPr lang="fr-FR" sz="1400" dirty="0">
              <a:latin typeface="Century Gothic" pitchFamily="34" charset="0"/>
            </a:endParaRPr>
          </a:p>
          <a:p>
            <a:pPr>
              <a:lnSpc>
                <a:spcPct val="90000"/>
              </a:lnSpc>
              <a:tabLst>
                <a:tab pos="952500" algn="l"/>
                <a:tab pos="2479675" algn="l"/>
              </a:tabLst>
              <a:defRPr/>
            </a:pPr>
            <a:endParaRPr lang="fr-FR" sz="1400" dirty="0">
              <a:latin typeface="Century Gothic" pitchFamily="34" charset="0"/>
            </a:endParaRPr>
          </a:p>
          <a:p>
            <a:pPr>
              <a:lnSpc>
                <a:spcPct val="90000"/>
              </a:lnSpc>
              <a:buFont typeface="Wingdings" pitchFamily="2" charset="2"/>
              <a:buChar char="q"/>
              <a:tabLst>
                <a:tab pos="952500" algn="l"/>
                <a:tab pos="2479675" algn="l"/>
              </a:tabLst>
              <a:defRPr/>
            </a:pPr>
            <a:r>
              <a:rPr lang="fr-FR" sz="1400" b="1" dirty="0">
                <a:latin typeface="Century Gothic" pitchFamily="34" charset="0"/>
              </a:rPr>
              <a:t>Phase de négociation avec le conseil de la victime : </a:t>
            </a:r>
          </a:p>
          <a:p>
            <a:pPr>
              <a:lnSpc>
                <a:spcPct val="90000"/>
              </a:lnSpc>
              <a:tabLst>
                <a:tab pos="952500" algn="l"/>
                <a:tab pos="2479675" algn="l"/>
              </a:tabLst>
              <a:defRPr/>
            </a:pPr>
            <a:r>
              <a:rPr lang="fr-FR" sz="1400" dirty="0">
                <a:latin typeface="Century Gothic" pitchFamily="34" charset="0"/>
              </a:rPr>
              <a:t>Principe de réparation intégrale du préjudice mais la CIVI doit tenir compte des indemnités de toute nature reçues ou à recevoir d’autres débiteurs au titre du même préjudice          (art. 706-9 du CPP)</a:t>
            </a:r>
            <a:r>
              <a:rPr lang="fr-FR" sz="1400" b="1" dirty="0">
                <a:latin typeface="Century Gothic" pitchFamily="34" charset="0"/>
              </a:rPr>
              <a:t> </a:t>
            </a:r>
          </a:p>
          <a:p>
            <a:pPr>
              <a:lnSpc>
                <a:spcPct val="90000"/>
              </a:lnSpc>
              <a:tabLst>
                <a:tab pos="952500" algn="l"/>
                <a:tab pos="2479675" algn="l"/>
              </a:tabLst>
              <a:defRPr/>
            </a:pPr>
            <a:endParaRPr lang="fr-FR" sz="1400" b="1" dirty="0">
              <a:latin typeface="Century Gothic" pitchFamily="34" charset="0"/>
            </a:endParaRPr>
          </a:p>
          <a:p>
            <a:pPr>
              <a:lnSpc>
                <a:spcPct val="90000"/>
              </a:lnSpc>
              <a:buFont typeface="Wingdings" pitchFamily="2" charset="2"/>
              <a:buChar char="q"/>
              <a:tabLst>
                <a:tab pos="952500" algn="l"/>
                <a:tab pos="2479675" algn="l"/>
              </a:tabLst>
              <a:defRPr/>
            </a:pPr>
            <a:r>
              <a:rPr lang="fr-FR" sz="1400" b="1" dirty="0">
                <a:latin typeface="Century Gothic" pitchFamily="34" charset="0"/>
              </a:rPr>
              <a:t>Offre du FGTI (dans les 2 mois du dossier complet)</a:t>
            </a:r>
          </a:p>
          <a:p>
            <a:pPr>
              <a:lnSpc>
                <a:spcPct val="90000"/>
              </a:lnSpc>
              <a:buFont typeface="Wingdings" pitchFamily="2" charset="2"/>
              <a:buChar char="q"/>
              <a:tabLst>
                <a:tab pos="952500" algn="l"/>
                <a:tab pos="2479675" algn="l"/>
              </a:tabLst>
              <a:defRPr/>
            </a:pPr>
            <a:endParaRPr lang="fr-FR" sz="1400" b="1" dirty="0">
              <a:latin typeface="Century Gothic" pitchFamily="34" charset="0"/>
            </a:endParaRPr>
          </a:p>
          <a:p>
            <a:pPr>
              <a:lnSpc>
                <a:spcPct val="90000"/>
              </a:lnSpc>
              <a:tabLst>
                <a:tab pos="952500" algn="l"/>
                <a:tab pos="2479675" algn="l"/>
              </a:tabLst>
              <a:defRPr/>
            </a:pPr>
            <a:r>
              <a:rPr lang="fr-FR" sz="1400" b="1" dirty="0">
                <a:latin typeface="Century Gothic" pitchFamily="34" charset="0"/>
              </a:rPr>
              <a:t>			OU</a:t>
            </a:r>
          </a:p>
          <a:p>
            <a:pPr>
              <a:lnSpc>
                <a:spcPct val="90000"/>
              </a:lnSpc>
              <a:tabLst>
                <a:tab pos="952500" algn="l"/>
                <a:tab pos="2479675" algn="l"/>
              </a:tabLst>
              <a:defRPr/>
            </a:pPr>
            <a:endParaRPr lang="fr-FR" sz="1000" b="1" dirty="0">
              <a:latin typeface="Century Gothic" pitchFamily="34" charset="0"/>
            </a:endParaRPr>
          </a:p>
          <a:p>
            <a:pPr>
              <a:lnSpc>
                <a:spcPct val="90000"/>
              </a:lnSpc>
              <a:tabLst>
                <a:tab pos="952500" algn="l"/>
                <a:tab pos="2479675" algn="l"/>
              </a:tabLst>
              <a:defRPr/>
            </a:pPr>
            <a:endParaRPr lang="fr-FR" sz="1000" b="1" dirty="0">
              <a:latin typeface="Century Gothic" pitchFamily="34" charset="0"/>
            </a:endParaRPr>
          </a:p>
          <a:p>
            <a:pPr>
              <a:lnSpc>
                <a:spcPct val="90000"/>
              </a:lnSpc>
              <a:tabLst>
                <a:tab pos="952500" algn="l"/>
                <a:tab pos="2479675" algn="l"/>
              </a:tabLst>
              <a:defRPr/>
            </a:pPr>
            <a:r>
              <a:rPr lang="fr-FR" sz="1000" b="1" dirty="0">
                <a:latin typeface="Century Gothic" pitchFamily="34" charset="0"/>
              </a:rPr>
              <a:t>Acceptation de l’offre				Refus de l’offre</a:t>
            </a:r>
          </a:p>
          <a:p>
            <a:pPr>
              <a:lnSpc>
                <a:spcPct val="90000"/>
              </a:lnSpc>
              <a:tabLst>
                <a:tab pos="952500" algn="l"/>
                <a:tab pos="2479675" algn="l"/>
              </a:tabLst>
              <a:defRPr/>
            </a:pPr>
            <a:r>
              <a:rPr lang="fr-FR" sz="1000" b="1" dirty="0">
                <a:latin typeface="Century Gothic" pitchFamily="34" charset="0"/>
              </a:rPr>
              <a:t>Constat d’accord établi 				Echanges d’observations devant la CIVI</a:t>
            </a:r>
          </a:p>
          <a:p>
            <a:pPr>
              <a:lnSpc>
                <a:spcPct val="90000"/>
              </a:lnSpc>
              <a:tabLst>
                <a:tab pos="952500" algn="l"/>
                <a:tab pos="2479675" algn="l"/>
              </a:tabLst>
              <a:defRPr/>
            </a:pPr>
            <a:r>
              <a:rPr lang="fr-FR" sz="1000" b="1" dirty="0">
                <a:latin typeface="Century Gothic" pitchFamily="34" charset="0"/>
              </a:rPr>
              <a:t>Décision d’homologation 				Décision CIVI</a:t>
            </a:r>
          </a:p>
          <a:p>
            <a:pPr>
              <a:lnSpc>
                <a:spcPct val="90000"/>
              </a:lnSpc>
              <a:tabLst>
                <a:tab pos="952500" algn="l"/>
                <a:tab pos="2479675" algn="l"/>
              </a:tabLst>
              <a:defRPr/>
            </a:pPr>
            <a:r>
              <a:rPr lang="fr-FR" sz="800" b="1" dirty="0">
                <a:latin typeface="Century Gothic" pitchFamily="34" charset="0"/>
              </a:rPr>
              <a:t>(après accord du juge des tutelles </a:t>
            </a:r>
            <a:r>
              <a:rPr lang="fr-FR" sz="1000" b="1" dirty="0">
                <a:latin typeface="Century Gothic" pitchFamily="34" charset="0"/>
              </a:rPr>
              <a:t>	</a:t>
            </a:r>
          </a:p>
          <a:p>
            <a:pPr>
              <a:lnSpc>
                <a:spcPct val="90000"/>
              </a:lnSpc>
              <a:tabLst>
                <a:tab pos="952500" algn="l"/>
                <a:tab pos="2479675" algn="l"/>
              </a:tabLst>
              <a:defRPr/>
            </a:pPr>
            <a:r>
              <a:rPr lang="fr-FR" sz="800" b="1" dirty="0">
                <a:latin typeface="Century Gothic" pitchFamily="34" charset="0"/>
              </a:rPr>
              <a:t>si victime majeure sous tutelle) </a:t>
            </a:r>
            <a:r>
              <a:rPr lang="fr-FR" sz="1000" b="1" dirty="0">
                <a:latin typeface="Century Gothic" pitchFamily="34" charset="0"/>
              </a:rPr>
              <a:t>			</a:t>
            </a:r>
            <a:endParaRPr lang="fr-FR" sz="1000" dirty="0">
              <a:latin typeface="Century Gothic" pitchFamily="34" charset="0"/>
            </a:endParaRPr>
          </a:p>
        </p:txBody>
      </p:sp>
      <p:sp>
        <p:nvSpPr>
          <p:cNvPr id="7" name="Flèche vers le bas 6"/>
          <p:cNvSpPr/>
          <p:nvPr/>
        </p:nvSpPr>
        <p:spPr>
          <a:xfrm>
            <a:off x="1547664" y="436510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4860032" y="436510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chemeClr val="accent6">
                    <a:lumMod val="75000"/>
                  </a:schemeClr>
                </a:solidFill>
                <a:effectLst>
                  <a:outerShdw blurRad="38100" dist="38100" dir="2700000" algn="tl">
                    <a:srgbClr val="000000">
                      <a:alpha val="43137"/>
                    </a:srgbClr>
                  </a:outerShdw>
                </a:effectLst>
                <a:latin typeface="Century Gothic" pitchFamily="34" charset="0"/>
              </a:rPr>
              <a:t>SBS : Modalités d’indemnisation auprès des CIVI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26</a:t>
            </a:fld>
            <a:endParaRPr lang="fr-FR" dirty="0"/>
          </a:p>
        </p:txBody>
      </p:sp>
      <p:sp>
        <p:nvSpPr>
          <p:cNvPr id="6" name="Rectangle 4"/>
          <p:cNvSpPr>
            <a:spLocks noGrp="1" noChangeArrowheads="1"/>
          </p:cNvSpPr>
          <p:nvPr>
            <p:ph idx="1"/>
          </p:nvPr>
        </p:nvSpPr>
        <p:spPr>
          <a:xfrm>
            <a:off x="395536" y="1556792"/>
            <a:ext cx="8229600" cy="4525963"/>
          </a:xfrm>
          <a:solidFill>
            <a:schemeClr val="bg1"/>
          </a:solidFill>
        </p:spPr>
        <p:txBody>
          <a:bodyPr lIns="18000" rIns="180000">
            <a:normAutofit/>
          </a:bodyPr>
          <a:lstStyle/>
          <a:p>
            <a:pPr>
              <a:lnSpc>
                <a:spcPct val="90000"/>
              </a:lnSpc>
              <a:tabLst>
                <a:tab pos="952500" algn="l"/>
                <a:tab pos="2479675" algn="l"/>
              </a:tabLst>
              <a:defRPr/>
            </a:pPr>
            <a:r>
              <a:rPr lang="fr-FR" sz="2400" b="1" dirty="0">
                <a:solidFill>
                  <a:schemeClr val="tx2">
                    <a:lumMod val="60000"/>
                    <a:lumOff val="40000"/>
                  </a:schemeClr>
                </a:solidFill>
                <a:effectLst>
                  <a:outerShdw blurRad="38100" dist="38100" dir="2700000" algn="tl">
                    <a:srgbClr val="000000">
                      <a:alpha val="43137"/>
                    </a:srgbClr>
                  </a:outerShdw>
                </a:effectLst>
              </a:rPr>
              <a:t>Déroulé-type : Le règlement et le recours</a:t>
            </a:r>
          </a:p>
          <a:p>
            <a:pPr>
              <a:lnSpc>
                <a:spcPct val="90000"/>
              </a:lnSpc>
              <a:tabLst>
                <a:tab pos="952500" algn="l"/>
                <a:tab pos="2479675" algn="l"/>
              </a:tabLst>
              <a:defRPr/>
            </a:pPr>
            <a:r>
              <a:rPr lang="fr-FR" sz="2000" b="1" dirty="0">
                <a:latin typeface="Century Gothic" pitchFamily="34" charset="0"/>
              </a:rPr>
              <a:t>	</a:t>
            </a:r>
          </a:p>
          <a:p>
            <a:pPr algn="ctr">
              <a:lnSpc>
                <a:spcPct val="90000"/>
              </a:lnSpc>
              <a:tabLst>
                <a:tab pos="952500" algn="l"/>
                <a:tab pos="2479675" algn="l"/>
              </a:tabLst>
              <a:defRPr/>
            </a:pPr>
            <a:r>
              <a:rPr lang="fr-FR" sz="2000" b="1" dirty="0">
                <a:latin typeface="Century Gothic" pitchFamily="34" charset="0"/>
              </a:rPr>
              <a:t>La décision de la CIVI est notifiée au FGTI</a:t>
            </a:r>
          </a:p>
          <a:p>
            <a:pPr>
              <a:lnSpc>
                <a:spcPct val="90000"/>
              </a:lnSpc>
              <a:tabLst>
                <a:tab pos="952500" algn="l"/>
                <a:tab pos="2479675" algn="l"/>
              </a:tabLst>
              <a:defRPr/>
            </a:pPr>
            <a:endParaRPr lang="fr-FR" sz="1400" dirty="0">
              <a:latin typeface="Century Gothic" pitchFamily="34" charset="0"/>
            </a:endParaRPr>
          </a:p>
          <a:p>
            <a:pPr>
              <a:lnSpc>
                <a:spcPct val="90000"/>
              </a:lnSpc>
              <a:tabLst>
                <a:tab pos="952500" algn="l"/>
                <a:tab pos="2479675" algn="l"/>
              </a:tabLst>
              <a:defRPr/>
            </a:pPr>
            <a:endParaRPr lang="fr-FR" sz="1400" dirty="0">
              <a:latin typeface="Century Gothic" pitchFamily="34" charset="0"/>
            </a:endParaRPr>
          </a:p>
          <a:p>
            <a:pPr>
              <a:lnSpc>
                <a:spcPct val="90000"/>
              </a:lnSpc>
              <a:tabLst>
                <a:tab pos="952500" algn="l"/>
                <a:tab pos="2479675" algn="l"/>
              </a:tabLst>
              <a:defRPr/>
            </a:pPr>
            <a:r>
              <a:rPr lang="fr-FR" sz="1400" b="1" dirty="0">
                <a:latin typeface="Century Gothic" pitchFamily="34" charset="0"/>
              </a:rPr>
              <a:t>	Le FGTI procède au règlement de l’indemnité en capital et le plus souvent en 	rente pour le poste de préjudice aide humaine</a:t>
            </a:r>
          </a:p>
          <a:p>
            <a:pPr>
              <a:lnSpc>
                <a:spcPct val="90000"/>
              </a:lnSpc>
              <a:tabLst>
                <a:tab pos="952500" algn="l"/>
                <a:tab pos="2479675" algn="l"/>
              </a:tabLst>
              <a:defRPr/>
            </a:pPr>
            <a:endParaRPr lang="fr-FR" sz="1400" b="1" dirty="0">
              <a:latin typeface="Century Gothic" pitchFamily="34" charset="0"/>
            </a:endParaRPr>
          </a:p>
          <a:p>
            <a:pPr>
              <a:lnSpc>
                <a:spcPct val="90000"/>
              </a:lnSpc>
              <a:tabLst>
                <a:tab pos="952500" algn="l"/>
                <a:tab pos="2479675" algn="l"/>
              </a:tabLst>
              <a:defRPr/>
            </a:pPr>
            <a:r>
              <a:rPr lang="fr-FR" sz="1400" b="1" dirty="0">
                <a:latin typeface="Century Gothic" pitchFamily="34" charset="0"/>
              </a:rPr>
              <a:t>		</a:t>
            </a:r>
          </a:p>
          <a:p>
            <a:pPr>
              <a:lnSpc>
                <a:spcPct val="90000"/>
              </a:lnSpc>
              <a:tabLst>
                <a:tab pos="952500" algn="l"/>
                <a:tab pos="2479675" algn="l"/>
              </a:tabLst>
              <a:defRPr/>
            </a:pPr>
            <a:endParaRPr lang="fr-FR" sz="1400" b="1" dirty="0">
              <a:latin typeface="Century Gothic" pitchFamily="34" charset="0"/>
            </a:endParaRPr>
          </a:p>
          <a:p>
            <a:pPr>
              <a:lnSpc>
                <a:spcPct val="90000"/>
              </a:lnSpc>
              <a:tabLst>
                <a:tab pos="952500" algn="l"/>
                <a:tab pos="2479675" algn="l"/>
              </a:tabLst>
              <a:defRPr/>
            </a:pPr>
            <a:r>
              <a:rPr lang="fr-FR" sz="1400" b="1" dirty="0">
                <a:latin typeface="Century Gothic" pitchFamily="34" charset="0"/>
              </a:rPr>
              <a:t>	Le FGTI est subrogé dans les droits de la victime à l’encontre du responsable des 	faits (art. 706-11 du CPP) :</a:t>
            </a:r>
          </a:p>
          <a:p>
            <a:pPr>
              <a:lnSpc>
                <a:spcPct val="90000"/>
              </a:lnSpc>
              <a:tabLst>
                <a:tab pos="952500" algn="l"/>
                <a:tab pos="2479675" algn="l"/>
              </a:tabLst>
              <a:defRPr/>
            </a:pPr>
            <a:endParaRPr lang="fr-FR" sz="1400" dirty="0">
              <a:latin typeface="Century Gothic" pitchFamily="34" charset="0"/>
            </a:endParaRPr>
          </a:p>
          <a:p>
            <a:pPr>
              <a:lnSpc>
                <a:spcPct val="90000"/>
              </a:lnSpc>
              <a:tabLst>
                <a:tab pos="952500" algn="l"/>
                <a:tab pos="2479675" algn="l"/>
              </a:tabLst>
              <a:defRPr/>
            </a:pPr>
            <a:r>
              <a:rPr lang="fr-FR" sz="1400" dirty="0">
                <a:latin typeface="Century Gothic" pitchFamily="34" charset="0"/>
              </a:rPr>
              <a:t>	* L’auteur des faits est </a:t>
            </a:r>
            <a:r>
              <a:rPr lang="fr-FR" sz="1400" b="1" dirty="0">
                <a:latin typeface="Century Gothic" pitchFamily="34" charset="0"/>
              </a:rPr>
              <a:t>un tiers  </a:t>
            </a:r>
            <a:r>
              <a:rPr lang="fr-FR" sz="1400" dirty="0">
                <a:latin typeface="Century Gothic" pitchFamily="34" charset="0"/>
              </a:rPr>
              <a:t>- recours contre assureur de la nourrice- 	établissement hospitalier si responsabilité engagée dans la prise en charge 	médicale de l’enfant (retard de diagnostic aggravant les lésions)</a:t>
            </a:r>
          </a:p>
          <a:p>
            <a:pPr>
              <a:lnSpc>
                <a:spcPct val="90000"/>
              </a:lnSpc>
              <a:tabLst>
                <a:tab pos="952500" algn="l"/>
                <a:tab pos="2479675" algn="l"/>
              </a:tabLst>
              <a:defRPr/>
            </a:pPr>
            <a:endParaRPr lang="fr-FR" sz="1400" dirty="0">
              <a:latin typeface="Century Gothic" pitchFamily="34" charset="0"/>
            </a:endParaRPr>
          </a:p>
          <a:p>
            <a:pPr>
              <a:lnSpc>
                <a:spcPct val="90000"/>
              </a:lnSpc>
              <a:tabLst>
                <a:tab pos="952500" algn="l"/>
                <a:tab pos="2479675" algn="l"/>
              </a:tabLst>
              <a:defRPr/>
            </a:pPr>
            <a:r>
              <a:rPr lang="fr-FR" sz="1400" dirty="0">
                <a:latin typeface="Century Gothic" pitchFamily="34" charset="0"/>
              </a:rPr>
              <a:t>	* L’auteur des faits est l’un et/ou l’autre des </a:t>
            </a:r>
            <a:r>
              <a:rPr lang="fr-FR" sz="1400" b="1" dirty="0">
                <a:latin typeface="Century Gothic" pitchFamily="34" charset="0"/>
              </a:rPr>
              <a:t>parents</a:t>
            </a:r>
          </a:p>
        </p:txBody>
      </p:sp>
      <p:sp>
        <p:nvSpPr>
          <p:cNvPr id="9" name="Flèche droite 8"/>
          <p:cNvSpPr/>
          <p:nvPr/>
        </p:nvSpPr>
        <p:spPr>
          <a:xfrm>
            <a:off x="755576" y="2996952"/>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a:p>
            <a:pPr algn="ctr"/>
            <a:endParaRPr lang="fr-FR" dirty="0"/>
          </a:p>
          <a:p>
            <a:pPr algn="ctr"/>
            <a:endParaRPr lang="fr-FR" dirty="0"/>
          </a:p>
          <a:p>
            <a:pPr algn="ctr"/>
            <a:endParaRPr lang="fr-FR" dirty="0"/>
          </a:p>
          <a:p>
            <a:pPr algn="ctr"/>
            <a:endParaRPr lang="fr-FR" dirty="0"/>
          </a:p>
          <a:p>
            <a:pPr algn="ctr"/>
            <a:endParaRPr lang="fr-FR" dirty="0"/>
          </a:p>
          <a:p>
            <a:pPr algn="ctr"/>
            <a:r>
              <a:rPr lang="fr-FR" dirty="0"/>
              <a:t>			</a:t>
            </a:r>
          </a:p>
        </p:txBody>
      </p:sp>
      <p:sp>
        <p:nvSpPr>
          <p:cNvPr id="10" name="Flèche droite 9"/>
          <p:cNvSpPr/>
          <p:nvPr/>
        </p:nvSpPr>
        <p:spPr>
          <a:xfrm>
            <a:off x="683568" y="4149080"/>
            <a:ext cx="5760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00B050"/>
                </a:solidFill>
                <a:effectLst>
                  <a:outerShdw blurRad="38100" dist="38100" dir="2700000" algn="tl">
                    <a:srgbClr val="000000">
                      <a:alpha val="43137"/>
                    </a:srgbClr>
                  </a:outerShdw>
                </a:effectLst>
                <a:latin typeface="Century Gothic" pitchFamily="34" charset="0"/>
              </a:rPr>
              <a:t>SBS : Conclusion sur ce qu’il conviendrait d’améliorer</a:t>
            </a:r>
            <a:endParaRPr lang="fr-FR" dirty="0"/>
          </a:p>
        </p:txBody>
      </p:sp>
      <p:sp>
        <p:nvSpPr>
          <p:cNvPr id="3" name="Espace réservé du contenu 2"/>
          <p:cNvSpPr>
            <a:spLocks noGrp="1"/>
          </p:cNvSpPr>
          <p:nvPr>
            <p:ph idx="1"/>
          </p:nvPr>
        </p:nvSpPr>
        <p:spPr/>
        <p:txBody>
          <a:bodyPr/>
          <a:lstStyle/>
          <a:p>
            <a:pPr algn="ctr"/>
            <a:r>
              <a:rPr lang="fr-FR" sz="2400" b="1" dirty="0">
                <a:effectLst>
                  <a:outerShdw blurRad="38100" dist="38100" dir="2700000" algn="tl">
                    <a:srgbClr val="000000">
                      <a:alpha val="43137"/>
                    </a:srgbClr>
                  </a:outerShdw>
                </a:effectLst>
                <a:latin typeface="Century Gothic" pitchFamily="34" charset="0"/>
              </a:rPr>
              <a:t>Privilégier une solution amiable de l’indemnisation  </a:t>
            </a:r>
            <a:r>
              <a:rPr lang="fr-FR" sz="1800" b="1" dirty="0">
                <a:effectLst>
                  <a:outerShdw blurRad="38100" dist="38100" dir="2700000" algn="tl">
                    <a:srgbClr val="000000">
                      <a:alpha val="43137"/>
                    </a:srgbClr>
                  </a:outerShdw>
                </a:effectLst>
              </a:rPr>
              <a:t>	</a:t>
            </a:r>
            <a:r>
              <a:rPr lang="fr-FR" sz="1800" dirty="0">
                <a:latin typeface="Century Gothic" pitchFamily="34" charset="0"/>
              </a:rPr>
              <a:t>			</a:t>
            </a:r>
          </a:p>
          <a:p>
            <a:r>
              <a:rPr lang="fr-FR" sz="1800" dirty="0">
                <a:latin typeface="Century Gothic" pitchFamily="34" charset="0"/>
              </a:rPr>
              <a:t>	</a:t>
            </a:r>
          </a:p>
          <a:p>
            <a:r>
              <a:rPr lang="fr-FR" sz="1800" dirty="0">
                <a:latin typeface="Century Gothic" pitchFamily="34" charset="0"/>
              </a:rPr>
              <a:t>	Complétude des éléments sur </a:t>
            </a:r>
            <a:r>
              <a:rPr lang="fr-FR" sz="1800" b="1" dirty="0">
                <a:latin typeface="Century Gothic" pitchFamily="34" charset="0"/>
              </a:rPr>
              <a:t>la procédure pénale </a:t>
            </a:r>
            <a:r>
              <a:rPr lang="fr-FR" sz="1800" dirty="0">
                <a:latin typeface="Century Gothic" pitchFamily="34" charset="0"/>
              </a:rPr>
              <a:t>et 	</a:t>
            </a:r>
            <a:r>
              <a:rPr lang="fr-FR" sz="1800" b="1" dirty="0">
                <a:latin typeface="Century Gothic" pitchFamily="34" charset="0"/>
              </a:rPr>
              <a:t>l’historique médical </a:t>
            </a:r>
            <a:r>
              <a:rPr lang="fr-FR" sz="1800" dirty="0">
                <a:latin typeface="Century Gothic" pitchFamily="34" charset="0"/>
              </a:rPr>
              <a:t>de l’enfant lors de la saisine de la CIVI</a:t>
            </a:r>
          </a:p>
          <a:p>
            <a:endParaRPr lang="fr-FR" sz="1800" dirty="0">
              <a:latin typeface="Century Gothic" pitchFamily="34" charset="0"/>
            </a:endParaRPr>
          </a:p>
          <a:p>
            <a:endParaRPr lang="fr-FR" sz="1800" dirty="0">
              <a:latin typeface="Century Gothic" pitchFamily="34" charset="0"/>
            </a:endParaRPr>
          </a:p>
          <a:p>
            <a:r>
              <a:rPr lang="fr-FR" sz="1800" dirty="0">
                <a:latin typeface="Century Gothic" pitchFamily="34" charset="0"/>
              </a:rPr>
              <a:t>	Des expertises médicales </a:t>
            </a:r>
            <a:r>
              <a:rPr lang="fr-FR" sz="1800" b="1" dirty="0">
                <a:latin typeface="Century Gothic" pitchFamily="34" charset="0"/>
              </a:rPr>
              <a:t>opposables </a:t>
            </a:r>
            <a:r>
              <a:rPr lang="fr-FR" sz="1800" dirty="0">
                <a:latin typeface="Century Gothic" pitchFamily="34" charset="0"/>
              </a:rPr>
              <a:t>au FGTI pour une 	meilleure connaissance de la situation exacte de la victime et 	apporter une réponse adaptée aux  besoins de l’enfant dans	l’attente de la consolidation médico-légale </a:t>
            </a:r>
          </a:p>
          <a:p>
            <a:endParaRPr lang="fr-FR" sz="1800" dirty="0">
              <a:latin typeface="Century Gothic" pitchFamily="34" charset="0"/>
            </a:endParaRPr>
          </a:p>
          <a:p>
            <a:endParaRPr lang="fr-FR" sz="1800" dirty="0">
              <a:latin typeface="Century Gothic" pitchFamily="34" charset="0"/>
            </a:endParaRPr>
          </a:p>
          <a:p>
            <a:endParaRPr lang="fr-FR" sz="1800" dirty="0">
              <a:latin typeface="Century Gothic" pitchFamily="34" charset="0"/>
            </a:endParaRPr>
          </a:p>
          <a:p>
            <a:endParaRPr lang="fr-FR" sz="1800" dirty="0">
              <a:latin typeface="Century Gothic" pitchFamily="34" charset="0"/>
            </a:endParaRPr>
          </a:p>
          <a:p>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27</a:t>
            </a:fld>
            <a:endParaRPr lang="fr-FR" dirty="0"/>
          </a:p>
        </p:txBody>
      </p:sp>
      <p:sp>
        <p:nvSpPr>
          <p:cNvPr id="6" name="Flèche droite 5"/>
          <p:cNvSpPr/>
          <p:nvPr/>
        </p:nvSpPr>
        <p:spPr>
          <a:xfrm>
            <a:off x="611560" y="2564904"/>
            <a:ext cx="72008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539552" y="3933056"/>
            <a:ext cx="720080" cy="484632"/>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endParaRPr lang="fr-FR" dirty="0"/>
          </a:p>
          <a:p>
            <a:pPr algn="ctr"/>
            <a:endParaRPr lang="fr-FR" dirty="0"/>
          </a:p>
          <a:p>
            <a:pPr algn="ctr"/>
            <a:endParaRPr lang="fr-FR" dirty="0"/>
          </a:p>
          <a:p>
            <a:pPr algn="ctr"/>
            <a:r>
              <a:rPr lang="fr-FR" b="1" dirty="0">
                <a:solidFill>
                  <a:srgbClr val="0070C0"/>
                </a:solidFill>
                <a:effectLst>
                  <a:outerShdw blurRad="38100" dist="38100" dir="2700000" algn="tl">
                    <a:srgbClr val="000000">
                      <a:alpha val="43137"/>
                    </a:srgbClr>
                  </a:outerShdw>
                </a:effectLst>
                <a:latin typeface="Century Gothic" pitchFamily="34" charset="0"/>
              </a:rPr>
              <a:t>MERCI POUR VOTRE ATTENTION</a:t>
            </a:r>
          </a:p>
        </p:txBody>
      </p:sp>
      <p:sp>
        <p:nvSpPr>
          <p:cNvPr id="4" name="Espace réservé du numéro de diapositive 3"/>
          <p:cNvSpPr>
            <a:spLocks noGrp="1"/>
          </p:cNvSpPr>
          <p:nvPr>
            <p:ph type="sldNum" sz="quarter" idx="12"/>
          </p:nvPr>
        </p:nvSpPr>
        <p:spPr/>
        <p:txBody>
          <a:bodyPr/>
          <a:lstStyle/>
          <a:p>
            <a:fld id="{445661EC-9C6D-44F9-A886-A63D68F547CE}"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4e couv.png"/>
          <p:cNvPicPr>
            <a:picLocks noGrp="1" noChangeAspect="1"/>
          </p:cNvPicPr>
          <p:nvPr>
            <p:ph idx="1"/>
          </p:nvPr>
        </p:nvPicPr>
        <p:blipFill>
          <a:blip r:embed="rId2" cstate="print"/>
          <a:stretch>
            <a:fillRect/>
          </a:stretch>
        </p:blipFill>
        <p:spPr>
          <a:xfrm>
            <a:off x="323529" y="1221629"/>
            <a:ext cx="5256584" cy="4007571"/>
          </a:xfrm>
        </p:spPr>
      </p:pic>
      <p:sp>
        <p:nvSpPr>
          <p:cNvPr id="6" name="Espace réservé du numéro de diapositive 5"/>
          <p:cNvSpPr>
            <a:spLocks noGrp="1"/>
          </p:cNvSpPr>
          <p:nvPr>
            <p:ph type="sldNum" sz="quarter" idx="12"/>
          </p:nvPr>
        </p:nvSpPr>
        <p:spPr/>
        <p:txBody>
          <a:bodyPr/>
          <a:lstStyle/>
          <a:p>
            <a:fld id="{445661EC-9C6D-44F9-A886-A63D68F547CE}" type="slidenum">
              <a:rPr lang="fr-FR" smtClean="0"/>
              <a:pPr/>
              <a:t>29</a:t>
            </a:fld>
            <a:endParaRPr lang="fr-FR" dirty="0"/>
          </a:p>
        </p:txBody>
      </p:sp>
      <p:sp>
        <p:nvSpPr>
          <p:cNvPr id="7" name="Espace réservé du pied de page 6"/>
          <p:cNvSpPr>
            <a:spLocks noGrp="1"/>
          </p:cNvSpPr>
          <p:nvPr>
            <p:ph type="ftr" sz="quarter" idx="11"/>
          </p:nvPr>
        </p:nvSpPr>
        <p:spPr/>
        <p:txBody>
          <a:bodyPr/>
          <a:lstStyle/>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eaLnBrk="1" fontAlgn="auto" hangingPunct="1">
              <a:spcAft>
                <a:spcPts val="0"/>
              </a:spcAft>
              <a:defRPr/>
            </a:pPr>
            <a:r>
              <a:rPr lang="fr-FR" dirty="0"/>
              <a:t>Les missions du FGTI depuis 1986 	</a:t>
            </a:r>
          </a:p>
        </p:txBody>
      </p:sp>
      <p:sp>
        <p:nvSpPr>
          <p:cNvPr id="11267" name="Espace réservé du contenu 2"/>
          <p:cNvSpPr>
            <a:spLocks noGrp="1"/>
          </p:cNvSpPr>
          <p:nvPr>
            <p:ph idx="1"/>
          </p:nvPr>
        </p:nvSpPr>
        <p:spPr>
          <a:xfrm>
            <a:off x="468313" y="1412776"/>
            <a:ext cx="6335712" cy="3744118"/>
          </a:xfrm>
        </p:spPr>
        <p:txBody>
          <a:bodyPr>
            <a:noAutofit/>
          </a:bodyPr>
          <a:lstStyle/>
          <a:p>
            <a:pPr marL="180975" indent="-180975"/>
            <a:r>
              <a:rPr lang="fr-FR" sz="1600" dirty="0">
                <a:solidFill>
                  <a:srgbClr val="F57D70"/>
                </a:solidFill>
                <a:sym typeface="Wingdings 3" pitchFamily="18" charset="2"/>
              </a:rPr>
              <a:t> </a:t>
            </a:r>
            <a:r>
              <a:rPr lang="fr-FR" sz="1600" b="1" dirty="0">
                <a:solidFill>
                  <a:srgbClr val="F57D70"/>
                </a:solidFill>
                <a:sym typeface="Wingdings 3" pitchFamily="18" charset="2"/>
              </a:rPr>
              <a:t>1986</a:t>
            </a:r>
            <a:r>
              <a:rPr lang="fr-FR" sz="1600" dirty="0">
                <a:solidFill>
                  <a:srgbClr val="F57D70"/>
                </a:solidFill>
                <a:sym typeface="Wingdings 3" pitchFamily="18" charset="2"/>
              </a:rPr>
              <a:t> </a:t>
            </a:r>
            <a:r>
              <a:rPr lang="fr-FR" sz="1600" dirty="0">
                <a:sym typeface="Wingdings 3" pitchFamily="18" charset="2"/>
              </a:rPr>
              <a:t>: </a:t>
            </a:r>
            <a:r>
              <a:rPr lang="fr-FR" sz="1600" dirty="0"/>
              <a:t>Création du Fonds de Garantie des victimes des actes de terrorisme (FGVAT)</a:t>
            </a:r>
            <a:br>
              <a:rPr lang="fr-FR" sz="1600" dirty="0"/>
            </a:br>
            <a:r>
              <a:rPr lang="fr-FR" sz="1600" dirty="0">
                <a:solidFill>
                  <a:srgbClr val="4F81BD"/>
                </a:solidFill>
              </a:rPr>
              <a:t>L</a:t>
            </a:r>
            <a:r>
              <a:rPr lang="fr-FR" sz="1600" dirty="0">
                <a:solidFill>
                  <a:srgbClr val="4F81BD"/>
                </a:solidFill>
                <a:sym typeface="Wingdings 3"/>
              </a:rPr>
              <a:t>oi n° 86-1020 du 9 septembre 1986</a:t>
            </a:r>
            <a:endParaRPr lang="fr-FR" sz="1600" dirty="0"/>
          </a:p>
          <a:p>
            <a:pPr eaLnBrk="1" hangingPunct="1"/>
            <a:endParaRPr lang="fr-FR" sz="1600" dirty="0">
              <a:solidFill>
                <a:srgbClr val="FF9966"/>
              </a:solidFill>
              <a:sym typeface="Wingdings 3" pitchFamily="18" charset="2"/>
            </a:endParaRPr>
          </a:p>
          <a:p>
            <a:pPr eaLnBrk="1" hangingPunct="1"/>
            <a:endParaRPr lang="fr-FR" sz="1600" dirty="0">
              <a:solidFill>
                <a:srgbClr val="FF9966"/>
              </a:solidFill>
              <a:sym typeface="Wingdings 3" pitchFamily="18" charset="2"/>
            </a:endParaRPr>
          </a:p>
          <a:p>
            <a:pPr marL="266700" indent="-266700"/>
            <a:r>
              <a:rPr lang="fr-FR" sz="1600" dirty="0">
                <a:solidFill>
                  <a:srgbClr val="F57D70"/>
                </a:solidFill>
                <a:sym typeface="Wingdings 3" pitchFamily="18" charset="2"/>
              </a:rPr>
              <a:t></a:t>
            </a:r>
            <a:r>
              <a:rPr lang="fr-FR" sz="1600" dirty="0">
                <a:solidFill>
                  <a:srgbClr val="F57D70"/>
                </a:solidFill>
                <a:sym typeface="Wingdings" pitchFamily="2" charset="2"/>
              </a:rPr>
              <a:t> </a:t>
            </a:r>
            <a:r>
              <a:rPr lang="fr-FR" sz="1600" b="1" dirty="0">
                <a:solidFill>
                  <a:srgbClr val="F57D70"/>
                </a:solidFill>
                <a:sym typeface="Wingdings" pitchFamily="2" charset="2"/>
              </a:rPr>
              <a:t>1990</a:t>
            </a:r>
            <a:r>
              <a:rPr lang="fr-FR" sz="1600" dirty="0">
                <a:solidFill>
                  <a:srgbClr val="F57D70"/>
                </a:solidFill>
                <a:sym typeface="Wingdings" pitchFamily="2" charset="2"/>
              </a:rPr>
              <a:t> </a:t>
            </a:r>
            <a:r>
              <a:rPr lang="fr-FR" sz="1600" dirty="0">
                <a:sym typeface="Wingdings" pitchFamily="2" charset="2"/>
              </a:rPr>
              <a:t>: Intervention élargie à l’indemnisation des victimes d’infractions de droit commun devant la CIVI (FGTI)</a:t>
            </a:r>
            <a:br>
              <a:rPr lang="fr-FR" sz="1600" dirty="0">
                <a:solidFill>
                  <a:srgbClr val="4F81BD"/>
                </a:solidFill>
                <a:sym typeface="Wingdings" pitchFamily="2" charset="2"/>
              </a:rPr>
            </a:br>
            <a:r>
              <a:rPr lang="fr-FR" sz="1600" dirty="0">
                <a:solidFill>
                  <a:srgbClr val="4F81BD"/>
                </a:solidFill>
                <a:sym typeface="Wingdings 3"/>
              </a:rPr>
              <a:t>Loi n° 90-589 du 6 juillet 1990</a:t>
            </a:r>
            <a:endParaRPr lang="fr-FR" sz="1600" dirty="0"/>
          </a:p>
          <a:p>
            <a:pPr eaLnBrk="1" hangingPunct="1"/>
            <a:endParaRPr lang="fr-FR" sz="1600" dirty="0">
              <a:solidFill>
                <a:srgbClr val="FF9966"/>
              </a:solidFill>
              <a:sym typeface="Wingdings 3" pitchFamily="18" charset="2"/>
            </a:endParaRPr>
          </a:p>
          <a:p>
            <a:pPr eaLnBrk="1" hangingPunct="1"/>
            <a:endParaRPr lang="fr-FR" sz="1600" dirty="0">
              <a:solidFill>
                <a:srgbClr val="FF9966"/>
              </a:solidFill>
              <a:sym typeface="Wingdings 3" pitchFamily="18" charset="2"/>
            </a:endParaRPr>
          </a:p>
          <a:p>
            <a:pPr marL="180975" indent="-180975">
              <a:buFont typeface="Wingdings 3"/>
              <a:buChar char="Æ"/>
              <a:tabLst>
                <a:tab pos="180975" algn="l"/>
              </a:tabLst>
            </a:pPr>
            <a:r>
              <a:rPr lang="fr-FR" sz="1600" b="1" dirty="0">
                <a:solidFill>
                  <a:srgbClr val="F57D70"/>
                </a:solidFill>
              </a:rPr>
              <a:t> 2008</a:t>
            </a:r>
            <a:r>
              <a:rPr lang="fr-FR" sz="1600" dirty="0"/>
              <a:t> : Mission d’aide au recouvrement des victimes d’infractions   (</a:t>
            </a:r>
            <a:r>
              <a:rPr lang="fr-FR" sz="1600" dirty="0">
                <a:sym typeface="Wingdings 3"/>
              </a:rPr>
              <a:t>SARVI)</a:t>
            </a:r>
            <a:br>
              <a:rPr lang="fr-FR" sz="1600" dirty="0">
                <a:sym typeface="Wingdings 3"/>
              </a:rPr>
            </a:br>
            <a:r>
              <a:rPr lang="fr-FR" sz="1600" b="1" dirty="0">
                <a:solidFill>
                  <a:srgbClr val="4F81BD"/>
                </a:solidFill>
                <a:sym typeface="Wingdings 3"/>
              </a:rPr>
              <a:t> </a:t>
            </a:r>
            <a:r>
              <a:rPr lang="fr-FR" sz="1600" dirty="0">
                <a:solidFill>
                  <a:srgbClr val="4F81BD"/>
                </a:solidFill>
                <a:sym typeface="Wingdings 3"/>
              </a:rPr>
              <a:t>Loi n° 2008-644 du 1</a:t>
            </a:r>
            <a:r>
              <a:rPr lang="fr-FR" sz="1600" baseline="30000" dirty="0">
                <a:solidFill>
                  <a:srgbClr val="4F81BD"/>
                </a:solidFill>
                <a:sym typeface="Wingdings 3"/>
              </a:rPr>
              <a:t>er</a:t>
            </a:r>
            <a:r>
              <a:rPr lang="fr-FR" sz="1600" dirty="0">
                <a:solidFill>
                  <a:srgbClr val="4F81BD"/>
                </a:solidFill>
                <a:sym typeface="Wingdings 3"/>
              </a:rPr>
              <a:t> juillet 2008</a:t>
            </a:r>
          </a:p>
          <a:p>
            <a:pPr marL="180975" indent="-180975">
              <a:tabLst>
                <a:tab pos="180975" algn="l"/>
              </a:tabLst>
            </a:pPr>
            <a:endParaRPr lang="fr-FR" sz="1600" dirty="0">
              <a:solidFill>
                <a:srgbClr val="4F81BD"/>
              </a:solidFill>
              <a:sym typeface="Wingdings 3"/>
            </a:endParaRPr>
          </a:p>
          <a:p>
            <a:pPr marL="180975" indent="-180975">
              <a:buFont typeface="Wingdings 3"/>
              <a:buChar char="Æ"/>
              <a:tabLst>
                <a:tab pos="180975" algn="l"/>
              </a:tabLst>
            </a:pPr>
            <a:r>
              <a:rPr lang="fr-FR" sz="1600" b="1" dirty="0">
                <a:solidFill>
                  <a:srgbClr val="F57D70"/>
                </a:solidFill>
                <a:sym typeface="Wingdings 3"/>
              </a:rPr>
              <a:t> 2014 </a:t>
            </a:r>
            <a:r>
              <a:rPr lang="fr-FR" sz="1600" dirty="0">
                <a:sym typeface="Wingdings 3"/>
              </a:rPr>
              <a:t>: Mission de recevoir les pécules « parties civiles » disponibles à la libération des auteurs condamnés </a:t>
            </a:r>
          </a:p>
          <a:p>
            <a:pPr marL="180975" indent="-180975">
              <a:tabLst>
                <a:tab pos="180975" algn="l"/>
              </a:tabLst>
            </a:pPr>
            <a:r>
              <a:rPr lang="fr-FR" sz="1600" dirty="0">
                <a:solidFill>
                  <a:srgbClr val="4F81BD"/>
                </a:solidFill>
                <a:sym typeface="Wingdings 3"/>
              </a:rPr>
              <a:t>    Loi n°2014-896 du 15 août 2014</a:t>
            </a:r>
            <a:endParaRPr lang="fr-FR" sz="1600" dirty="0">
              <a:solidFill>
                <a:srgbClr val="4F81BD"/>
              </a:solidFill>
            </a:endParaRPr>
          </a:p>
        </p:txBody>
      </p:sp>
      <p:sp>
        <p:nvSpPr>
          <p:cNvPr id="6" name="ZoneTexte 5"/>
          <p:cNvSpPr txBox="1"/>
          <p:nvPr/>
        </p:nvSpPr>
        <p:spPr>
          <a:xfrm>
            <a:off x="7380312" y="116632"/>
            <a:ext cx="1368152" cy="461665"/>
          </a:xfrm>
          <a:prstGeom prst="rect">
            <a:avLst/>
          </a:prstGeom>
          <a:noFill/>
        </p:spPr>
        <p:txBody>
          <a:bodyPr wrap="square" rtlCol="0">
            <a:spAutoFit/>
          </a:bodyPr>
          <a:lstStyle/>
          <a:p>
            <a:r>
              <a:rPr lang="fr-FR" sz="2400" b="1" dirty="0">
                <a:solidFill>
                  <a:srgbClr val="CF95B8"/>
                </a:solidFill>
              </a:rPr>
              <a:t>EN 2016 </a:t>
            </a:r>
            <a:endParaRPr lang="fr-FR" sz="2800" b="1" dirty="0">
              <a:solidFill>
                <a:srgbClr val="CF95B8"/>
              </a:solidFill>
            </a:endParaRPr>
          </a:p>
        </p:txBody>
      </p:sp>
      <p:pic>
        <p:nvPicPr>
          <p:cNvPr id="8" name="Image 7" descr="chiffres FGTI 2016.png"/>
          <p:cNvPicPr>
            <a:picLocks noChangeAspect="1"/>
          </p:cNvPicPr>
          <p:nvPr/>
        </p:nvPicPr>
        <p:blipFill>
          <a:blip r:embed="rId2" cstate="print"/>
          <a:stretch>
            <a:fillRect/>
          </a:stretch>
        </p:blipFill>
        <p:spPr>
          <a:xfrm>
            <a:off x="7164288" y="476672"/>
            <a:ext cx="1702933" cy="5582727"/>
          </a:xfrm>
          <a:prstGeom prst="rect">
            <a:avLst/>
          </a:prstGeom>
        </p:spPr>
      </p:pic>
      <p:sp>
        <p:nvSpPr>
          <p:cNvPr id="9" name="Espace réservé du numéro de diapositive 8"/>
          <p:cNvSpPr>
            <a:spLocks noGrp="1"/>
          </p:cNvSpPr>
          <p:nvPr>
            <p:ph type="sldNum" sz="quarter" idx="12"/>
          </p:nvPr>
        </p:nvSpPr>
        <p:spPr/>
        <p:txBody>
          <a:bodyPr/>
          <a:lstStyle/>
          <a:p>
            <a:fld id="{445661EC-9C6D-44F9-A886-A63D68F547CE}" type="slidenum">
              <a:rPr lang="fr-FR" smtClean="0"/>
              <a:pPr/>
              <a:t>3</a:t>
            </a:fld>
            <a:endParaRPr lang="fr-FR" dirty="0"/>
          </a:p>
        </p:txBody>
      </p:sp>
      <p:sp>
        <p:nvSpPr>
          <p:cNvPr id="10" name="Espace réservé du pied de page 9"/>
          <p:cNvSpPr>
            <a:spLocks noGrp="1"/>
          </p:cNvSpPr>
          <p:nvPr>
            <p:ph type="ftr" sz="quarter" idx="11"/>
          </p:nvPr>
        </p:nvSpPr>
        <p:spPr/>
        <p:txBody>
          <a:bodyPr/>
          <a:lstStyle/>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gouvernance</a:t>
            </a:r>
          </a:p>
        </p:txBody>
      </p:sp>
      <p:sp>
        <p:nvSpPr>
          <p:cNvPr id="3" name="Espace réservé du contenu 2"/>
          <p:cNvSpPr>
            <a:spLocks noGrp="1"/>
          </p:cNvSpPr>
          <p:nvPr>
            <p:ph idx="1"/>
          </p:nvPr>
        </p:nvSpPr>
        <p:spPr>
          <a:xfrm>
            <a:off x="1043608" y="1484784"/>
            <a:ext cx="7200800" cy="4392488"/>
          </a:xfrm>
        </p:spPr>
        <p:txBody>
          <a:bodyPr>
            <a:noAutofit/>
          </a:bodyPr>
          <a:lstStyle/>
          <a:p>
            <a:pPr marL="266700" indent="-266700">
              <a:spcBef>
                <a:spcPts val="1200"/>
              </a:spcBef>
              <a:tabLst>
                <a:tab pos="3763963" algn="l"/>
              </a:tabLst>
            </a:pPr>
            <a:r>
              <a:rPr lang="fr-FR" sz="1800" dirty="0">
                <a:solidFill>
                  <a:srgbClr val="BF91C0"/>
                </a:solidFill>
                <a:sym typeface="Wingdings 3"/>
              </a:rPr>
              <a:t> </a:t>
            </a:r>
            <a:r>
              <a:rPr lang="fr-FR" sz="1800" b="1" dirty="0"/>
              <a:t>Article R. 422-1 du code des assurances </a:t>
            </a:r>
            <a:r>
              <a:rPr lang="fr-FR" sz="1800" b="1" dirty="0">
                <a:sym typeface="Wingdings 3"/>
              </a:rPr>
              <a:t>-</a:t>
            </a:r>
            <a:r>
              <a:rPr lang="fr-FR" sz="1800" dirty="0">
                <a:solidFill>
                  <a:srgbClr val="BF91C0"/>
                </a:solidFill>
                <a:sym typeface="Wingdings 3"/>
              </a:rPr>
              <a:t> </a:t>
            </a:r>
            <a:r>
              <a:rPr lang="fr-FR" sz="1800" dirty="0">
                <a:sym typeface="Wingdings 3"/>
              </a:rPr>
              <a:t>il est administré par un conseil d’administration qui comprend :</a:t>
            </a:r>
          </a:p>
          <a:p>
            <a:pPr marL="266700" indent="-266700">
              <a:spcBef>
                <a:spcPts val="1200"/>
              </a:spcBef>
              <a:tabLst>
                <a:tab pos="3763963" algn="l"/>
              </a:tabLst>
            </a:pPr>
            <a:endParaRPr lang="fr-FR" sz="1800" b="1" dirty="0">
              <a:sym typeface="Wingdings 3"/>
            </a:endParaRPr>
          </a:p>
          <a:p>
            <a:pPr marL="266700" indent="-266700">
              <a:spcBef>
                <a:spcPts val="1200"/>
              </a:spcBef>
              <a:tabLst>
                <a:tab pos="3763963" algn="l"/>
              </a:tabLst>
            </a:pPr>
            <a:endParaRPr lang="fr-FR" sz="1800" b="1" dirty="0">
              <a:sym typeface="Wingdings 3"/>
            </a:endParaRPr>
          </a:p>
          <a:p>
            <a:pPr marL="266700" indent="-266700">
              <a:spcBef>
                <a:spcPts val="1200"/>
              </a:spcBef>
              <a:tabLst>
                <a:tab pos="3763963" algn="l"/>
              </a:tabLst>
            </a:pPr>
            <a:endParaRPr lang="fr-FR" sz="1800" b="1" dirty="0">
              <a:sym typeface="Wingdings 3"/>
            </a:endParaRPr>
          </a:p>
          <a:p>
            <a:pPr marL="266700" indent="-266700">
              <a:spcBef>
                <a:spcPts val="1200"/>
              </a:spcBef>
              <a:tabLst>
                <a:tab pos="3763963" algn="l"/>
              </a:tabLst>
            </a:pPr>
            <a:endParaRPr lang="fr-FR" sz="1800" b="1" dirty="0">
              <a:sym typeface="Wingdings 3"/>
            </a:endParaRPr>
          </a:p>
          <a:p>
            <a:pPr marL="266700" indent="-266700">
              <a:spcBef>
                <a:spcPts val="1200"/>
              </a:spcBef>
              <a:tabLst>
                <a:tab pos="3763963" algn="l"/>
              </a:tabLst>
            </a:pPr>
            <a:r>
              <a:rPr lang="fr-FR" sz="1800" dirty="0">
                <a:solidFill>
                  <a:srgbClr val="BF91C0"/>
                </a:solidFill>
                <a:sym typeface="Wingdings 3"/>
              </a:rPr>
              <a:t> </a:t>
            </a:r>
            <a:r>
              <a:rPr lang="fr-FR" sz="1800" b="1" dirty="0">
                <a:sym typeface="Wingdings 3"/>
              </a:rPr>
              <a:t>Article R. 422-3 du code des assurances – </a:t>
            </a:r>
            <a:r>
              <a:rPr lang="fr-FR" sz="1800" dirty="0">
                <a:sym typeface="Wingdings 3"/>
              </a:rPr>
              <a:t>il est contrôlé par le ministère de l’Economie et des Finances qui nomme un commissaire du gouvernement</a:t>
            </a:r>
          </a:p>
          <a:p>
            <a:pPr marL="266700" indent="-266700">
              <a:spcBef>
                <a:spcPts val="2400"/>
              </a:spcBef>
              <a:tabLst>
                <a:tab pos="3763963" algn="l"/>
              </a:tabLst>
            </a:pPr>
            <a:r>
              <a:rPr lang="fr-FR" sz="1800" dirty="0">
                <a:solidFill>
                  <a:srgbClr val="BF91C0"/>
                </a:solidFill>
                <a:sym typeface="Wingdings 3"/>
              </a:rPr>
              <a:t> </a:t>
            </a:r>
            <a:r>
              <a:rPr lang="fr-FR" sz="1800" b="1" dirty="0"/>
              <a:t>Il est géré par le Fonds de Garantie des Assurances Obligatoires de dommages (FGAO)</a:t>
            </a:r>
            <a:endParaRPr lang="fr-FR" sz="1800" dirty="0">
              <a:sym typeface="Wingdings 3"/>
            </a:endParaRPr>
          </a:p>
        </p:txBody>
      </p:sp>
      <p:graphicFrame>
        <p:nvGraphicFramePr>
          <p:cNvPr id="6" name="Tableau 5"/>
          <p:cNvGraphicFramePr>
            <a:graphicFrameLocks noGrp="1"/>
          </p:cNvGraphicFramePr>
          <p:nvPr/>
        </p:nvGraphicFramePr>
        <p:xfrm>
          <a:off x="1403648" y="2132856"/>
          <a:ext cx="6624736" cy="1616336"/>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tblGrid>
              <a:tr h="360000">
                <a:tc>
                  <a:txBody>
                    <a:bodyPr/>
                    <a:lstStyle/>
                    <a:p>
                      <a:pPr marL="92075" marR="0" indent="0" algn="l" defTabSz="914400" rtl="0" eaLnBrk="1" fontAlgn="auto" latinLnBrk="0" hangingPunct="1">
                        <a:lnSpc>
                          <a:spcPts val="1800"/>
                        </a:lnSpc>
                        <a:spcBef>
                          <a:spcPts val="0"/>
                        </a:spcBef>
                        <a:spcAft>
                          <a:spcPts val="0"/>
                        </a:spcAft>
                        <a:buClrTx/>
                        <a:buSzTx/>
                        <a:buFontTx/>
                        <a:buNone/>
                        <a:tabLst/>
                        <a:defRPr/>
                      </a:pPr>
                      <a:r>
                        <a:rPr lang="fr-FR" sz="1400" b="0" kern="1200" dirty="0">
                          <a:solidFill>
                            <a:schemeClr val="dk1"/>
                          </a:solidFill>
                          <a:latin typeface="+mn-lt"/>
                          <a:ea typeface="+mn-ea"/>
                          <a:cs typeface="+mn-cs"/>
                          <a:sym typeface="Wingdings 3"/>
                        </a:rPr>
                        <a:t>un président (conseiller au Conseil d’Etat ou à la Cour de cassation)</a:t>
                      </a:r>
                      <a:endParaRPr lang="fr-FR" sz="1400" b="0" kern="1200" dirty="0">
                        <a:solidFill>
                          <a:schemeClr val="dk1"/>
                        </a:solidFill>
                        <a:latin typeface="+mn-lt"/>
                        <a:ea typeface="+mn-ea"/>
                        <a:cs typeface="+mn-cs"/>
                      </a:endParaRPr>
                    </a:p>
                  </a:txBody>
                  <a:tcPr marL="79166" marR="79166" marT="39568" marB="3956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0"/>
                  </a:ext>
                </a:extLst>
              </a:tr>
              <a:tr h="360000">
                <a:tc>
                  <a:txBody>
                    <a:bodyPr/>
                    <a:lstStyle/>
                    <a:p>
                      <a:pPr marL="92075" marR="0" indent="0" algn="l" defTabSz="914400" rtl="0" eaLnBrk="1" fontAlgn="auto" latinLnBrk="0" hangingPunct="1">
                        <a:lnSpc>
                          <a:spcPts val="1800"/>
                        </a:lnSpc>
                        <a:spcBef>
                          <a:spcPts val="0"/>
                        </a:spcBef>
                        <a:spcAft>
                          <a:spcPts val="0"/>
                        </a:spcAft>
                        <a:buClrTx/>
                        <a:buSzTx/>
                        <a:buFontTx/>
                        <a:buNone/>
                        <a:tabLst/>
                        <a:defRPr/>
                      </a:pPr>
                      <a:r>
                        <a:rPr lang="fr-FR" sz="1400" b="0" kern="1200" dirty="0">
                          <a:solidFill>
                            <a:schemeClr val="dk1"/>
                          </a:solidFill>
                          <a:latin typeface="+mn-lt"/>
                          <a:ea typeface="+mn-ea"/>
                          <a:cs typeface="+mn-cs"/>
                          <a:sym typeface="Wingdings 3"/>
                        </a:rPr>
                        <a:t>un représentant de chacun des quatre ministères (Economie et Finances, Justice, Intérieur, Affaires</a:t>
                      </a:r>
                      <a:r>
                        <a:rPr lang="fr-FR" sz="1400" b="0" kern="1200" baseline="0" dirty="0">
                          <a:solidFill>
                            <a:schemeClr val="dk1"/>
                          </a:solidFill>
                          <a:latin typeface="+mn-lt"/>
                          <a:ea typeface="+mn-ea"/>
                          <a:cs typeface="+mn-cs"/>
                          <a:sym typeface="Wingdings 3"/>
                        </a:rPr>
                        <a:t> sociales</a:t>
                      </a:r>
                      <a:r>
                        <a:rPr lang="fr-FR" sz="1400" b="0" kern="1200" dirty="0">
                          <a:solidFill>
                            <a:schemeClr val="dk1"/>
                          </a:solidFill>
                          <a:latin typeface="+mn-lt"/>
                          <a:ea typeface="+mn-ea"/>
                          <a:cs typeface="+mn-cs"/>
                          <a:sym typeface="Wingdings 3"/>
                        </a:rPr>
                        <a:t>)</a:t>
                      </a:r>
                      <a:endParaRPr lang="fr-FR" sz="1400" b="0" kern="1200" dirty="0">
                        <a:solidFill>
                          <a:schemeClr val="dk1"/>
                        </a:solidFill>
                        <a:latin typeface="+mn-lt"/>
                        <a:ea typeface="+mn-ea"/>
                        <a:cs typeface="+mn-cs"/>
                      </a:endParaRPr>
                    </a:p>
                  </a:txBody>
                  <a:tcPr marL="79166" marR="79166" marT="39568" marB="3956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360000">
                <a:tc>
                  <a:txBody>
                    <a:bodyPr/>
                    <a:lstStyle/>
                    <a:p>
                      <a:pPr marL="92075" indent="0">
                        <a:lnSpc>
                          <a:spcPts val="1800"/>
                        </a:lnSpc>
                        <a:spcBef>
                          <a:spcPts val="0"/>
                        </a:spcBef>
                        <a:tabLst>
                          <a:tab pos="3763963" algn="l"/>
                        </a:tabLst>
                      </a:pPr>
                      <a:r>
                        <a:rPr lang="fr-FR" sz="1400" b="0" kern="1200" dirty="0">
                          <a:solidFill>
                            <a:schemeClr val="dk1"/>
                          </a:solidFill>
                          <a:latin typeface="+mn-lt"/>
                          <a:ea typeface="+mn-ea"/>
                          <a:cs typeface="+mn-cs"/>
                          <a:sym typeface="Wingdings 3"/>
                        </a:rPr>
                        <a:t>trois personnes ayant manifesté leur intérêt pour les victimes</a:t>
                      </a:r>
                    </a:p>
                  </a:txBody>
                  <a:tcPr marL="79166" marR="79166" marT="39568" marB="3956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360000">
                <a:tc>
                  <a:txBody>
                    <a:bodyPr/>
                    <a:lstStyle/>
                    <a:p>
                      <a:pPr marL="92075" indent="0">
                        <a:lnSpc>
                          <a:spcPts val="1800"/>
                        </a:lnSpc>
                        <a:spcBef>
                          <a:spcPts val="0"/>
                        </a:spcBef>
                        <a:tabLst>
                          <a:tab pos="3763963" algn="l"/>
                        </a:tabLst>
                      </a:pPr>
                      <a:r>
                        <a:rPr lang="fr-FR" sz="1400" b="0" kern="1200" dirty="0">
                          <a:solidFill>
                            <a:schemeClr val="dk1"/>
                          </a:solidFill>
                          <a:latin typeface="+mn-lt"/>
                          <a:ea typeface="+mn-ea"/>
                          <a:cs typeface="+mn-cs"/>
                          <a:sym typeface="Wingdings 3"/>
                        </a:rPr>
                        <a:t>un professionnel du secteur de l’assurance</a:t>
                      </a:r>
                    </a:p>
                  </a:txBody>
                  <a:tcPr marL="79166" marR="79166" marT="39568" marB="39568"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extLst>
                  <a:ext uri="{0D108BD9-81ED-4DB2-BD59-A6C34878D82A}">
                    <a16:rowId xmlns:a16="http://schemas.microsoft.com/office/drawing/2014/main" val="10003"/>
                  </a:ext>
                </a:extLst>
              </a:tr>
            </a:tbl>
          </a:graphicData>
        </a:graphic>
      </p:graphicFrame>
      <p:sp>
        <p:nvSpPr>
          <p:cNvPr id="7" name="Espace réservé du numéro de diapositive 6"/>
          <p:cNvSpPr>
            <a:spLocks noGrp="1"/>
          </p:cNvSpPr>
          <p:nvPr>
            <p:ph type="sldNum" sz="quarter" idx="12"/>
          </p:nvPr>
        </p:nvSpPr>
        <p:spPr/>
        <p:txBody>
          <a:bodyPr/>
          <a:lstStyle/>
          <a:p>
            <a:fld id="{445661EC-9C6D-44F9-A886-A63D68F547CE}" type="slidenum">
              <a:rPr lang="fr-FR" smtClean="0"/>
              <a:pPr/>
              <a:t>4</a:t>
            </a:fld>
            <a:endParaRPr lang="fr-FR" dirty="0"/>
          </a:p>
        </p:txBody>
      </p:sp>
      <p:sp>
        <p:nvSpPr>
          <p:cNvPr id="8" name="Espace réservé du pied de page 7"/>
          <p:cNvSpPr>
            <a:spLocks noGrp="1"/>
          </p:cNvSpPr>
          <p:nvPr>
            <p:ph type="ftr" sz="quarter" idx="11"/>
          </p:nvPr>
        </p:nvSpPr>
        <p:spPr/>
        <p:txBody>
          <a:bodyPr/>
          <a:lstStyle/>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K:\Communication\images\Sans titre-3.jpg"/>
          <p:cNvPicPr>
            <a:picLocks noChangeAspect="1" noChangeArrowheads="1"/>
          </p:cNvPicPr>
          <p:nvPr/>
        </p:nvPicPr>
        <p:blipFill>
          <a:blip r:embed="rId2" cstate="print"/>
          <a:srcRect/>
          <a:stretch>
            <a:fillRect/>
          </a:stretch>
        </p:blipFill>
        <p:spPr bwMode="auto">
          <a:xfrm>
            <a:off x="827088" y="1916113"/>
            <a:ext cx="1584325" cy="750887"/>
          </a:xfrm>
          <a:prstGeom prst="rect">
            <a:avLst/>
          </a:prstGeom>
          <a:noFill/>
          <a:ln w="9525">
            <a:noFill/>
            <a:miter lim="800000"/>
            <a:headEnd/>
            <a:tailEnd/>
          </a:ln>
        </p:spPr>
      </p:pic>
      <p:sp>
        <p:nvSpPr>
          <p:cNvPr id="2" name="Titre 1"/>
          <p:cNvSpPr>
            <a:spLocks noGrp="1"/>
          </p:cNvSpPr>
          <p:nvPr>
            <p:ph type="title"/>
          </p:nvPr>
        </p:nvSpPr>
        <p:spPr/>
        <p:txBody>
          <a:bodyPr rtlCol="0"/>
          <a:lstStyle/>
          <a:p>
            <a:pPr eaLnBrk="1" fontAlgn="auto" hangingPunct="1">
              <a:spcAft>
                <a:spcPts val="0"/>
              </a:spcAft>
              <a:defRPr/>
            </a:pPr>
            <a:r>
              <a:rPr lang="fr-FR" dirty="0"/>
              <a:t>Une équipe de spécialistes dédiée aux victimes</a:t>
            </a:r>
          </a:p>
        </p:txBody>
      </p:sp>
      <p:sp>
        <p:nvSpPr>
          <p:cNvPr id="3" name="Espace réservé du contenu 2"/>
          <p:cNvSpPr>
            <a:spLocks noGrp="1"/>
          </p:cNvSpPr>
          <p:nvPr>
            <p:ph idx="1"/>
          </p:nvPr>
        </p:nvSpPr>
        <p:spPr>
          <a:xfrm>
            <a:off x="2627313" y="1844675"/>
            <a:ext cx="4824412" cy="647700"/>
          </a:xfrm>
        </p:spPr>
        <p:txBody>
          <a:bodyPr rtlCol="0">
            <a:normAutofit lnSpcReduction="10000"/>
          </a:bodyPr>
          <a:lstStyle/>
          <a:p>
            <a:pPr eaLnBrk="1" fontAlgn="auto" hangingPunct="1">
              <a:spcAft>
                <a:spcPts val="0"/>
              </a:spcAft>
              <a:defRPr/>
            </a:pPr>
            <a:r>
              <a:rPr lang="fr-FR" sz="4000" dirty="0"/>
              <a:t>312 collaborateurs</a:t>
            </a:r>
          </a:p>
          <a:p>
            <a:pPr eaLnBrk="1" fontAlgn="auto" hangingPunct="1">
              <a:spcAft>
                <a:spcPts val="0"/>
              </a:spcAft>
              <a:defRPr/>
            </a:pPr>
            <a:endParaRPr lang="fr-FR" sz="4000" dirty="0"/>
          </a:p>
          <a:p>
            <a:pPr eaLnBrk="1" fontAlgn="auto" hangingPunct="1">
              <a:spcAft>
                <a:spcPts val="0"/>
              </a:spcAft>
              <a:defRPr/>
            </a:pPr>
            <a:endParaRPr lang="fr-FR" dirty="0"/>
          </a:p>
        </p:txBody>
      </p:sp>
      <p:sp>
        <p:nvSpPr>
          <p:cNvPr id="9221" name="Rectangle 4"/>
          <p:cNvSpPr>
            <a:spLocks noChangeArrowheads="1"/>
          </p:cNvSpPr>
          <p:nvPr/>
        </p:nvSpPr>
        <p:spPr bwMode="auto">
          <a:xfrm>
            <a:off x="1403350" y="1773238"/>
            <a:ext cx="792163" cy="1200150"/>
          </a:xfrm>
          <a:prstGeom prst="rect">
            <a:avLst/>
          </a:prstGeom>
          <a:noFill/>
          <a:ln w="9525">
            <a:noFill/>
            <a:miter lim="800000"/>
            <a:headEnd/>
            <a:tailEnd/>
          </a:ln>
        </p:spPr>
        <p:txBody>
          <a:bodyPr>
            <a:spAutoFit/>
          </a:bodyPr>
          <a:lstStyle/>
          <a:p>
            <a:endParaRPr lang="fr-FR" sz="4400" b="1">
              <a:solidFill>
                <a:srgbClr val="4F81BD"/>
              </a:solidFill>
              <a:latin typeface="Calibri" pitchFamily="34" charset="0"/>
            </a:endParaRPr>
          </a:p>
          <a:p>
            <a:endParaRPr lang="fr-FR" sz="2800" b="1">
              <a:solidFill>
                <a:srgbClr val="4F81BD"/>
              </a:solidFill>
              <a:latin typeface="Calibri" pitchFamily="34" charset="0"/>
            </a:endParaRPr>
          </a:p>
        </p:txBody>
      </p:sp>
      <p:sp>
        <p:nvSpPr>
          <p:cNvPr id="9222" name="Rectangle 8"/>
          <p:cNvSpPr>
            <a:spLocks noChangeArrowheads="1"/>
          </p:cNvSpPr>
          <p:nvPr/>
        </p:nvSpPr>
        <p:spPr bwMode="auto">
          <a:xfrm>
            <a:off x="2700338" y="4581525"/>
            <a:ext cx="4572000" cy="368300"/>
          </a:xfrm>
          <a:prstGeom prst="rect">
            <a:avLst/>
          </a:prstGeom>
          <a:noFill/>
          <a:ln w="9525">
            <a:noFill/>
            <a:miter lim="800000"/>
            <a:headEnd/>
            <a:tailEnd/>
          </a:ln>
        </p:spPr>
        <p:txBody>
          <a:bodyPr>
            <a:spAutoFit/>
          </a:bodyPr>
          <a:lstStyle/>
          <a:p>
            <a:r>
              <a:rPr lang="fr-FR" dirty="0">
                <a:latin typeface="Calibri" pitchFamily="34" charset="0"/>
              </a:rPr>
              <a:t>98 collaborateurs dans les services supports</a:t>
            </a:r>
          </a:p>
        </p:txBody>
      </p:sp>
      <p:pic>
        <p:nvPicPr>
          <p:cNvPr id="9223" name="Picture 5" descr="K:\Communication\images\Sans titre-8.jpg"/>
          <p:cNvPicPr>
            <a:picLocks noChangeAspect="1" noChangeArrowheads="1"/>
          </p:cNvPicPr>
          <p:nvPr/>
        </p:nvPicPr>
        <p:blipFill>
          <a:blip r:embed="rId3" cstate="print"/>
          <a:srcRect/>
          <a:stretch>
            <a:fillRect/>
          </a:stretch>
        </p:blipFill>
        <p:spPr bwMode="auto">
          <a:xfrm>
            <a:off x="1042988" y="2781300"/>
            <a:ext cx="1225550" cy="774700"/>
          </a:xfrm>
          <a:prstGeom prst="rect">
            <a:avLst/>
          </a:prstGeom>
          <a:noFill/>
          <a:ln w="9525">
            <a:noFill/>
            <a:miter lim="800000"/>
            <a:headEnd/>
            <a:tailEnd/>
          </a:ln>
        </p:spPr>
      </p:pic>
      <p:sp>
        <p:nvSpPr>
          <p:cNvPr id="9224" name="Rectangle 14"/>
          <p:cNvSpPr>
            <a:spLocks noChangeArrowheads="1"/>
          </p:cNvSpPr>
          <p:nvPr/>
        </p:nvSpPr>
        <p:spPr bwMode="auto">
          <a:xfrm>
            <a:off x="2663825" y="2852738"/>
            <a:ext cx="4572000" cy="923330"/>
          </a:xfrm>
          <a:prstGeom prst="rect">
            <a:avLst/>
          </a:prstGeom>
          <a:noFill/>
          <a:ln w="9525">
            <a:noFill/>
            <a:miter lim="800000"/>
            <a:headEnd/>
            <a:tailEnd/>
          </a:ln>
        </p:spPr>
        <p:txBody>
          <a:bodyPr>
            <a:spAutoFit/>
          </a:bodyPr>
          <a:lstStyle/>
          <a:p>
            <a:r>
              <a:rPr lang="fr-FR" dirty="0">
                <a:latin typeface="Calibri" pitchFamily="34" charset="0"/>
              </a:rPr>
              <a:t>160 collaborateurs chargés de l’indemnisation des victimes dont 11 inspecteurs en charge des victimes les plus lourdement blessées</a:t>
            </a:r>
          </a:p>
        </p:txBody>
      </p:sp>
      <p:pic>
        <p:nvPicPr>
          <p:cNvPr id="9225" name="Picture 6" descr="K:\Communication\images\Sans titre-9.jpg"/>
          <p:cNvPicPr>
            <a:picLocks noChangeAspect="1" noChangeArrowheads="1"/>
          </p:cNvPicPr>
          <p:nvPr/>
        </p:nvPicPr>
        <p:blipFill>
          <a:blip r:embed="rId4" cstate="print"/>
          <a:srcRect/>
          <a:stretch>
            <a:fillRect/>
          </a:stretch>
        </p:blipFill>
        <p:spPr bwMode="auto">
          <a:xfrm>
            <a:off x="1331913" y="3573463"/>
            <a:ext cx="863600" cy="939800"/>
          </a:xfrm>
          <a:prstGeom prst="rect">
            <a:avLst/>
          </a:prstGeom>
          <a:noFill/>
          <a:ln w="9525">
            <a:noFill/>
            <a:miter lim="800000"/>
            <a:headEnd/>
            <a:tailEnd/>
          </a:ln>
        </p:spPr>
      </p:pic>
      <p:sp>
        <p:nvSpPr>
          <p:cNvPr id="9226" name="Rectangle 17"/>
          <p:cNvSpPr>
            <a:spLocks noChangeArrowheads="1"/>
          </p:cNvSpPr>
          <p:nvPr/>
        </p:nvSpPr>
        <p:spPr bwMode="auto">
          <a:xfrm>
            <a:off x="2663825" y="3716338"/>
            <a:ext cx="4572000" cy="647700"/>
          </a:xfrm>
          <a:prstGeom prst="rect">
            <a:avLst/>
          </a:prstGeom>
          <a:noFill/>
          <a:ln w="9525">
            <a:noFill/>
            <a:miter lim="800000"/>
            <a:headEnd/>
            <a:tailEnd/>
          </a:ln>
        </p:spPr>
        <p:txBody>
          <a:bodyPr>
            <a:spAutoFit/>
          </a:bodyPr>
          <a:lstStyle/>
          <a:p>
            <a:r>
              <a:rPr lang="fr-FR" dirty="0">
                <a:latin typeface="Calibri" pitchFamily="34" charset="0"/>
              </a:rPr>
              <a:t>54 collaborateurs chargés du recours contre les auteurs</a:t>
            </a:r>
          </a:p>
        </p:txBody>
      </p:sp>
      <p:sp>
        <p:nvSpPr>
          <p:cNvPr id="13" name="Espace réservé du numéro de diapositive 12"/>
          <p:cNvSpPr>
            <a:spLocks noGrp="1"/>
          </p:cNvSpPr>
          <p:nvPr>
            <p:ph type="sldNum" sz="quarter" idx="12"/>
          </p:nvPr>
        </p:nvSpPr>
        <p:spPr/>
        <p:txBody>
          <a:bodyPr/>
          <a:lstStyle/>
          <a:p>
            <a:fld id="{445661EC-9C6D-44F9-A886-A63D68F547CE}" type="slidenum">
              <a:rPr lang="fr-FR" smtClean="0"/>
              <a:pPr/>
              <a:t>5</a:t>
            </a:fld>
            <a:endParaRPr lang="fr-FR" dirty="0"/>
          </a:p>
        </p:txBody>
      </p:sp>
      <p:sp>
        <p:nvSpPr>
          <p:cNvPr id="14" name="Espace réservé du pied de page 13"/>
          <p:cNvSpPr>
            <a:spLocks noGrp="1"/>
          </p:cNvSpPr>
          <p:nvPr>
            <p:ph type="ftr" sz="quarter" idx="11"/>
          </p:nvPr>
        </p:nvSpPr>
        <p:spPr/>
        <p:txBody>
          <a:bodyPr/>
          <a:lstStyle/>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 financement	</a:t>
            </a:r>
          </a:p>
        </p:txBody>
      </p:sp>
      <p:sp>
        <p:nvSpPr>
          <p:cNvPr id="5" name="Espace réservé du contenu 2"/>
          <p:cNvSpPr txBox="1">
            <a:spLocks/>
          </p:cNvSpPr>
          <p:nvPr/>
        </p:nvSpPr>
        <p:spPr>
          <a:xfrm>
            <a:off x="755576" y="1628800"/>
            <a:ext cx="6408712" cy="2304256"/>
          </a:xfrm>
          <a:prstGeom prst="rect">
            <a:avLst/>
          </a:prstGeom>
        </p:spPr>
        <p:txBody>
          <a:bodyPr vert="horz" lIns="91440" tIns="45720" rIns="91440" bIns="45720" rtlCol="0">
            <a:noAutofit/>
          </a:bodyPr>
          <a:lstStyle/>
          <a:p>
            <a:pPr lvl="0">
              <a:lnSpc>
                <a:spcPct val="120000"/>
              </a:lnSpc>
              <a:spcBef>
                <a:spcPts val="1200"/>
              </a:spcBef>
              <a:defRPr/>
            </a:pPr>
            <a:r>
              <a:rPr lang="fr-FR" sz="2000" dirty="0">
                <a:solidFill>
                  <a:srgbClr val="BF91C0"/>
                </a:solidFill>
                <a:sym typeface="Wingdings 3"/>
              </a:rPr>
              <a:t> </a:t>
            </a:r>
            <a:r>
              <a:rPr lang="fr-FR" sz="2000" dirty="0">
                <a:sym typeface="Wingdings 3"/>
              </a:rPr>
              <a:t>Le FGTI est financé par la collectivité des assurés : 5,90 € depuis janvier 2017 (après 4,30 € depuis janvier 2016) par contrat d’assurance de biens.</a:t>
            </a:r>
            <a:endParaRPr lang="fr-FR" sz="2000" dirty="0">
              <a:solidFill>
                <a:srgbClr val="BF91C0"/>
              </a:solidFill>
              <a:sym typeface="Wingdings 3"/>
            </a:endParaRPr>
          </a:p>
          <a:p>
            <a:pPr lvl="0">
              <a:lnSpc>
                <a:spcPct val="120000"/>
              </a:lnSpc>
              <a:defRPr/>
            </a:pPr>
            <a:r>
              <a:rPr lang="fr-FR" sz="2000" dirty="0">
                <a:solidFill>
                  <a:srgbClr val="BF91C0"/>
                </a:solidFill>
                <a:sym typeface="Wingdings 3"/>
              </a:rPr>
              <a:t> </a:t>
            </a:r>
            <a:r>
              <a:rPr lang="fr-FR" sz="2000" dirty="0">
                <a:sym typeface="Wingdings 3"/>
              </a:rPr>
              <a:t>Ce mode de financement a été à plusieurs reprises reconnu par la Cour de cassation comme reposant sur un </a:t>
            </a:r>
            <a:r>
              <a:rPr lang="fr-FR" sz="2000" b="1" dirty="0">
                <a:sym typeface="Wingdings 3"/>
              </a:rPr>
              <a:t>fondement de solidarité nationale</a:t>
            </a:r>
            <a:r>
              <a:rPr lang="fr-FR" sz="2000" dirty="0">
                <a:sym typeface="Wingdings 3"/>
              </a:rPr>
              <a:t>.</a:t>
            </a:r>
          </a:p>
        </p:txBody>
      </p:sp>
      <p:sp>
        <p:nvSpPr>
          <p:cNvPr id="7" name="Ellipse 6"/>
          <p:cNvSpPr/>
          <p:nvPr/>
        </p:nvSpPr>
        <p:spPr>
          <a:xfrm>
            <a:off x="35496" y="4077288"/>
            <a:ext cx="1944216" cy="1944000"/>
          </a:xfrm>
          <a:prstGeom prst="ellipse">
            <a:avLst/>
          </a:prstGeom>
          <a:solidFill>
            <a:srgbClr val="F6A717"/>
          </a:solidFill>
          <a:ln w="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3200" b="1" dirty="0"/>
              <a:t>392</a:t>
            </a:r>
            <a:br>
              <a:rPr lang="fr-FR" sz="1600" b="1" dirty="0"/>
            </a:br>
            <a:r>
              <a:rPr lang="fr-FR" sz="1600" dirty="0"/>
              <a:t>millions  d’euros de contributions perçues en 2016</a:t>
            </a:r>
          </a:p>
        </p:txBody>
      </p:sp>
      <p:sp>
        <p:nvSpPr>
          <p:cNvPr id="9" name="Espace réservé du numéro de diapositive 8"/>
          <p:cNvSpPr>
            <a:spLocks noGrp="1"/>
          </p:cNvSpPr>
          <p:nvPr>
            <p:ph type="sldNum" sz="quarter" idx="12"/>
          </p:nvPr>
        </p:nvSpPr>
        <p:spPr/>
        <p:txBody>
          <a:bodyPr/>
          <a:lstStyle/>
          <a:p>
            <a:fld id="{445661EC-9C6D-44F9-A886-A63D68F547CE}" type="slidenum">
              <a:rPr lang="fr-FR" smtClean="0"/>
              <a:pPr/>
              <a:t>6</a:t>
            </a:fld>
            <a:endParaRPr lang="fr-FR" dirty="0"/>
          </a:p>
        </p:txBody>
      </p:sp>
      <p:sp>
        <p:nvSpPr>
          <p:cNvPr id="10" name="Espace réservé du pied de page 9"/>
          <p:cNvSpPr>
            <a:spLocks noGrp="1"/>
          </p:cNvSpPr>
          <p:nvPr>
            <p:ph type="ftr" sz="quarter" idx="11"/>
          </p:nvPr>
        </p:nvSpPr>
        <p:spPr/>
        <p:txBody>
          <a:bodyPr/>
          <a:lstStyle/>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0070C0"/>
                </a:solidFill>
                <a:effectLst>
                  <a:outerShdw blurRad="38100" dist="38100" dir="2700000" algn="tl">
                    <a:srgbClr val="000000">
                      <a:alpha val="43137"/>
                    </a:srgbClr>
                  </a:outerShdw>
                </a:effectLst>
                <a:latin typeface="Century Gothic" pitchFamily="34" charset="0"/>
              </a:rPr>
              <a:t>SBS : données d’activités du FGTI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7</a:t>
            </a:fld>
            <a:endParaRPr lang="fr-FR" dirty="0"/>
          </a:p>
        </p:txBody>
      </p:sp>
      <p:sp>
        <p:nvSpPr>
          <p:cNvPr id="6" name="Espace réservé du contenu 2"/>
          <p:cNvSpPr>
            <a:spLocks noGrp="1"/>
          </p:cNvSpPr>
          <p:nvPr>
            <p:ph idx="1"/>
          </p:nvPr>
        </p:nvSpPr>
        <p:spPr>
          <a:xfrm>
            <a:off x="395536" y="1484785"/>
            <a:ext cx="8373616" cy="2232248"/>
          </a:xfrm>
        </p:spPr>
        <p:txBody>
          <a:bodyPr>
            <a:normAutofit/>
          </a:bodyPr>
          <a:lstStyle/>
          <a:p>
            <a:r>
              <a:rPr lang="fr-FR" sz="1700" dirty="0">
                <a:latin typeface="Century Gothic" pitchFamily="34" charset="0"/>
              </a:rPr>
              <a:t>Nombre d’affaires nouvelles reçues de 2003 à 2017 (Requêtes </a:t>
            </a:r>
            <a:r>
              <a:rPr lang="fr-FR" sz="1700" dirty="0" err="1">
                <a:latin typeface="Century Gothic" pitchFamily="34" charset="0"/>
              </a:rPr>
              <a:t>Civi</a:t>
            </a:r>
            <a:r>
              <a:rPr lang="fr-FR" sz="1700" dirty="0">
                <a:latin typeface="Century Gothic" pitchFamily="34" charset="0"/>
              </a:rPr>
              <a:t>) : </a:t>
            </a:r>
          </a:p>
          <a:p>
            <a:endParaRPr lang="fr-FR" sz="1600" dirty="0"/>
          </a:p>
          <a:p>
            <a:endParaRPr lang="fr-FR" sz="1600" dirty="0"/>
          </a:p>
        </p:txBody>
      </p:sp>
      <p:graphicFrame>
        <p:nvGraphicFramePr>
          <p:cNvPr id="7" name="Tableau 6"/>
          <p:cNvGraphicFramePr>
            <a:graphicFrameLocks noGrp="1"/>
          </p:cNvGraphicFramePr>
          <p:nvPr/>
        </p:nvGraphicFramePr>
        <p:xfrm>
          <a:off x="467544" y="1988840"/>
          <a:ext cx="8208908" cy="1295400"/>
        </p:xfrm>
        <a:graphic>
          <a:graphicData uri="http://schemas.openxmlformats.org/drawingml/2006/table">
            <a:tbl>
              <a:tblPr firstRow="1" bandRow="1">
                <a:tableStyleId>{5C22544A-7EE6-4342-B048-85BDC9FD1C3A}</a:tableStyleId>
              </a:tblPr>
              <a:tblGrid>
                <a:gridCol w="537660">
                  <a:extLst>
                    <a:ext uri="{9D8B030D-6E8A-4147-A177-3AD203B41FA5}">
                      <a16:colId xmlns:a16="http://schemas.microsoft.com/office/drawing/2014/main" val="20000"/>
                    </a:ext>
                  </a:extLst>
                </a:gridCol>
                <a:gridCol w="585665">
                  <a:extLst>
                    <a:ext uri="{9D8B030D-6E8A-4147-A177-3AD203B41FA5}">
                      <a16:colId xmlns:a16="http://schemas.microsoft.com/office/drawing/2014/main" val="20001"/>
                    </a:ext>
                  </a:extLst>
                </a:gridCol>
                <a:gridCol w="532859">
                  <a:extLst>
                    <a:ext uri="{9D8B030D-6E8A-4147-A177-3AD203B41FA5}">
                      <a16:colId xmlns:a16="http://schemas.microsoft.com/office/drawing/2014/main" val="20002"/>
                    </a:ext>
                  </a:extLst>
                </a:gridCol>
                <a:gridCol w="532859">
                  <a:extLst>
                    <a:ext uri="{9D8B030D-6E8A-4147-A177-3AD203B41FA5}">
                      <a16:colId xmlns:a16="http://schemas.microsoft.com/office/drawing/2014/main" val="20003"/>
                    </a:ext>
                  </a:extLst>
                </a:gridCol>
                <a:gridCol w="547261">
                  <a:extLst>
                    <a:ext uri="{9D8B030D-6E8A-4147-A177-3AD203B41FA5}">
                      <a16:colId xmlns:a16="http://schemas.microsoft.com/office/drawing/2014/main" val="20004"/>
                    </a:ext>
                  </a:extLst>
                </a:gridCol>
                <a:gridCol w="547261">
                  <a:extLst>
                    <a:ext uri="{9D8B030D-6E8A-4147-A177-3AD203B41FA5}">
                      <a16:colId xmlns:a16="http://schemas.microsoft.com/office/drawing/2014/main" val="20005"/>
                    </a:ext>
                  </a:extLst>
                </a:gridCol>
                <a:gridCol w="547261">
                  <a:extLst>
                    <a:ext uri="{9D8B030D-6E8A-4147-A177-3AD203B41FA5}">
                      <a16:colId xmlns:a16="http://schemas.microsoft.com/office/drawing/2014/main" val="20006"/>
                    </a:ext>
                  </a:extLst>
                </a:gridCol>
                <a:gridCol w="547261">
                  <a:extLst>
                    <a:ext uri="{9D8B030D-6E8A-4147-A177-3AD203B41FA5}">
                      <a16:colId xmlns:a16="http://schemas.microsoft.com/office/drawing/2014/main" val="20007"/>
                    </a:ext>
                  </a:extLst>
                </a:gridCol>
                <a:gridCol w="547261">
                  <a:extLst>
                    <a:ext uri="{9D8B030D-6E8A-4147-A177-3AD203B41FA5}">
                      <a16:colId xmlns:a16="http://schemas.microsoft.com/office/drawing/2014/main" val="20008"/>
                    </a:ext>
                  </a:extLst>
                </a:gridCol>
                <a:gridCol w="547261">
                  <a:extLst>
                    <a:ext uri="{9D8B030D-6E8A-4147-A177-3AD203B41FA5}">
                      <a16:colId xmlns:a16="http://schemas.microsoft.com/office/drawing/2014/main" val="20009"/>
                    </a:ext>
                  </a:extLst>
                </a:gridCol>
                <a:gridCol w="547261">
                  <a:extLst>
                    <a:ext uri="{9D8B030D-6E8A-4147-A177-3AD203B41FA5}">
                      <a16:colId xmlns:a16="http://schemas.microsoft.com/office/drawing/2014/main" val="20010"/>
                    </a:ext>
                  </a:extLst>
                </a:gridCol>
                <a:gridCol w="547261">
                  <a:extLst>
                    <a:ext uri="{9D8B030D-6E8A-4147-A177-3AD203B41FA5}">
                      <a16:colId xmlns:a16="http://schemas.microsoft.com/office/drawing/2014/main" val="20011"/>
                    </a:ext>
                  </a:extLst>
                </a:gridCol>
                <a:gridCol w="547259">
                  <a:extLst>
                    <a:ext uri="{9D8B030D-6E8A-4147-A177-3AD203B41FA5}">
                      <a16:colId xmlns:a16="http://schemas.microsoft.com/office/drawing/2014/main" val="20012"/>
                    </a:ext>
                  </a:extLst>
                </a:gridCol>
                <a:gridCol w="547259">
                  <a:extLst>
                    <a:ext uri="{9D8B030D-6E8A-4147-A177-3AD203B41FA5}">
                      <a16:colId xmlns:a16="http://schemas.microsoft.com/office/drawing/2014/main" val="20013"/>
                    </a:ext>
                  </a:extLst>
                </a:gridCol>
                <a:gridCol w="547259">
                  <a:extLst>
                    <a:ext uri="{9D8B030D-6E8A-4147-A177-3AD203B41FA5}">
                      <a16:colId xmlns:a16="http://schemas.microsoft.com/office/drawing/2014/main" val="20014"/>
                    </a:ext>
                  </a:extLst>
                </a:gridCol>
              </a:tblGrid>
              <a:tr h="370840">
                <a:tc>
                  <a:txBody>
                    <a:bodyPr/>
                    <a:lstStyle/>
                    <a:p>
                      <a:pPr algn="ctr"/>
                      <a:r>
                        <a:rPr lang="fr-FR" sz="1300" baseline="0" dirty="0"/>
                        <a:t>2003</a:t>
                      </a:r>
                    </a:p>
                  </a:txBody>
                  <a:tcPr anchor="ctr"/>
                </a:tc>
                <a:tc>
                  <a:txBody>
                    <a:bodyPr/>
                    <a:lstStyle/>
                    <a:p>
                      <a:pPr algn="ctr"/>
                      <a:r>
                        <a:rPr lang="fr-FR" sz="1300" baseline="0" dirty="0"/>
                        <a:t>2004</a:t>
                      </a:r>
                    </a:p>
                  </a:txBody>
                  <a:tcPr anchor="ctr"/>
                </a:tc>
                <a:tc>
                  <a:txBody>
                    <a:bodyPr/>
                    <a:lstStyle/>
                    <a:p>
                      <a:pPr algn="ctr"/>
                      <a:r>
                        <a:rPr lang="fr-FR" sz="1300" baseline="0" dirty="0"/>
                        <a:t>2005</a:t>
                      </a:r>
                    </a:p>
                  </a:txBody>
                  <a:tcPr anchor="ctr"/>
                </a:tc>
                <a:tc>
                  <a:txBody>
                    <a:bodyPr/>
                    <a:lstStyle/>
                    <a:p>
                      <a:pPr algn="ctr"/>
                      <a:r>
                        <a:rPr lang="fr-FR" sz="1300" baseline="0" dirty="0"/>
                        <a:t>2006</a:t>
                      </a:r>
                    </a:p>
                  </a:txBody>
                  <a:tcPr anchor="ctr"/>
                </a:tc>
                <a:tc>
                  <a:txBody>
                    <a:bodyPr/>
                    <a:lstStyle/>
                    <a:p>
                      <a:pPr algn="ctr"/>
                      <a:r>
                        <a:rPr lang="fr-FR" sz="1300" baseline="0" dirty="0"/>
                        <a:t>2007</a:t>
                      </a:r>
                    </a:p>
                  </a:txBody>
                  <a:tcPr anchor="ctr"/>
                </a:tc>
                <a:tc>
                  <a:txBody>
                    <a:bodyPr/>
                    <a:lstStyle/>
                    <a:p>
                      <a:pPr algn="ctr"/>
                      <a:r>
                        <a:rPr lang="fr-FR" sz="1300" baseline="0" dirty="0"/>
                        <a:t>2008</a:t>
                      </a:r>
                    </a:p>
                  </a:txBody>
                  <a:tcPr anchor="ctr"/>
                </a:tc>
                <a:tc>
                  <a:txBody>
                    <a:bodyPr/>
                    <a:lstStyle/>
                    <a:p>
                      <a:pPr algn="ctr"/>
                      <a:r>
                        <a:rPr lang="fr-FR" sz="1300" baseline="0" dirty="0"/>
                        <a:t>2009</a:t>
                      </a:r>
                    </a:p>
                  </a:txBody>
                  <a:tcPr anchor="ctr"/>
                </a:tc>
                <a:tc>
                  <a:txBody>
                    <a:bodyPr/>
                    <a:lstStyle/>
                    <a:p>
                      <a:pPr algn="ctr"/>
                      <a:r>
                        <a:rPr lang="fr-FR" sz="1300" baseline="0" dirty="0"/>
                        <a:t>2010</a:t>
                      </a:r>
                    </a:p>
                  </a:txBody>
                  <a:tcPr anchor="ctr"/>
                </a:tc>
                <a:tc>
                  <a:txBody>
                    <a:bodyPr/>
                    <a:lstStyle/>
                    <a:p>
                      <a:pPr algn="ctr"/>
                      <a:r>
                        <a:rPr lang="fr-FR" sz="1300" baseline="0" dirty="0"/>
                        <a:t>2011</a:t>
                      </a:r>
                    </a:p>
                  </a:txBody>
                  <a:tcPr anchor="ctr"/>
                </a:tc>
                <a:tc>
                  <a:txBody>
                    <a:bodyPr/>
                    <a:lstStyle/>
                    <a:p>
                      <a:pPr algn="ctr"/>
                      <a:r>
                        <a:rPr lang="fr-FR" sz="1300" baseline="0" dirty="0"/>
                        <a:t>2012</a:t>
                      </a:r>
                    </a:p>
                  </a:txBody>
                  <a:tcPr anchor="ctr"/>
                </a:tc>
                <a:tc>
                  <a:txBody>
                    <a:bodyPr/>
                    <a:lstStyle/>
                    <a:p>
                      <a:pPr algn="ctr"/>
                      <a:r>
                        <a:rPr lang="fr-FR" sz="1300" baseline="0" dirty="0"/>
                        <a:t>2013</a:t>
                      </a:r>
                    </a:p>
                  </a:txBody>
                  <a:tcPr anchor="ctr"/>
                </a:tc>
                <a:tc>
                  <a:txBody>
                    <a:bodyPr/>
                    <a:lstStyle/>
                    <a:p>
                      <a:pPr algn="ctr"/>
                      <a:r>
                        <a:rPr lang="fr-FR" sz="1300" baseline="0" dirty="0"/>
                        <a:t>2014</a:t>
                      </a:r>
                    </a:p>
                  </a:txBody>
                  <a:tcPr anchor="ctr"/>
                </a:tc>
                <a:tc>
                  <a:txBody>
                    <a:bodyPr/>
                    <a:lstStyle/>
                    <a:p>
                      <a:pPr algn="ctr"/>
                      <a:r>
                        <a:rPr lang="fr-FR" sz="1300" baseline="0" dirty="0"/>
                        <a:t>2015</a:t>
                      </a:r>
                    </a:p>
                  </a:txBody>
                  <a:tcPr anchor="ctr"/>
                </a:tc>
                <a:tc>
                  <a:txBody>
                    <a:bodyPr/>
                    <a:lstStyle/>
                    <a:p>
                      <a:pPr algn="ctr"/>
                      <a:r>
                        <a:rPr lang="fr-FR" sz="1300" baseline="0" dirty="0"/>
                        <a:t>2016</a:t>
                      </a:r>
                    </a:p>
                  </a:txBody>
                  <a:tcPr anchor="ctr"/>
                </a:tc>
                <a:tc>
                  <a:txBody>
                    <a:bodyPr/>
                    <a:lstStyle/>
                    <a:p>
                      <a:pPr algn="ctr"/>
                      <a:r>
                        <a:rPr lang="fr-FR" sz="1300" baseline="0" dirty="0"/>
                        <a:t>2017 </a:t>
                      </a:r>
                      <a:r>
                        <a:rPr lang="fr-FR" sz="600" baseline="0" dirty="0"/>
                        <a:t>(au 1/9/17)</a:t>
                      </a:r>
                    </a:p>
                  </a:txBody>
                  <a:tcPr anchor="ctr"/>
                </a:tc>
                <a:extLst>
                  <a:ext uri="{0D108BD9-81ED-4DB2-BD59-A6C34878D82A}">
                    <a16:rowId xmlns:a16="http://schemas.microsoft.com/office/drawing/2014/main" val="10000"/>
                  </a:ext>
                </a:extLst>
              </a:tr>
              <a:tr h="370840">
                <a:tc>
                  <a:txBody>
                    <a:bodyPr/>
                    <a:lstStyle/>
                    <a:p>
                      <a:pPr algn="ctr"/>
                      <a:r>
                        <a:rPr lang="fr-FR" dirty="0"/>
                        <a:t>17</a:t>
                      </a:r>
                    </a:p>
                  </a:txBody>
                  <a:tcPr anchor="ctr"/>
                </a:tc>
                <a:tc>
                  <a:txBody>
                    <a:bodyPr/>
                    <a:lstStyle/>
                    <a:p>
                      <a:pPr algn="ctr"/>
                      <a:r>
                        <a:rPr lang="fr-FR" dirty="0"/>
                        <a:t>18</a:t>
                      </a:r>
                    </a:p>
                  </a:txBody>
                  <a:tcPr anchor="ctr"/>
                </a:tc>
                <a:tc>
                  <a:txBody>
                    <a:bodyPr/>
                    <a:lstStyle/>
                    <a:p>
                      <a:pPr algn="ctr"/>
                      <a:r>
                        <a:rPr lang="fr-FR" dirty="0"/>
                        <a:t>15</a:t>
                      </a:r>
                    </a:p>
                  </a:txBody>
                  <a:tcPr anchor="ctr"/>
                </a:tc>
                <a:tc>
                  <a:txBody>
                    <a:bodyPr/>
                    <a:lstStyle/>
                    <a:p>
                      <a:pPr algn="ctr"/>
                      <a:r>
                        <a:rPr lang="fr-FR" dirty="0"/>
                        <a:t>17</a:t>
                      </a:r>
                    </a:p>
                  </a:txBody>
                  <a:tcPr anchor="ctr"/>
                </a:tc>
                <a:tc>
                  <a:txBody>
                    <a:bodyPr/>
                    <a:lstStyle/>
                    <a:p>
                      <a:pPr algn="ctr"/>
                      <a:r>
                        <a:rPr lang="fr-FR" dirty="0"/>
                        <a:t>18</a:t>
                      </a:r>
                    </a:p>
                  </a:txBody>
                  <a:tcPr anchor="ctr"/>
                </a:tc>
                <a:tc>
                  <a:txBody>
                    <a:bodyPr/>
                    <a:lstStyle/>
                    <a:p>
                      <a:pPr algn="ctr"/>
                      <a:r>
                        <a:rPr lang="fr-FR" dirty="0"/>
                        <a:t>20</a:t>
                      </a:r>
                    </a:p>
                  </a:txBody>
                  <a:tcPr anchor="ctr"/>
                </a:tc>
                <a:tc>
                  <a:txBody>
                    <a:bodyPr/>
                    <a:lstStyle/>
                    <a:p>
                      <a:pPr algn="ctr"/>
                      <a:r>
                        <a:rPr lang="fr-FR" dirty="0"/>
                        <a:t>29</a:t>
                      </a:r>
                    </a:p>
                  </a:txBody>
                  <a:tcPr anchor="ctr"/>
                </a:tc>
                <a:tc>
                  <a:txBody>
                    <a:bodyPr/>
                    <a:lstStyle/>
                    <a:p>
                      <a:pPr algn="ctr"/>
                      <a:r>
                        <a:rPr lang="fr-FR" dirty="0"/>
                        <a:t>18</a:t>
                      </a:r>
                    </a:p>
                  </a:txBody>
                  <a:tcPr anchor="ctr"/>
                </a:tc>
                <a:tc>
                  <a:txBody>
                    <a:bodyPr/>
                    <a:lstStyle/>
                    <a:p>
                      <a:pPr algn="ctr"/>
                      <a:r>
                        <a:rPr lang="fr-FR" dirty="0"/>
                        <a:t>9</a:t>
                      </a:r>
                    </a:p>
                  </a:txBody>
                  <a:tcPr anchor="ctr"/>
                </a:tc>
                <a:tc>
                  <a:txBody>
                    <a:bodyPr/>
                    <a:lstStyle/>
                    <a:p>
                      <a:pPr algn="ctr"/>
                      <a:r>
                        <a:rPr lang="fr-FR" dirty="0"/>
                        <a:t>15</a:t>
                      </a:r>
                    </a:p>
                  </a:txBody>
                  <a:tcPr anchor="ctr"/>
                </a:tc>
                <a:tc>
                  <a:txBody>
                    <a:bodyPr/>
                    <a:lstStyle/>
                    <a:p>
                      <a:pPr algn="ctr"/>
                      <a:r>
                        <a:rPr lang="fr-FR" dirty="0"/>
                        <a:t>18</a:t>
                      </a:r>
                    </a:p>
                  </a:txBody>
                  <a:tcPr anchor="ctr"/>
                </a:tc>
                <a:tc>
                  <a:txBody>
                    <a:bodyPr/>
                    <a:lstStyle/>
                    <a:p>
                      <a:pPr algn="ctr"/>
                      <a:r>
                        <a:rPr lang="fr-FR" dirty="0"/>
                        <a:t>30</a:t>
                      </a:r>
                    </a:p>
                  </a:txBody>
                  <a:tcPr anchor="ctr"/>
                </a:tc>
                <a:tc>
                  <a:txBody>
                    <a:bodyPr/>
                    <a:lstStyle/>
                    <a:p>
                      <a:pPr algn="ctr"/>
                      <a:r>
                        <a:rPr lang="fr-FR" dirty="0"/>
                        <a:t>39</a:t>
                      </a:r>
                    </a:p>
                  </a:txBody>
                  <a:tcPr anchor="ctr"/>
                </a:tc>
                <a:tc>
                  <a:txBody>
                    <a:bodyPr/>
                    <a:lstStyle/>
                    <a:p>
                      <a:pPr algn="ctr"/>
                      <a:endParaRPr lang="fr-FR" dirty="0"/>
                    </a:p>
                    <a:p>
                      <a:pPr algn="ctr"/>
                      <a:r>
                        <a:rPr lang="fr-FR" dirty="0"/>
                        <a:t>15</a:t>
                      </a:r>
                    </a:p>
                    <a:p>
                      <a:pPr algn="ctr"/>
                      <a:endParaRPr lang="fr-FR" dirty="0"/>
                    </a:p>
                  </a:txBody>
                  <a:tcPr anchor="ctr"/>
                </a:tc>
                <a:tc>
                  <a:txBody>
                    <a:bodyPr/>
                    <a:lstStyle/>
                    <a:p>
                      <a:pPr algn="ctr"/>
                      <a:r>
                        <a:rPr lang="fr-FR" dirty="0"/>
                        <a:t>17</a:t>
                      </a:r>
                    </a:p>
                  </a:txBody>
                  <a:tcPr anchor="ctr"/>
                </a:tc>
                <a:extLst>
                  <a:ext uri="{0D108BD9-81ED-4DB2-BD59-A6C34878D82A}">
                    <a16:rowId xmlns:a16="http://schemas.microsoft.com/office/drawing/2014/main" val="10001"/>
                  </a:ext>
                </a:extLst>
              </a:tr>
            </a:tbl>
          </a:graphicData>
        </a:graphic>
      </p:graphicFrame>
      <p:sp>
        <p:nvSpPr>
          <p:cNvPr id="8" name="Espace réservé du contenu 2"/>
          <p:cNvSpPr txBox="1">
            <a:spLocks/>
          </p:cNvSpPr>
          <p:nvPr/>
        </p:nvSpPr>
        <p:spPr>
          <a:xfrm>
            <a:off x="395536" y="3789040"/>
            <a:ext cx="8229600" cy="4453955"/>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1800" b="1" i="0" u="none" strike="noStrike" kern="1200" cap="none" spc="0" normalizeH="0" baseline="0" noProof="0" dirty="0">
                <a:ln>
                  <a:noFill/>
                </a:ln>
                <a:solidFill>
                  <a:schemeClr val="tx1"/>
                </a:solidFill>
                <a:effectLst/>
                <a:uLnTx/>
                <a:uFillTx/>
                <a:latin typeface="Century Gothic" pitchFamily="34" charset="0"/>
                <a:ea typeface="+mn-ea"/>
                <a:cs typeface="+mn-cs"/>
              </a:rPr>
              <a:t>Au 01/09/2017 :  329 victimes en cours d’indemnisation au FGTI</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700" b="0" i="0" u="none" strike="noStrike" kern="1200" cap="none" spc="0" normalizeH="0" baseline="0" noProof="0" dirty="0">
              <a:ln>
                <a:noFill/>
              </a:ln>
              <a:solidFill>
                <a:schemeClr val="tx1"/>
              </a:solidFill>
              <a:effectLst/>
              <a:uLnTx/>
              <a:uFillTx/>
              <a:latin typeface="Century Gothic"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Wingdings 3"/>
              <a:buChar char="Æ"/>
              <a:tabLst/>
              <a:defRPr/>
            </a:pPr>
            <a:r>
              <a:rPr kumimoji="0" lang="fr-FR" sz="1700" b="0" i="0" u="none" strike="noStrike" kern="1200" cap="none" spc="0" normalizeH="0" baseline="0" noProof="0" dirty="0">
                <a:ln>
                  <a:noFill/>
                </a:ln>
                <a:solidFill>
                  <a:schemeClr val="tx1"/>
                </a:solidFill>
                <a:effectLst/>
                <a:uLnTx/>
                <a:uFillTx/>
                <a:latin typeface="Century Gothic" pitchFamily="34" charset="0"/>
                <a:ea typeface="+mn-ea"/>
                <a:cs typeface="+mn-cs"/>
              </a:rPr>
              <a:t>80 % des victimes ont un niveau d’AIPP supérieur à 50 % ou un besoin d’aide humaine supérieur à 2 heures par jour</a:t>
            </a:r>
          </a:p>
          <a:p>
            <a:pPr marL="0" marR="0" lvl="0" indent="0" algn="l" defTabSz="914400" rtl="0" eaLnBrk="1" fontAlgn="auto" latinLnBrk="0" hangingPunct="1">
              <a:lnSpc>
                <a:spcPct val="100000"/>
              </a:lnSpc>
              <a:spcBef>
                <a:spcPct val="20000"/>
              </a:spcBef>
              <a:spcAft>
                <a:spcPts val="0"/>
              </a:spcAft>
              <a:buClrTx/>
              <a:buSzTx/>
              <a:buFont typeface="Wingdings 3"/>
              <a:buChar char="Æ"/>
              <a:tabLst/>
              <a:defRPr/>
            </a:pPr>
            <a:endParaRPr kumimoji="0" lang="fr-FR" sz="1700" b="0" i="0" u="none" strike="noStrike" kern="1200" cap="none" spc="0" normalizeH="0" baseline="0" noProof="0" dirty="0">
              <a:ln>
                <a:noFill/>
              </a:ln>
              <a:solidFill>
                <a:schemeClr val="tx1"/>
              </a:solidFill>
              <a:effectLst/>
              <a:uLnTx/>
              <a:uFillTx/>
              <a:latin typeface="Century Gothic"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Wingdings 3"/>
              <a:buChar char="Æ"/>
              <a:tabLst/>
              <a:defRPr/>
            </a:pPr>
            <a:r>
              <a:rPr kumimoji="0" lang="fr-FR" sz="1700" b="0" i="0" u="none" strike="noStrike" kern="1200" cap="none" spc="0" normalizeH="0" baseline="0" noProof="0" dirty="0">
                <a:ln>
                  <a:noFill/>
                </a:ln>
                <a:solidFill>
                  <a:schemeClr val="tx1"/>
                </a:solidFill>
                <a:effectLst/>
                <a:uLnTx/>
                <a:uFillTx/>
                <a:latin typeface="Century Gothic" pitchFamily="34" charset="0"/>
                <a:ea typeface="+mn-ea"/>
                <a:cs typeface="+mn-cs"/>
              </a:rPr>
              <a:t> 20 % affaires en cours sont en deçà de ces critères ou concernent des enfants décédés dans les suites immédiates du secouement</a:t>
            </a:r>
          </a:p>
          <a:p>
            <a:pPr marL="0" marR="0" lvl="0" indent="0" algn="l" defTabSz="914400" rtl="0" eaLnBrk="1" fontAlgn="auto" latinLnBrk="0" hangingPunct="1">
              <a:lnSpc>
                <a:spcPct val="100000"/>
              </a:lnSpc>
              <a:spcBef>
                <a:spcPct val="20000"/>
              </a:spcBef>
              <a:spcAft>
                <a:spcPts val="0"/>
              </a:spcAft>
              <a:buClrTx/>
              <a:buSzTx/>
              <a:buFont typeface="Wingdings 3"/>
              <a:buChar char="Æ"/>
              <a:tabLst/>
              <a:defRPr/>
            </a:pPr>
            <a:endParaRPr kumimoji="0" lang="fr-FR" sz="1700" b="0" i="0" u="none" strike="noStrike" kern="1200" cap="none" spc="0" normalizeH="0" baseline="0" noProof="0" dirty="0">
              <a:ln>
                <a:noFill/>
              </a:ln>
              <a:solidFill>
                <a:schemeClr val="tx1"/>
              </a:solidFill>
              <a:effectLst/>
              <a:uLnTx/>
              <a:uFillTx/>
              <a:latin typeface="Century Gothic"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
                <a:srgbClr val="0070C0"/>
              </a:buClr>
              <a:buSzTx/>
              <a:buFont typeface="Arial" pitchFamily="34" charset="0"/>
              <a:buNone/>
              <a:tabLst/>
              <a:defRPr/>
            </a:pPr>
            <a:endParaRPr kumimoji="0" lang="fr-FR" sz="1700" b="0" i="0" u="none" strike="noStrike" kern="1200" cap="none" spc="0" normalizeH="0" baseline="0" noProof="0" dirty="0">
              <a:ln>
                <a:noFill/>
              </a:ln>
              <a:solidFill>
                <a:schemeClr val="tx1"/>
              </a:solidFill>
              <a:effectLst/>
              <a:uLnTx/>
              <a:uFillTx/>
              <a:latin typeface="Century Gothic"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6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0070C0"/>
                </a:solidFill>
                <a:effectLst>
                  <a:outerShdw blurRad="38100" dist="38100" dir="2700000" algn="tl">
                    <a:srgbClr val="000000">
                      <a:alpha val="43137"/>
                    </a:srgbClr>
                  </a:outerShdw>
                </a:effectLst>
                <a:latin typeface="Century Gothic" pitchFamily="34" charset="0"/>
              </a:rPr>
              <a:t>SBS : données d’activités du FGTI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8</a:t>
            </a:fld>
            <a:endParaRPr lang="fr-FR" dirty="0"/>
          </a:p>
        </p:txBody>
      </p:sp>
      <p:sp>
        <p:nvSpPr>
          <p:cNvPr id="6" name="Espace réservé du contenu 2"/>
          <p:cNvSpPr>
            <a:spLocks noGrp="1"/>
          </p:cNvSpPr>
          <p:nvPr>
            <p:ph idx="1"/>
          </p:nvPr>
        </p:nvSpPr>
        <p:spPr/>
        <p:txBody>
          <a:bodyPr>
            <a:normAutofit/>
          </a:bodyPr>
          <a:lstStyle/>
          <a:p>
            <a:pPr algn="ctr"/>
            <a:r>
              <a:rPr lang="fr-FR" sz="1700" u="sng" dirty="0">
                <a:effectLst>
                  <a:outerShdw blurRad="38100" dist="38100" dir="2700000" algn="tl">
                    <a:srgbClr val="000000">
                      <a:alpha val="43137"/>
                    </a:srgbClr>
                  </a:outerShdw>
                </a:effectLst>
                <a:latin typeface="Century Gothic" pitchFamily="34" charset="0"/>
              </a:rPr>
              <a:t>STATISTIQUES DU FGTI </a:t>
            </a:r>
            <a:r>
              <a:rPr lang="fr-FR" sz="1700" dirty="0">
                <a:latin typeface="Century Gothic" pitchFamily="34" charset="0"/>
              </a:rPr>
              <a:t>: </a:t>
            </a:r>
          </a:p>
          <a:p>
            <a:endParaRPr lang="fr-FR" sz="1700" dirty="0">
              <a:latin typeface="Century Gothic" pitchFamily="34" charset="0"/>
            </a:endParaRPr>
          </a:p>
          <a:p>
            <a:pPr>
              <a:buClr>
                <a:srgbClr val="0070C0"/>
              </a:buClr>
              <a:buFont typeface="Wingdings" pitchFamily="2" charset="2"/>
              <a:buChar char="§"/>
            </a:pPr>
            <a:r>
              <a:rPr lang="fr-FR" sz="1700" b="1" dirty="0">
                <a:latin typeface="Century Gothic" pitchFamily="34" charset="0"/>
              </a:rPr>
              <a:t> Âge moyen :</a:t>
            </a:r>
          </a:p>
          <a:p>
            <a:r>
              <a:rPr lang="fr-FR" sz="1700" dirty="0">
                <a:latin typeface="Century Gothic" pitchFamily="34" charset="0"/>
              </a:rPr>
              <a:t>Sur les dossiers en cours : </a:t>
            </a:r>
            <a:r>
              <a:rPr lang="fr-FR" sz="1700" b="1" dirty="0">
                <a:latin typeface="Century Gothic" pitchFamily="34" charset="0"/>
              </a:rPr>
              <a:t>4 mois </a:t>
            </a:r>
          </a:p>
          <a:p>
            <a:r>
              <a:rPr lang="fr-FR" sz="1700" dirty="0">
                <a:latin typeface="Century Gothic" pitchFamily="34" charset="0"/>
              </a:rPr>
              <a:t>Sur les dossiers terminés : 3,5 mois </a:t>
            </a:r>
          </a:p>
          <a:p>
            <a:endParaRPr lang="fr-FR" sz="1700" dirty="0">
              <a:latin typeface="Century Gothic" pitchFamily="34" charset="0"/>
            </a:endParaRPr>
          </a:p>
          <a:p>
            <a:endParaRPr lang="fr-FR" sz="1700" dirty="0">
              <a:latin typeface="Century Gothic" pitchFamily="34" charset="0"/>
            </a:endParaRPr>
          </a:p>
          <a:p>
            <a:pPr>
              <a:buClr>
                <a:srgbClr val="0070C0"/>
              </a:buClr>
              <a:buFont typeface="Wingdings" pitchFamily="2" charset="2"/>
              <a:buChar char="§"/>
            </a:pPr>
            <a:r>
              <a:rPr lang="fr-FR" sz="1700" b="1" dirty="0">
                <a:latin typeface="Century Gothic" pitchFamily="34" charset="0"/>
              </a:rPr>
              <a:t> Sexe</a:t>
            </a:r>
            <a:r>
              <a:rPr lang="fr-FR" sz="1700" dirty="0">
                <a:latin typeface="Century Gothic" pitchFamily="34" charset="0"/>
              </a:rPr>
              <a:t> (sur les dossiers en cours) : </a:t>
            </a:r>
          </a:p>
          <a:p>
            <a:r>
              <a:rPr lang="fr-FR" sz="1700" dirty="0">
                <a:latin typeface="Century Gothic" pitchFamily="34" charset="0"/>
              </a:rPr>
              <a:t>Garçon : </a:t>
            </a:r>
            <a:r>
              <a:rPr lang="fr-FR" sz="1700" b="1" dirty="0">
                <a:latin typeface="Century Gothic" pitchFamily="34" charset="0"/>
              </a:rPr>
              <a:t>65 %</a:t>
            </a:r>
          </a:p>
          <a:p>
            <a:r>
              <a:rPr lang="fr-FR" sz="1700" dirty="0">
                <a:latin typeface="Century Gothic" pitchFamily="34" charset="0"/>
              </a:rPr>
              <a:t>Fille : </a:t>
            </a:r>
            <a:r>
              <a:rPr lang="fr-FR" sz="1700" b="1" dirty="0">
                <a:latin typeface="Century Gothic" pitchFamily="34" charset="0"/>
              </a:rPr>
              <a:t>35 %</a:t>
            </a:r>
          </a:p>
          <a:p>
            <a:endParaRPr lang="fr-FR" sz="1700" dirty="0">
              <a:latin typeface="Century Gothic"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i="1" dirty="0">
                <a:solidFill>
                  <a:srgbClr val="0070C0"/>
                </a:solidFill>
                <a:effectLst>
                  <a:outerShdw blurRad="38100" dist="38100" dir="2700000" algn="tl">
                    <a:srgbClr val="000000">
                      <a:alpha val="43137"/>
                    </a:srgbClr>
                  </a:outerShdw>
                </a:effectLst>
                <a:latin typeface="Century Gothic" pitchFamily="34" charset="0"/>
              </a:rPr>
              <a:t>SBS : données d’activités du FGTI</a:t>
            </a:r>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45661EC-9C6D-44F9-A886-A63D68F547CE}" type="slidenum">
              <a:rPr lang="fr-FR" smtClean="0"/>
              <a:pPr/>
              <a:t>9</a:t>
            </a:fld>
            <a:endParaRPr lang="fr-FR" dirty="0"/>
          </a:p>
        </p:txBody>
      </p:sp>
      <p:sp>
        <p:nvSpPr>
          <p:cNvPr id="6" name="Espace réservé du contenu 2"/>
          <p:cNvSpPr>
            <a:spLocks noGrp="1"/>
          </p:cNvSpPr>
          <p:nvPr>
            <p:ph idx="1"/>
          </p:nvPr>
        </p:nvSpPr>
        <p:spPr/>
        <p:txBody>
          <a:bodyPr>
            <a:normAutofit lnSpcReduction="10000"/>
          </a:bodyPr>
          <a:lstStyle/>
          <a:p>
            <a:r>
              <a:rPr lang="fr-FR" sz="1800" u="sng" dirty="0">
                <a:effectLst>
                  <a:outerShdw blurRad="38100" dist="38100" dir="2700000" algn="tl">
                    <a:srgbClr val="000000">
                      <a:alpha val="43137"/>
                    </a:srgbClr>
                  </a:outerShdw>
                </a:effectLst>
                <a:latin typeface="Century Gothic" pitchFamily="34" charset="0"/>
              </a:rPr>
              <a:t>STATISTIQUES DU FGTI</a:t>
            </a:r>
            <a:r>
              <a:rPr lang="fr-FR" sz="1800" u="sng" dirty="0">
                <a:latin typeface="Century Gothic" pitchFamily="34" charset="0"/>
              </a:rPr>
              <a:t> </a:t>
            </a:r>
          </a:p>
          <a:p>
            <a:endParaRPr lang="fr-FR" sz="1800" u="sng" dirty="0">
              <a:latin typeface="Century Gothic" pitchFamily="34" charset="0"/>
            </a:endParaRPr>
          </a:p>
          <a:p>
            <a:r>
              <a:rPr lang="fr-FR" sz="1800" dirty="0">
                <a:latin typeface="Century Gothic" pitchFamily="34" charset="0"/>
              </a:rPr>
              <a:t>Sur les dossier en cours </a:t>
            </a:r>
          </a:p>
          <a:p>
            <a:r>
              <a:rPr lang="fr-FR" sz="1800" b="1" dirty="0">
                <a:latin typeface="Century Gothic" pitchFamily="34" charset="0"/>
              </a:rPr>
              <a:t>Identité auteurs </a:t>
            </a:r>
            <a:r>
              <a:rPr lang="fr-FR" sz="1800" dirty="0">
                <a:latin typeface="Century Gothic" pitchFamily="34" charset="0"/>
              </a:rPr>
              <a:t>:</a:t>
            </a:r>
          </a:p>
          <a:p>
            <a:endParaRPr lang="fr-FR" sz="1800" dirty="0">
              <a:latin typeface="Century Gothic" pitchFamily="34" charset="0"/>
            </a:endParaRPr>
          </a:p>
          <a:p>
            <a:r>
              <a:rPr lang="fr-FR" sz="1800" dirty="0">
                <a:latin typeface="Century Gothic" pitchFamily="34" charset="0"/>
              </a:rPr>
              <a:t>Père : 54 %</a:t>
            </a:r>
          </a:p>
          <a:p>
            <a:r>
              <a:rPr lang="fr-FR" sz="1800" dirty="0">
                <a:latin typeface="Century Gothic" pitchFamily="34" charset="0"/>
              </a:rPr>
              <a:t>Concubin : 4 %</a:t>
            </a:r>
          </a:p>
          <a:p>
            <a:r>
              <a:rPr lang="fr-FR" sz="1800" dirty="0">
                <a:latin typeface="Century Gothic" pitchFamily="34" charset="0"/>
              </a:rPr>
              <a:t>Mère : 22 %</a:t>
            </a:r>
          </a:p>
          <a:p>
            <a:r>
              <a:rPr lang="fr-FR" sz="1800" dirty="0">
                <a:latin typeface="Century Gothic" pitchFamily="34" charset="0"/>
              </a:rPr>
              <a:t>Nourrice / gardien : 20 %</a:t>
            </a:r>
          </a:p>
          <a:p>
            <a:endParaRPr lang="fr-FR" sz="1800" dirty="0">
              <a:latin typeface="Century Gothic" pitchFamily="34" charset="0"/>
            </a:endParaRPr>
          </a:p>
          <a:p>
            <a:r>
              <a:rPr lang="fr-FR" sz="1800" b="1" dirty="0">
                <a:latin typeface="Century Gothic" pitchFamily="34" charset="0"/>
              </a:rPr>
              <a:t>Soit 58 % sont des hommes</a:t>
            </a:r>
          </a:p>
          <a:p>
            <a:r>
              <a:rPr lang="fr-FR" sz="1800" b="1" dirty="0">
                <a:latin typeface="Century Gothic" pitchFamily="34" charset="0"/>
              </a:rPr>
              <a:t>Chiffres qui rejoignent la synthèse présentée ci-dessus</a:t>
            </a:r>
          </a:p>
          <a:p>
            <a:endParaRPr lang="fr-FR" sz="1800" dirty="0">
              <a:latin typeface="Century Gothic" pitchFamily="34" charset="0"/>
            </a:endParaRPr>
          </a:p>
          <a:p>
            <a:r>
              <a:rPr lang="fr-FR" sz="1800" b="1" u="sng" dirty="0">
                <a:latin typeface="Century Gothic" pitchFamily="34" charset="0"/>
              </a:rPr>
              <a:t>Soit  80 % sont de la famille </a:t>
            </a:r>
          </a:p>
          <a:p>
            <a:endParaRPr lang="fr-FR" dirty="0"/>
          </a:p>
          <a:p>
            <a:endParaRPr lang="fr-FR" dirty="0"/>
          </a:p>
          <a:p>
            <a:endParaRPr lang="fr-FR" dirty="0"/>
          </a:p>
          <a:p>
            <a:endParaRPr lang="fr-FR" dirty="0"/>
          </a:p>
        </p:txBody>
      </p:sp>
      <p:graphicFrame>
        <p:nvGraphicFramePr>
          <p:cNvPr id="7" name="Graphique 6"/>
          <p:cNvGraphicFramePr/>
          <p:nvPr/>
        </p:nvGraphicFramePr>
        <p:xfrm>
          <a:off x="2555776" y="1196752"/>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10675</TotalTime>
  <Words>1611</Words>
  <Application>Microsoft Office PowerPoint</Application>
  <PresentationFormat>Affichage à l'écran (4:3)</PresentationFormat>
  <Paragraphs>425</Paragraphs>
  <Slides>29</Slides>
  <Notes>2</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29</vt:i4>
      </vt:variant>
    </vt:vector>
  </HeadingPairs>
  <TitlesOfParts>
    <vt:vector size="39" baseType="lpstr">
      <vt:lpstr>Arial</vt:lpstr>
      <vt:lpstr>Calibri</vt:lpstr>
      <vt:lpstr>Century Gothic</vt:lpstr>
      <vt:lpstr>Clarendon Condensed</vt:lpstr>
      <vt:lpstr>Gabriola</vt:lpstr>
      <vt:lpstr>Symbol</vt:lpstr>
      <vt:lpstr>SymbolPS</vt:lpstr>
      <vt:lpstr>Wingdings</vt:lpstr>
      <vt:lpstr>Wingdings 3</vt:lpstr>
      <vt:lpstr>Thème Office</vt:lpstr>
      <vt:lpstr>Présentation PowerPoint</vt:lpstr>
      <vt:lpstr>FONDS DE GARANTIE  Le « syndrome du bébé secoué » </vt:lpstr>
      <vt:lpstr>Les missions du FGTI depuis 1986  </vt:lpstr>
      <vt:lpstr>La gouvernance</vt:lpstr>
      <vt:lpstr>Une équipe de spécialistes dédiée aux victimes</vt:lpstr>
      <vt:lpstr>Le financement </vt:lpstr>
      <vt:lpstr>SBS : données d’activités du FGTI</vt:lpstr>
      <vt:lpstr>SBS : données d’activités du FGTI</vt:lpstr>
      <vt:lpstr>SBS : données d’activités du FGTI</vt:lpstr>
      <vt:lpstr>SBS : données d’activités du FGTI</vt:lpstr>
      <vt:lpstr>SBS : Modalités d’indemnisation auprès des CIVI</vt:lpstr>
      <vt:lpstr>SBS : Modalités d’indemnisation auprès des CIVI</vt:lpstr>
      <vt:lpstr>SBS : droit à réparation et CIVI</vt:lpstr>
      <vt:lpstr>SBS : droit à réparation et CIVI</vt:lpstr>
      <vt:lpstr>SBS : droit à réparation et CIVI</vt:lpstr>
      <vt:lpstr>SBS : droit à réparation et CIVI</vt:lpstr>
      <vt:lpstr>SBS : droit à réparation et CIVI</vt:lpstr>
      <vt:lpstr>SBS : droit à réparation et CIVI</vt:lpstr>
      <vt:lpstr>SBS : droit à réparation et CIVI</vt:lpstr>
      <vt:lpstr>SBS : Modalités d’indemnisation auprès des CIVI</vt:lpstr>
      <vt:lpstr>SBS : Modalités d’indemnisation auprès des CIVI</vt:lpstr>
      <vt:lpstr>SBS : Modalités d’indemnisation auprès des CIVI</vt:lpstr>
      <vt:lpstr>SBS : Modalités d’indemnisation auprès des CIVI</vt:lpstr>
      <vt:lpstr>SBS : Modalités d’indemnisation auprès des CIVI</vt:lpstr>
      <vt:lpstr>SBS : Modalités d’indemnisation auprès des CIVI</vt:lpstr>
      <vt:lpstr>SBS : Modalités d’indemnisation auprès des CIVI</vt:lpstr>
      <vt:lpstr>SBS : Conclusion sur ce qu’il conviendrait d’améliorer</vt:lpstr>
      <vt:lpstr>Présentation PowerPoint</vt:lpstr>
      <vt:lpstr>Présentation PowerPoint</vt:lpstr>
    </vt:vector>
  </TitlesOfParts>
  <Company>FGAO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CHEVALEREAU</dc:creator>
  <cp:lastModifiedBy>Anne VANNIER</cp:lastModifiedBy>
  <cp:revision>1053</cp:revision>
  <dcterms:created xsi:type="dcterms:W3CDTF">2014-07-10T14:18:33Z</dcterms:created>
  <dcterms:modified xsi:type="dcterms:W3CDTF">2017-12-18T21:27:40Z</dcterms:modified>
</cp:coreProperties>
</file>