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6" r:id="rId5"/>
    <p:sldId id="260" r:id="rId6"/>
    <p:sldId id="261" r:id="rId7"/>
    <p:sldId id="267" r:id="rId8"/>
    <p:sldId id="262" r:id="rId9"/>
    <p:sldId id="263" r:id="rId10"/>
    <p:sldId id="268" r:id="rId11"/>
    <p:sldId id="264" r:id="rId12"/>
    <p:sldId id="265" r:id="rId13"/>
    <p:sldId id="269" r:id="rId14"/>
    <p:sldId id="272" r:id="rId15"/>
    <p:sldId id="270" r:id="rId16"/>
    <p:sldId id="273" r:id="rId17"/>
    <p:sldId id="271" r:id="rId18"/>
    <p:sldId id="257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1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57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237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909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157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52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31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79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581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79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2D268-84AB-41A8-A70E-499B5ED726FA}" type="datetimeFigureOut">
              <a:rPr lang="fr-FR" smtClean="0"/>
              <a:t>02/11/2017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5026F-5E5D-4530-9A00-AA88FD7C5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97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/>
          </a:bodyPr>
          <a:lstStyle/>
          <a:p>
            <a:r>
              <a:rPr lang="fr-FR" b="1" dirty="0"/>
              <a:t>Journée du Syndrome du bébé secoué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5085184"/>
            <a:ext cx="6400800" cy="1054968"/>
          </a:xfrm>
        </p:spPr>
        <p:txBody>
          <a:bodyPr>
            <a:normAutofit lnSpcReduction="10000"/>
          </a:bodyPr>
          <a:lstStyle/>
          <a:p>
            <a:r>
              <a:rPr lang="fr-FR" sz="2800" b="1" dirty="0"/>
              <a:t>Vendredi 29 septembre 2017</a:t>
            </a:r>
          </a:p>
          <a:p>
            <a:r>
              <a:rPr lang="fr-FR" sz="2800" b="1" dirty="0"/>
              <a:t>Dr Barbara TISSERON, CHR Orléans</a:t>
            </a:r>
            <a:r>
              <a:rPr lang="fr-FR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2840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AB42C703-202B-4B6A-93F4-EC56A92B5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Scanner cérébral de Lisa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2" y="1600200"/>
            <a:ext cx="384463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182" y="1600200"/>
            <a:ext cx="384463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935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fr-FR" sz="2400" b="1" dirty="0"/>
              <a:t>Lisa 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/>
          </a:bodyPr>
          <a:lstStyle/>
          <a:p>
            <a:r>
              <a:rPr lang="fr-FR" sz="2400" b="1" u="sng" dirty="0"/>
              <a:t>Evolution : </a:t>
            </a:r>
            <a:endParaRPr lang="fr-FR" sz="2400" dirty="0"/>
          </a:p>
          <a:p>
            <a:pPr lvl="1"/>
            <a:r>
              <a:rPr lang="fr-FR" sz="2000" dirty="0"/>
              <a:t>Hospitalisation d’emblée en réanimation néonatale</a:t>
            </a:r>
          </a:p>
          <a:p>
            <a:pPr lvl="1"/>
            <a:r>
              <a:rPr lang="fr-FR" sz="2000" dirty="0"/>
              <a:t>Examen cutané : </a:t>
            </a:r>
          </a:p>
          <a:p>
            <a:pPr lvl="2"/>
            <a:r>
              <a:rPr lang="fr-FR" sz="1600" dirty="0"/>
              <a:t>Cuisse droite : 1 ecchymose de 0,5X0,5 cm</a:t>
            </a:r>
          </a:p>
          <a:p>
            <a:pPr lvl="2"/>
            <a:r>
              <a:rPr lang="fr-FR" sz="1600" dirty="0"/>
              <a:t>Jambe droite : 1 ecchymose de 3,5X0,5cm</a:t>
            </a:r>
          </a:p>
          <a:p>
            <a:pPr lvl="2"/>
            <a:r>
              <a:rPr lang="fr-FR" sz="1600" dirty="0"/>
              <a:t>Cuisses G : 3 ecchymoses linéaires : 1,5X1, 2X1 et 1X1 : empreintes digitiformes </a:t>
            </a:r>
          </a:p>
          <a:p>
            <a:pPr lvl="2"/>
            <a:r>
              <a:rPr lang="fr-FR" sz="1600" dirty="0"/>
              <a:t>Joue G : 1 ecchymose de 3X2,5cm</a:t>
            </a:r>
          </a:p>
          <a:p>
            <a:pPr lvl="2"/>
            <a:r>
              <a:rPr lang="fr-FR" sz="1600" dirty="0"/>
              <a:t>Sous l’oreille G : 1 ecchymose de 1X2,5cm</a:t>
            </a:r>
          </a:p>
          <a:p>
            <a:pPr lvl="2"/>
            <a:r>
              <a:rPr lang="fr-FR" sz="1600" dirty="0"/>
              <a:t>Menton : 1 ecchymose de 1X1cm</a:t>
            </a:r>
          </a:p>
          <a:p>
            <a:pPr lvl="1"/>
            <a:r>
              <a:rPr lang="fr-FR" sz="2000" dirty="0"/>
              <a:t>Fond d’œil : hémorragies rétiniennes, pré rétiniennes et du vitré bilatérales (infarcissements hémorragiques rétiniens de grandes tailles supérieurs à 10 fois le diamètre papillaire)</a:t>
            </a:r>
          </a:p>
          <a:p>
            <a:pPr lvl="1"/>
            <a:r>
              <a:rPr lang="fr-FR" sz="2000" dirty="0"/>
              <a:t>Squelette complet non réalisable</a:t>
            </a:r>
          </a:p>
          <a:p>
            <a:pPr lvl="1"/>
            <a:r>
              <a:rPr lang="fr-FR" sz="2000" dirty="0"/>
              <a:t>Echographie abdominale normale </a:t>
            </a:r>
          </a:p>
          <a:p>
            <a:pPr lvl="1"/>
            <a:r>
              <a:rPr lang="fr-FR" sz="2000" dirty="0"/>
              <a:t>Clonies récidivantes à plusieurs reprises : doses de charge de </a:t>
            </a:r>
            <a:r>
              <a:rPr lang="fr-FR" sz="2000" dirty="0" err="1"/>
              <a:t>dilantin</a:t>
            </a:r>
            <a:r>
              <a:rPr lang="fr-FR" sz="2000" dirty="0"/>
              <a:t> puis de </a:t>
            </a:r>
            <a:r>
              <a:rPr lang="fr-FR" sz="2000" dirty="0" err="1"/>
              <a:t>rivotril</a:t>
            </a:r>
            <a:r>
              <a:rPr lang="fr-FR" sz="2000" dirty="0"/>
              <a:t> ;  </a:t>
            </a:r>
          </a:p>
          <a:p>
            <a:pPr lvl="1"/>
            <a:r>
              <a:rPr lang="fr-FR" sz="2000" dirty="0"/>
              <a:t>Transfert dans le service de réanimation pédiatrique de Tours </a:t>
            </a:r>
          </a:p>
          <a:p>
            <a:pPr lvl="1"/>
            <a:endParaRPr lang="fr-FR" sz="2000" dirty="0"/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598412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2400" b="1" dirty="0"/>
              <a:t>Lorie et Lisa 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fr-FR" sz="2400" dirty="0"/>
              <a:t>Saignement intra crânien</a:t>
            </a:r>
          </a:p>
          <a:p>
            <a:r>
              <a:rPr lang="fr-FR" sz="2400" dirty="0"/>
              <a:t>Hémorragies bilatérales massives au fond d’œil </a:t>
            </a:r>
          </a:p>
          <a:p>
            <a:r>
              <a:rPr lang="fr-FR" sz="2400" dirty="0"/>
              <a:t>Très nombreuses ecchymoses chez de très jeunes nourrissons</a:t>
            </a:r>
          </a:p>
          <a:p>
            <a:r>
              <a:rPr lang="fr-FR" sz="2400" dirty="0"/>
              <a:t>ATCD d’ecchymoses chez  Lisa (et de chute du cosy ?)</a:t>
            </a:r>
          </a:p>
          <a:p>
            <a:r>
              <a:rPr lang="fr-FR" sz="2400" dirty="0"/>
              <a:t>Absence d’explications données par les parents </a:t>
            </a:r>
          </a:p>
          <a:p>
            <a:endParaRPr lang="fr-FR" sz="2400" dirty="0"/>
          </a:p>
          <a:p>
            <a:r>
              <a:rPr lang="fr-FR" sz="2400" b="1" dirty="0"/>
              <a:t>Diagnostic de syndrome du bébé secoué </a:t>
            </a:r>
          </a:p>
          <a:p>
            <a:r>
              <a:rPr lang="fr-FR" sz="2400" b="1" dirty="0"/>
              <a:t>Signalement au Procureur de la République en urgence </a:t>
            </a:r>
          </a:p>
        </p:txBody>
      </p:sp>
    </p:spTree>
    <p:extLst>
      <p:ext uri="{BB962C8B-B14F-4D97-AF65-F5344CB8AC3E}">
        <p14:creationId xmlns:p14="http://schemas.microsoft.com/office/powerpoint/2010/main" val="1127638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32EF9B-CACD-4B68-97AB-F402B15BE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fr-FR" sz="2400" b="1" dirty="0"/>
              <a:t>Lorie (suite)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00BA47-D78C-43DA-AD38-68410D59F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/>
          </a:bodyPr>
          <a:lstStyle/>
          <a:p>
            <a:r>
              <a:rPr lang="fr-FR" sz="2400" dirty="0"/>
              <a:t>Hospitalisée en réanimation jusqu’au 09 février 2015 puis en neuropédiatrie jusqu’au 26/02/15 : </a:t>
            </a:r>
          </a:p>
          <a:p>
            <a:pPr lvl="1"/>
            <a:r>
              <a:rPr lang="fr-FR" sz="2000" dirty="0"/>
              <a:t>Etat de mal épileptique réfractaire </a:t>
            </a:r>
          </a:p>
          <a:p>
            <a:pPr lvl="1"/>
            <a:r>
              <a:rPr lang="fr-FR" sz="2000" dirty="0"/>
              <a:t>Pas d’indication neurochirurgicale </a:t>
            </a:r>
          </a:p>
          <a:p>
            <a:pPr lvl="1"/>
            <a:r>
              <a:rPr lang="fr-FR" sz="2000" dirty="0"/>
              <a:t>IRM 12/02/15 : ischémie avec perte de substance blanche diffuse et corticale ; ramollissement </a:t>
            </a:r>
            <a:r>
              <a:rPr lang="fr-FR" sz="2000" dirty="0" err="1"/>
              <a:t>ischémo</a:t>
            </a:r>
            <a:r>
              <a:rPr lang="fr-FR" sz="2000" dirty="0"/>
              <a:t>-hémorragique du carrefour parenchymateux gauche </a:t>
            </a:r>
          </a:p>
          <a:p>
            <a:pPr lvl="1"/>
            <a:r>
              <a:rPr lang="fr-FR" sz="2000" dirty="0"/>
              <a:t>Pronostic visuel : incertain </a:t>
            </a:r>
          </a:p>
          <a:p>
            <a:pPr lvl="1"/>
            <a:r>
              <a:rPr lang="fr-FR" sz="2000" dirty="0"/>
              <a:t>EEG : activité pauvre et monotone</a:t>
            </a:r>
          </a:p>
          <a:p>
            <a:pPr lvl="1"/>
            <a:r>
              <a:rPr lang="fr-FR" sz="2000" dirty="0"/>
              <a:t>RCP : éléments en faveur de lourdes séquelles =&gt; soins de confort et antalgiques ; abstention gestes </a:t>
            </a:r>
            <a:r>
              <a:rPr lang="fr-FR" sz="2000" dirty="0" err="1"/>
              <a:t>réanimatoires</a:t>
            </a:r>
            <a:r>
              <a:rPr lang="fr-FR" sz="2000" dirty="0"/>
              <a:t> </a:t>
            </a:r>
          </a:p>
          <a:p>
            <a:pPr lvl="1"/>
            <a:endParaRPr lang="fr-FR" sz="2000" dirty="0"/>
          </a:p>
          <a:p>
            <a:r>
              <a:rPr lang="fr-FR" sz="2400" dirty="0"/>
              <a:t>Transfert au CHR d’Orléans du 26/02 au 02/03/15 avant retour au domicile </a:t>
            </a:r>
          </a:p>
        </p:txBody>
      </p:sp>
    </p:spTree>
    <p:extLst>
      <p:ext uri="{BB962C8B-B14F-4D97-AF65-F5344CB8AC3E}">
        <p14:creationId xmlns:p14="http://schemas.microsoft.com/office/powerpoint/2010/main" val="2355306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47A3A9-77B7-4BF2-BC3A-13605C0CA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fr-FR" sz="2400" b="1" dirty="0"/>
              <a:t>Lorie (suite)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E77804-C118-45C7-83BA-D74510687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980728"/>
            <a:ext cx="7725544" cy="5328592"/>
          </a:xfrm>
        </p:spPr>
        <p:txBody>
          <a:bodyPr>
            <a:normAutofit/>
          </a:bodyPr>
          <a:lstStyle/>
          <a:p>
            <a:r>
              <a:rPr lang="fr-FR" sz="2400" dirty="0"/>
              <a:t>Mai 2017 : 2 ans 5 mois </a:t>
            </a:r>
          </a:p>
          <a:p>
            <a:pPr lvl="1"/>
            <a:r>
              <a:rPr lang="fr-FR" sz="2000" dirty="0"/>
              <a:t>Retard psycho moteur sévère mais progrès réguliers : 	</a:t>
            </a:r>
          </a:p>
          <a:p>
            <a:pPr lvl="2"/>
            <a:r>
              <a:rPr lang="fr-FR" sz="1600" dirty="0"/>
              <a:t>Retournement ventre-dos, tenue tête, début de déplacement, préhension palmaire, esquisse pince pouce-index, fait « bravo et au revoir », bon contact avec sourires et qq </a:t>
            </a:r>
            <a:r>
              <a:rPr lang="fr-FR" sz="1600" dirty="0" err="1"/>
              <a:t>bisyllabismes</a:t>
            </a:r>
            <a:r>
              <a:rPr lang="fr-FR" sz="1600" dirty="0"/>
              <a:t> </a:t>
            </a:r>
          </a:p>
          <a:p>
            <a:pPr lvl="1"/>
            <a:r>
              <a:rPr lang="fr-FR" sz="2000" dirty="0"/>
              <a:t>Ophtalmologique : strabisme œil gauche ; pas de correction ; PEV </a:t>
            </a:r>
            <a:r>
              <a:rPr lang="fr-FR" sz="2000" dirty="0" err="1"/>
              <a:t>sub</a:t>
            </a:r>
            <a:r>
              <a:rPr lang="fr-FR" sz="2000" dirty="0"/>
              <a:t> normaux </a:t>
            </a:r>
          </a:p>
          <a:p>
            <a:pPr lvl="1"/>
            <a:r>
              <a:rPr lang="fr-FR" sz="2000" dirty="0"/>
              <a:t>Auditifs : PEA normaux </a:t>
            </a:r>
            <a:endParaRPr lang="fr-FR" sz="1600" dirty="0"/>
          </a:p>
          <a:p>
            <a:pPr lvl="1"/>
            <a:r>
              <a:rPr lang="fr-FR" sz="2000" dirty="0"/>
              <a:t>Troubles du sommeil </a:t>
            </a:r>
          </a:p>
          <a:p>
            <a:pPr lvl="1"/>
            <a:r>
              <a:rPr lang="fr-FR" sz="2000" dirty="0"/>
              <a:t>Cassure pondérale et du PC </a:t>
            </a:r>
          </a:p>
          <a:p>
            <a:pPr lvl="1"/>
            <a:r>
              <a:rPr lang="fr-FR" sz="2000" dirty="0"/>
              <a:t>Suivi : CAMSP avec 3 séances de kinésithérapie motrice/ semaine 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068767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0EFAFF-041C-46AE-948D-E740613C7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fr-FR" sz="2400" b="1" dirty="0"/>
              <a:t>Lisa (suite)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15EAF3-87CB-480A-9B40-C82E8E2ED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r>
              <a:rPr lang="fr-FR" sz="2400" dirty="0"/>
              <a:t>Hospitalisée en réanimation jusqu’au 12 février 2015 puis en neuropédiatrie jusqu’au 26/02/15 : </a:t>
            </a:r>
          </a:p>
          <a:p>
            <a:pPr lvl="1"/>
            <a:r>
              <a:rPr lang="fr-FR" sz="2000" dirty="0"/>
              <a:t>Etat de mal épileptique réfractaire </a:t>
            </a:r>
          </a:p>
          <a:p>
            <a:pPr lvl="1"/>
            <a:r>
              <a:rPr lang="fr-FR" sz="2000" dirty="0"/>
              <a:t>Pas d’indication neurochirurgicale </a:t>
            </a:r>
          </a:p>
          <a:p>
            <a:pPr lvl="1"/>
            <a:r>
              <a:rPr lang="fr-FR" sz="2000" dirty="0"/>
              <a:t>IRM 12/02/15 :  perte de substance cérébrale majeure avec atteinte diffuse respectant les noyaux gris centraux et le tronc cérébral ; stigmate d’hémorragie méningée ; </a:t>
            </a:r>
          </a:p>
          <a:p>
            <a:pPr lvl="1"/>
            <a:r>
              <a:rPr lang="fr-FR" sz="2000" dirty="0"/>
              <a:t>Pronostic visuel : fonctionnel incertain (régression hémorragies au FO) ;  absence de réaction visuelle ; </a:t>
            </a:r>
          </a:p>
          <a:p>
            <a:pPr lvl="1"/>
            <a:r>
              <a:rPr lang="fr-FR" sz="2000" dirty="0"/>
              <a:t>EEG : activité quasi inexistante sans </a:t>
            </a:r>
            <a:r>
              <a:rPr lang="fr-FR" sz="2000" dirty="0" err="1"/>
              <a:t>grapho</a:t>
            </a:r>
            <a:r>
              <a:rPr lang="fr-FR" sz="2000" dirty="0"/>
              <a:t> élément physiologique </a:t>
            </a:r>
          </a:p>
          <a:p>
            <a:pPr lvl="1"/>
            <a:r>
              <a:rPr lang="fr-FR" sz="2000" dirty="0"/>
              <a:t>RCP : éléments en faveur de lourdes séquelles =&gt; soins de confort et antalgiques  ; abstention gestes </a:t>
            </a:r>
            <a:r>
              <a:rPr lang="fr-FR" sz="2000" dirty="0" err="1"/>
              <a:t>réanimatoires</a:t>
            </a:r>
            <a:r>
              <a:rPr lang="fr-FR" sz="2000" dirty="0"/>
              <a:t> </a:t>
            </a:r>
          </a:p>
          <a:p>
            <a:pPr lvl="1"/>
            <a:endParaRPr lang="fr-FR" sz="2000" dirty="0"/>
          </a:p>
          <a:p>
            <a:r>
              <a:rPr lang="fr-FR" sz="2400" dirty="0"/>
              <a:t>Transfert au CHR d’Orléans du 26/02 au 02/03/15 avant retour au domicile 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170517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C0992F-A2C0-4E26-A1F2-D79AF4F93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fr-FR" sz="2400" b="1" dirty="0"/>
              <a:t>Lisa (suite)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898CC0-67B9-49F1-A135-409751478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0520"/>
          </a:xfrm>
        </p:spPr>
        <p:txBody>
          <a:bodyPr>
            <a:normAutofit/>
          </a:bodyPr>
          <a:lstStyle/>
          <a:p>
            <a:r>
              <a:rPr lang="fr-FR" sz="2400" dirty="0"/>
              <a:t>23 mois :   </a:t>
            </a:r>
          </a:p>
          <a:p>
            <a:pPr lvl="1"/>
            <a:r>
              <a:rPr lang="fr-FR" sz="2000" dirty="0"/>
              <a:t>Retard psycho moteur très sévère : </a:t>
            </a:r>
          </a:p>
          <a:p>
            <a:pPr lvl="2"/>
            <a:r>
              <a:rPr lang="fr-FR" sz="1600" dirty="0"/>
              <a:t>Communique un peu avec sa maman ; pas de tenu assise, pas de tenue de tête, pas de déplacement…	</a:t>
            </a:r>
          </a:p>
          <a:p>
            <a:pPr lvl="1"/>
            <a:r>
              <a:rPr lang="fr-FR" sz="2000" dirty="0"/>
              <a:t>Epilepsie séquellaire : Lamictal, </a:t>
            </a:r>
            <a:r>
              <a:rPr lang="fr-FR" sz="2000" dirty="0" err="1"/>
              <a:t>Depakine</a:t>
            </a:r>
            <a:r>
              <a:rPr lang="fr-FR" sz="2000" dirty="0"/>
              <a:t> et </a:t>
            </a:r>
            <a:r>
              <a:rPr lang="fr-FR" sz="2000" dirty="0" err="1"/>
              <a:t>Urbanyl</a:t>
            </a:r>
            <a:endParaRPr lang="fr-FR" sz="2000" dirty="0"/>
          </a:p>
          <a:p>
            <a:pPr lvl="1"/>
            <a:r>
              <a:rPr lang="fr-FR" sz="2000" dirty="0"/>
              <a:t>Ophtalmologique : cécité bilatérale </a:t>
            </a:r>
          </a:p>
          <a:p>
            <a:pPr lvl="1"/>
            <a:r>
              <a:rPr lang="fr-FR" sz="2000" dirty="0"/>
              <a:t>Troubles de déglutition : alimentation sur sonde nasogastrique puis gastrostomie </a:t>
            </a:r>
          </a:p>
          <a:p>
            <a:pPr lvl="1"/>
            <a:r>
              <a:rPr lang="fr-FR" sz="2000" dirty="0"/>
              <a:t>Nombreuses hospitalisations pour pneumopathies d’inhalation </a:t>
            </a:r>
          </a:p>
          <a:p>
            <a:pPr lvl="1"/>
            <a:r>
              <a:rPr lang="fr-FR" sz="2000" dirty="0"/>
              <a:t>Oxygénothérapie à domicile  </a:t>
            </a:r>
          </a:p>
          <a:p>
            <a:pPr lvl="1"/>
            <a:r>
              <a:rPr lang="fr-FR" sz="2000" dirty="0"/>
              <a:t>Suivi : CAMSP avec 3 séances de kinésithérapie motrice/ semaine </a:t>
            </a:r>
          </a:p>
          <a:p>
            <a:pPr lvl="1"/>
            <a:endParaRPr lang="fr-FR" sz="20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61715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106454-1F55-4E41-A49E-C87201A21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fr-FR" sz="2400" b="1" dirty="0"/>
              <a:t>7 juin 2017 : Assises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956A52-9A44-4D44-9524-30323BC2D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982" y="1700808"/>
            <a:ext cx="8229600" cy="4032448"/>
          </a:xfrm>
        </p:spPr>
        <p:txBody>
          <a:bodyPr/>
          <a:lstStyle/>
          <a:p>
            <a:r>
              <a:rPr lang="fr-FR" dirty="0"/>
              <a:t>Père condamné à 12 ans de prison </a:t>
            </a:r>
          </a:p>
        </p:txBody>
      </p:sp>
    </p:spTree>
    <p:extLst>
      <p:ext uri="{BB962C8B-B14F-4D97-AF65-F5344CB8AC3E}">
        <p14:creationId xmlns:p14="http://schemas.microsoft.com/office/powerpoint/2010/main" val="3924205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6309320"/>
            <a:ext cx="8229600" cy="301129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21597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675" y="4581128"/>
            <a:ext cx="5200650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91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fr-FR" sz="3600" b="1" dirty="0"/>
              <a:t>Lorie, née le 10/12/2014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r>
              <a:rPr lang="fr-FR" sz="2400" b="1" u="sng" dirty="0"/>
              <a:t>ATCD :</a:t>
            </a:r>
          </a:p>
          <a:p>
            <a:pPr lvl="1"/>
            <a:r>
              <a:rPr lang="fr-FR" sz="2000" dirty="0"/>
              <a:t>Néonataux : </a:t>
            </a:r>
          </a:p>
          <a:p>
            <a:pPr lvl="2"/>
            <a:r>
              <a:rPr lang="fr-FR" sz="1600" dirty="0"/>
              <a:t>grossesse gémellaire </a:t>
            </a:r>
          </a:p>
          <a:p>
            <a:pPr lvl="2"/>
            <a:r>
              <a:rPr lang="fr-FR" sz="1600" dirty="0"/>
              <a:t>Née à 37 SA, voie basse, non instrumentale ; pas de SFA ni de </a:t>
            </a:r>
            <a:r>
              <a:rPr lang="fr-FR" sz="1600" dirty="0" err="1"/>
              <a:t>sd</a:t>
            </a:r>
            <a:r>
              <a:rPr lang="fr-FR" sz="1600" dirty="0"/>
              <a:t> infectieux</a:t>
            </a:r>
          </a:p>
          <a:p>
            <a:pPr lvl="2"/>
            <a:r>
              <a:rPr lang="fr-FR" sz="1600" dirty="0"/>
              <a:t>P : 2960g, T : 48cm, PC : 33,5cm</a:t>
            </a:r>
          </a:p>
          <a:p>
            <a:pPr lvl="1"/>
            <a:r>
              <a:rPr lang="fr-FR" sz="2000" dirty="0"/>
              <a:t>Consultation le 15/01/15 : </a:t>
            </a:r>
            <a:r>
              <a:rPr lang="fr-FR" sz="2000" b="1" dirty="0"/>
              <a:t>PC : 38cm (+4,5cm : changement de 2,5 couloirs) « </a:t>
            </a:r>
            <a:r>
              <a:rPr lang="fr-FR" sz="2000" dirty="0"/>
              <a:t>examen normal, tonus ok, reflexes + »</a:t>
            </a:r>
            <a:endParaRPr lang="fr-FR" sz="2000" b="1" dirty="0"/>
          </a:p>
          <a:p>
            <a:pPr lvl="1"/>
            <a:endParaRPr lang="fr-FR" sz="2000" dirty="0"/>
          </a:p>
          <a:p>
            <a:r>
              <a:rPr lang="fr-FR" sz="2400" b="1" u="sng" dirty="0"/>
              <a:t>Histoire de la maladie </a:t>
            </a:r>
          </a:p>
          <a:p>
            <a:pPr lvl="1"/>
            <a:r>
              <a:rPr lang="fr-FR" sz="2000" dirty="0"/>
              <a:t>Présente des pleurs inconsolables depuis le 24/01/2015 à 22h00. Elle est amenée par les pompiers avec sa maman aux urgences pour « difficultés respiratoires et comportement anormal ».</a:t>
            </a:r>
          </a:p>
          <a:p>
            <a:pPr lvl="1"/>
            <a:r>
              <a:rPr lang="fr-FR" sz="2000" dirty="0"/>
              <a:t>Aucune explications données par la mère  </a:t>
            </a:r>
          </a:p>
        </p:txBody>
      </p:sp>
    </p:spTree>
    <p:extLst>
      <p:ext uri="{BB962C8B-B14F-4D97-AF65-F5344CB8AC3E}">
        <p14:creationId xmlns:p14="http://schemas.microsoft.com/office/powerpoint/2010/main" val="1743769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fr-FR" sz="2400" b="1" dirty="0"/>
              <a:t>Lorie 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fr-FR" sz="2400" b="1" u="sng" dirty="0"/>
              <a:t>Examen clinique aux urgences à 00h19</a:t>
            </a:r>
          </a:p>
          <a:p>
            <a:pPr lvl="1"/>
            <a:r>
              <a:rPr lang="fr-FR" sz="2000" dirty="0"/>
              <a:t>Altération état général</a:t>
            </a:r>
          </a:p>
          <a:p>
            <a:pPr lvl="1"/>
            <a:r>
              <a:rPr lang="fr-FR" sz="2000" dirty="0"/>
              <a:t>Ecchymoses des deux joues sans notion de traumatisme </a:t>
            </a:r>
          </a:p>
          <a:p>
            <a:pPr lvl="1"/>
            <a:r>
              <a:rPr lang="fr-FR" sz="2000" dirty="0"/>
              <a:t>Neurologique : tonique, réactive, fontanelle normo tendue</a:t>
            </a:r>
          </a:p>
          <a:p>
            <a:pPr lvl="1"/>
            <a:r>
              <a:rPr lang="fr-FR" sz="2000" dirty="0"/>
              <a:t>Abdomen tendu et ballonné</a:t>
            </a:r>
          </a:p>
          <a:p>
            <a:pPr lvl="1"/>
            <a:endParaRPr lang="fr-FR" sz="2000" dirty="0"/>
          </a:p>
          <a:p>
            <a:r>
              <a:rPr lang="fr-FR" sz="2400" b="1" u="sng" dirty="0"/>
              <a:t>Examens complémentaires </a:t>
            </a:r>
          </a:p>
          <a:p>
            <a:pPr lvl="1"/>
            <a:r>
              <a:rPr lang="fr-FR" sz="2000" dirty="0"/>
              <a:t>NFS : GB : 31200, </a:t>
            </a:r>
            <a:r>
              <a:rPr lang="fr-FR" sz="2000" dirty="0" err="1"/>
              <a:t>Hb</a:t>
            </a:r>
            <a:r>
              <a:rPr lang="fr-FR" sz="2000" dirty="0"/>
              <a:t> : 8,5g, plaquettes : 447 000</a:t>
            </a:r>
          </a:p>
          <a:p>
            <a:pPr lvl="1"/>
            <a:r>
              <a:rPr lang="fr-FR" sz="2000" dirty="0"/>
              <a:t>Coagulation : TP : 76%, TCA : 31,6</a:t>
            </a:r>
          </a:p>
          <a:p>
            <a:pPr lvl="1"/>
            <a:r>
              <a:rPr lang="fr-FR" sz="2000" dirty="0"/>
              <a:t>Ionogramme sanguin : N</a:t>
            </a:r>
          </a:p>
          <a:p>
            <a:pPr lvl="1"/>
            <a:r>
              <a:rPr lang="fr-FR" sz="2000" dirty="0"/>
              <a:t>CRP : 5</a:t>
            </a:r>
          </a:p>
          <a:p>
            <a:pPr lvl="1"/>
            <a:r>
              <a:rPr lang="fr-FR" sz="2000" dirty="0"/>
              <a:t>GDS : PH : 7,28, PCO2 : 33, lactates : 9,7</a:t>
            </a:r>
          </a:p>
          <a:p>
            <a:pPr lvl="1"/>
            <a:r>
              <a:rPr lang="fr-FR" sz="2000" dirty="0"/>
              <a:t>Ponction lombaire : hémorragique </a:t>
            </a:r>
          </a:p>
          <a:p>
            <a:pPr lvl="1"/>
            <a:r>
              <a:rPr lang="fr-FR" sz="2000" dirty="0"/>
              <a:t>scanner cérébral : absence de saignement intracrânien; absence d’anomalie TDM pouvant expliquer la symptomatologie ; absence d’argument pour un saignement ancien ; absence de lésion traumatique osseuse </a:t>
            </a:r>
          </a:p>
        </p:txBody>
      </p:sp>
    </p:spTree>
    <p:extLst>
      <p:ext uri="{BB962C8B-B14F-4D97-AF65-F5344CB8AC3E}">
        <p14:creationId xmlns:p14="http://schemas.microsoft.com/office/powerpoint/2010/main" val="401560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527D7E4-1A03-4B10-A279-066C056D3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78098"/>
          </a:xfrm>
        </p:spPr>
        <p:txBody>
          <a:bodyPr>
            <a:normAutofit/>
          </a:bodyPr>
          <a:lstStyle/>
          <a:p>
            <a:r>
              <a:rPr lang="fr-FR" sz="3200" dirty="0"/>
              <a:t>Scanner cérébral de Lorie réalisé dans la nuit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912"/>
            <a:ext cx="4224268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36912"/>
            <a:ext cx="4038600" cy="240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5112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fr-FR" sz="2400" b="1" dirty="0"/>
              <a:t>Lorie 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fontScale="92500"/>
          </a:bodyPr>
          <a:lstStyle/>
          <a:p>
            <a:r>
              <a:rPr lang="fr-FR" sz="2400" b="1" u="sng" dirty="0"/>
              <a:t>Evolution</a:t>
            </a:r>
          </a:p>
          <a:p>
            <a:pPr lvl="1"/>
            <a:r>
              <a:rPr lang="fr-FR" sz="2000" dirty="0"/>
              <a:t>Hospitalisation dans le service de pédiatrie générale pour prise en charge </a:t>
            </a:r>
          </a:p>
          <a:p>
            <a:pPr lvl="1"/>
            <a:r>
              <a:rPr lang="fr-FR" sz="2000" dirty="0"/>
              <a:t>Examen cutané : </a:t>
            </a:r>
          </a:p>
          <a:p>
            <a:pPr lvl="2"/>
            <a:r>
              <a:rPr lang="fr-FR" sz="1600" dirty="0"/>
              <a:t>Sur la joue gauche : 1 ecchymose de 7,5 cm sur 4 cm : empreinte digitiforme</a:t>
            </a:r>
          </a:p>
          <a:p>
            <a:pPr lvl="2"/>
            <a:r>
              <a:rPr lang="fr-FR" sz="1600" dirty="0"/>
              <a:t>Sur la joue droite : 2 ecchymoses de 2,5 cm sur 1 cm et 0,5 cm sur 0,5 cm</a:t>
            </a:r>
          </a:p>
          <a:p>
            <a:pPr lvl="2"/>
            <a:r>
              <a:rPr lang="fr-FR" sz="1600" dirty="0"/>
              <a:t>Sur le menton : 1 ecchymose de 2 cm sur 1 cm</a:t>
            </a:r>
          </a:p>
          <a:p>
            <a:pPr lvl="1"/>
            <a:r>
              <a:rPr lang="fr-FR" sz="2000" dirty="0"/>
              <a:t> 9h00 : aggravation de l’état général et neurologique avec bébé geignarde, pauses respiratoires, troubles de conscience, perte du contact oculaire, hypotonie généralisée axiale et périphérique, myosis peu réactif et convulsions (clonies, généralisées)</a:t>
            </a:r>
          </a:p>
          <a:p>
            <a:r>
              <a:rPr lang="fr-FR" sz="2400" dirty="0"/>
              <a:t>Transfert en réanimation néonatale après 2 injections de valium </a:t>
            </a:r>
          </a:p>
          <a:p>
            <a:pPr lvl="1"/>
            <a:r>
              <a:rPr lang="fr-FR" sz="2000" dirty="0"/>
              <a:t>Persistance des convulsions : injection de </a:t>
            </a:r>
            <a:r>
              <a:rPr lang="fr-FR" sz="2000" dirty="0" err="1"/>
              <a:t>Gardenal</a:t>
            </a:r>
            <a:r>
              <a:rPr lang="fr-FR" sz="2000" dirty="0"/>
              <a:t> </a:t>
            </a:r>
          </a:p>
          <a:p>
            <a:pPr lvl="1"/>
            <a:r>
              <a:rPr lang="fr-FR" sz="2000" dirty="0"/>
              <a:t>Pauses respiratoires : Intubation  </a:t>
            </a:r>
          </a:p>
          <a:p>
            <a:pPr lvl="1"/>
            <a:r>
              <a:rPr lang="fr-FR" sz="2000" dirty="0"/>
              <a:t>Fond d’œil : innombrables hémorragies rétiniennes bilatérales aux pôles post et en périphérie ; pas d’hémorragie intra vitréenne ; </a:t>
            </a:r>
          </a:p>
          <a:p>
            <a:pPr lvl="1"/>
            <a:r>
              <a:rPr lang="fr-FR" sz="2000" dirty="0"/>
              <a:t>Echographie abdominale : normale </a:t>
            </a:r>
          </a:p>
          <a:p>
            <a:pPr lvl="1"/>
            <a:r>
              <a:rPr lang="fr-FR" sz="2000" dirty="0"/>
              <a:t>Squelette complet : enfant trop instable </a:t>
            </a:r>
          </a:p>
        </p:txBody>
      </p:sp>
    </p:spTree>
    <p:extLst>
      <p:ext uri="{BB962C8B-B14F-4D97-AF65-F5344CB8AC3E}">
        <p14:creationId xmlns:p14="http://schemas.microsoft.com/office/powerpoint/2010/main" val="1180358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fr-FR" sz="2400" b="1" dirty="0"/>
              <a:t>Lorie 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fr-FR" sz="2400" dirty="0"/>
              <a:t>Devant la persistance des convulsions et des hémorragies au FO, un 2</a:t>
            </a:r>
            <a:r>
              <a:rPr lang="fr-FR" sz="2400" baseline="30000" dirty="0"/>
              <a:t>ème</a:t>
            </a:r>
            <a:r>
              <a:rPr lang="fr-FR" sz="2400" dirty="0"/>
              <a:t> scanner cérébral est demandé à 15h00</a:t>
            </a:r>
          </a:p>
          <a:p>
            <a:pPr lvl="1"/>
            <a:r>
              <a:rPr lang="fr-FR" sz="1800" dirty="0"/>
              <a:t>hémorragie sous-arachnoïdienne intéressant les sillons corticaux pariétaux-occipitaux gauches, le sillon central droit et les sillons corticaux pariétaux supérieurs droits, d’épaisseur maximale estimée à 14mm avec œdème péri-lésionnel, exerçant un effet de masse sur les sillons corticaux qui apparaissent effacés</a:t>
            </a:r>
          </a:p>
          <a:p>
            <a:pPr lvl="1"/>
            <a:endParaRPr lang="fr-FR" sz="1800" dirty="0"/>
          </a:p>
          <a:p>
            <a:r>
              <a:rPr lang="fr-FR" sz="2400" dirty="0"/>
              <a:t>Transfert dans le service de réanimation pédiatrique de Tours </a:t>
            </a:r>
          </a:p>
          <a:p>
            <a:pPr lvl="1"/>
            <a:r>
              <a:rPr lang="fr-FR" sz="2000" dirty="0"/>
              <a:t>Rapprochement service neurochirurgie </a:t>
            </a:r>
          </a:p>
          <a:p>
            <a:pPr lvl="1"/>
            <a:r>
              <a:rPr lang="fr-FR" sz="2000" dirty="0"/>
              <a:t>Pronostic vital engagé  </a:t>
            </a:r>
          </a:p>
          <a:p>
            <a:pPr marL="457200" lvl="1" indent="0">
              <a:buNone/>
            </a:pPr>
            <a:endParaRPr lang="fr-FR" sz="2000" dirty="0"/>
          </a:p>
          <a:p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9795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34AD3C6-CD6C-4156-BC27-53E8FC67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2ème scanner cérébral de Lorie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59246"/>
            <a:ext cx="4038600" cy="240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659246"/>
            <a:ext cx="4038600" cy="2407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090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fr-FR" sz="3600" b="1" dirty="0"/>
              <a:t>Lisa, née le 10/12/2014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616624"/>
          </a:xfrm>
        </p:spPr>
        <p:txBody>
          <a:bodyPr>
            <a:normAutofit fontScale="62500" lnSpcReduction="20000"/>
          </a:bodyPr>
          <a:lstStyle/>
          <a:p>
            <a:r>
              <a:rPr lang="fr-FR" b="1" u="sng" dirty="0"/>
              <a:t>ATCD :</a:t>
            </a:r>
          </a:p>
          <a:p>
            <a:pPr lvl="1"/>
            <a:r>
              <a:rPr lang="fr-FR" dirty="0"/>
              <a:t>Néonataux : </a:t>
            </a:r>
          </a:p>
          <a:p>
            <a:pPr lvl="2"/>
            <a:r>
              <a:rPr lang="fr-FR" dirty="0"/>
              <a:t>grossesse gémellaire </a:t>
            </a:r>
          </a:p>
          <a:p>
            <a:pPr lvl="2"/>
            <a:r>
              <a:rPr lang="fr-FR" dirty="0"/>
              <a:t>Née à 37 SA, voie basse, non instrumentale ; pas de SFA ni de </a:t>
            </a:r>
            <a:r>
              <a:rPr lang="fr-FR" dirty="0" err="1"/>
              <a:t>sd</a:t>
            </a:r>
            <a:r>
              <a:rPr lang="fr-FR" dirty="0"/>
              <a:t> infectieux</a:t>
            </a:r>
          </a:p>
          <a:p>
            <a:pPr lvl="2"/>
            <a:r>
              <a:rPr lang="fr-FR" dirty="0"/>
              <a:t>P : 2720g, taille : 46,5cm, PC : 33cm</a:t>
            </a:r>
          </a:p>
          <a:p>
            <a:pPr lvl="2"/>
            <a:r>
              <a:rPr lang="fr-FR" dirty="0"/>
              <a:t>Notion </a:t>
            </a:r>
            <a:r>
              <a:rPr lang="fr-FR" b="1" dirty="0"/>
              <a:t>d’ecchymose mandibulaire </a:t>
            </a:r>
          </a:p>
          <a:p>
            <a:pPr lvl="1"/>
            <a:r>
              <a:rPr lang="fr-FR" dirty="0"/>
              <a:t>Consultation le 06/01/15 aux urgences chirurgicales du CHR d’Orléans : « serait tombée avec le papa alors qu’elle était dans son cosy  ; examen et radio </a:t>
            </a:r>
            <a:r>
              <a:rPr lang="fr-FR" dirty="0" err="1"/>
              <a:t>nles</a:t>
            </a:r>
            <a:r>
              <a:rPr lang="fr-FR" dirty="0"/>
              <a:t> »</a:t>
            </a:r>
          </a:p>
          <a:p>
            <a:pPr lvl="1"/>
            <a:r>
              <a:rPr lang="fr-FR" dirty="0"/>
              <a:t>Consultation le 15/01/15 : PC : 36cm (+3cm : changement de 1 couloir) « examen normal, tonus ok, reflexes + »</a:t>
            </a:r>
          </a:p>
          <a:p>
            <a:pPr lvl="1"/>
            <a:r>
              <a:rPr lang="fr-FR" dirty="0"/>
              <a:t>1 épisode </a:t>
            </a:r>
            <a:r>
              <a:rPr lang="fr-FR" b="1" dirty="0"/>
              <a:t>d’ecchymose sur le visage</a:t>
            </a:r>
            <a:r>
              <a:rPr lang="fr-FR" dirty="0"/>
              <a:t> il y a environ 3 semaines rapporté par les parents 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b="1" u="sng" dirty="0"/>
              <a:t>Histoire de la maladie </a:t>
            </a:r>
          </a:p>
          <a:p>
            <a:pPr lvl="1"/>
            <a:r>
              <a:rPr lang="fr-FR" dirty="0"/>
              <a:t>Pendant que le pédiatre s’occupe de Lorie aux urgences à 00h19, le père appelle la mère pour signaler que Lisa « ne va pas bien », qu’elle est hypotonique, qu’elle a des ecchymoses sur le visage. </a:t>
            </a:r>
          </a:p>
          <a:p>
            <a:pPr lvl="1"/>
            <a:r>
              <a:rPr lang="fr-FR" dirty="0"/>
              <a:t>Pédiatre fait dire au père de faire appeler la SAMU </a:t>
            </a:r>
          </a:p>
          <a:p>
            <a:pPr lvl="1"/>
            <a:r>
              <a:rPr lang="fr-FR" dirty="0"/>
              <a:t>Père arrive par lui-même à 3h04</a:t>
            </a:r>
          </a:p>
        </p:txBody>
      </p:sp>
    </p:spTree>
    <p:extLst>
      <p:ext uri="{BB962C8B-B14F-4D97-AF65-F5344CB8AC3E}">
        <p14:creationId xmlns:p14="http://schemas.microsoft.com/office/powerpoint/2010/main" val="7076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fr-FR" sz="2400" b="1" dirty="0"/>
              <a:t>Lisa 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0640"/>
          </a:xfrm>
        </p:spPr>
        <p:txBody>
          <a:bodyPr>
            <a:normAutofit fontScale="92500" lnSpcReduction="20000"/>
          </a:bodyPr>
          <a:lstStyle/>
          <a:p>
            <a:r>
              <a:rPr lang="fr-FR" sz="2400" b="1" u="sng" dirty="0"/>
              <a:t>Examen clinique aux urgences</a:t>
            </a:r>
          </a:p>
          <a:p>
            <a:pPr lvl="1"/>
            <a:r>
              <a:rPr lang="fr-FR" sz="2000" dirty="0"/>
              <a:t>Très mauvais état général, grognon, geignarde, pleurs intenses </a:t>
            </a:r>
          </a:p>
          <a:p>
            <a:pPr lvl="1"/>
            <a:r>
              <a:rPr lang="fr-FR" sz="2000" dirty="0" err="1"/>
              <a:t>Hypotherme</a:t>
            </a:r>
            <a:r>
              <a:rPr lang="fr-FR" sz="2000" dirty="0"/>
              <a:t> à 35°4, tachycarde : 177/min, TA : 94/37mmHg</a:t>
            </a:r>
          </a:p>
          <a:p>
            <a:pPr lvl="1"/>
            <a:r>
              <a:rPr lang="fr-FR" sz="2000" dirty="0"/>
              <a:t>Pâleur </a:t>
            </a:r>
            <a:r>
              <a:rPr lang="fr-FR" sz="2000" dirty="0" err="1"/>
              <a:t>cutanéo-muqueuse</a:t>
            </a:r>
            <a:r>
              <a:rPr lang="fr-FR" sz="2000" dirty="0"/>
              <a:t> </a:t>
            </a:r>
          </a:p>
          <a:p>
            <a:pPr lvl="1"/>
            <a:r>
              <a:rPr lang="fr-FR" sz="2000" dirty="0"/>
              <a:t>Ecchymose de la joue gauche et sur le tragus de 1 cm et 1,5 cm</a:t>
            </a:r>
          </a:p>
          <a:p>
            <a:pPr lvl="1"/>
            <a:r>
              <a:rPr lang="fr-FR" sz="2000" dirty="0"/>
              <a:t>Neurologique : tonique, réactive, fontanelle antérieure </a:t>
            </a:r>
            <a:r>
              <a:rPr lang="fr-FR" sz="2000" dirty="0" err="1"/>
              <a:t>normotendue</a:t>
            </a:r>
            <a:r>
              <a:rPr lang="fr-FR" sz="2000" dirty="0"/>
              <a:t> </a:t>
            </a:r>
          </a:p>
          <a:p>
            <a:pPr lvl="1"/>
            <a:endParaRPr lang="fr-FR" sz="2000" dirty="0"/>
          </a:p>
          <a:p>
            <a:r>
              <a:rPr lang="fr-FR" sz="2400" b="1" u="sng" dirty="0"/>
              <a:t>Examens complémentaires  </a:t>
            </a:r>
          </a:p>
          <a:p>
            <a:pPr lvl="1"/>
            <a:r>
              <a:rPr lang="fr-FR" sz="2000" dirty="0"/>
              <a:t>NFS : GB : 20000, </a:t>
            </a:r>
            <a:r>
              <a:rPr lang="fr-FR" sz="2000" dirty="0" err="1"/>
              <a:t>Hb</a:t>
            </a:r>
            <a:r>
              <a:rPr lang="fr-FR" sz="2000" dirty="0"/>
              <a:t> : 6,6g, Plaquettes : 381 000</a:t>
            </a:r>
          </a:p>
          <a:p>
            <a:pPr lvl="1"/>
            <a:r>
              <a:rPr lang="fr-FR" sz="2000" dirty="0"/>
              <a:t>TP : 55%, facteur II : 57%, V : 51%, VII : 75%, X : 64%, fibrinogène : 1,19g</a:t>
            </a:r>
          </a:p>
          <a:p>
            <a:pPr lvl="1"/>
            <a:r>
              <a:rPr lang="fr-FR" sz="2000" dirty="0"/>
              <a:t>CRP : 4, PCT : 0,16</a:t>
            </a:r>
          </a:p>
          <a:p>
            <a:pPr lvl="1"/>
            <a:r>
              <a:rPr lang="fr-FR" sz="2000" dirty="0"/>
              <a:t>Ionogramme sanguin : N</a:t>
            </a:r>
          </a:p>
          <a:p>
            <a:pPr lvl="1"/>
            <a:r>
              <a:rPr lang="fr-FR" sz="2000" dirty="0"/>
              <a:t>GDS : PH : 7,15, PCO2 : 48, lactates : 9,30</a:t>
            </a:r>
          </a:p>
          <a:p>
            <a:pPr lvl="1"/>
            <a:r>
              <a:rPr lang="fr-FR" sz="2000" dirty="0"/>
              <a:t>Scanner cérébral : hémorragie sous arachnoïdienne d’allure post traumatique prédominant au niveau des sillons droits et notamment en région </a:t>
            </a:r>
            <a:r>
              <a:rPr lang="fr-FR" sz="2000" dirty="0" err="1"/>
              <a:t>sylvienne</a:t>
            </a:r>
            <a:r>
              <a:rPr lang="fr-FR" sz="2000" dirty="0"/>
              <a:t> droite de 17X15 mm, associée à de l’œdème péri-lésionnel où elle exerce un effet de masse sur les sillons corticaux, associée à une pétéchie pariétale gauche. Discret effet de masse sur le ventricule latéral droit. Pas de lésions traumatique osseuse. Pas d’argument pour un saignement ancien. </a:t>
            </a:r>
          </a:p>
        </p:txBody>
      </p:sp>
    </p:spTree>
    <p:extLst>
      <p:ext uri="{BB962C8B-B14F-4D97-AF65-F5344CB8AC3E}">
        <p14:creationId xmlns:p14="http://schemas.microsoft.com/office/powerpoint/2010/main" val="17519896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1117</Words>
  <Application>Microsoft Office PowerPoint</Application>
  <PresentationFormat>Affichage à l'écran (4:3)</PresentationFormat>
  <Paragraphs>149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Arial</vt:lpstr>
      <vt:lpstr>Calibri</vt:lpstr>
      <vt:lpstr>Thème Office</vt:lpstr>
      <vt:lpstr>Journée du Syndrome du bébé secoué  </vt:lpstr>
      <vt:lpstr>Lorie, née le 10/12/2014</vt:lpstr>
      <vt:lpstr>Lorie (suite)</vt:lpstr>
      <vt:lpstr>Scanner cérébral de Lorie réalisé dans la nuit</vt:lpstr>
      <vt:lpstr>Lorie (suite)</vt:lpstr>
      <vt:lpstr>Lorie (suite)</vt:lpstr>
      <vt:lpstr>2ème scanner cérébral de Lorie</vt:lpstr>
      <vt:lpstr>Lisa, née le 10/12/2014</vt:lpstr>
      <vt:lpstr>Lisa (suite)</vt:lpstr>
      <vt:lpstr>Scanner cérébral de Lisa </vt:lpstr>
      <vt:lpstr>Lisa (suite)</vt:lpstr>
      <vt:lpstr>Lorie et Lisa (suite)</vt:lpstr>
      <vt:lpstr>Lorie (suite)</vt:lpstr>
      <vt:lpstr>Lorie (suite)</vt:lpstr>
      <vt:lpstr>Lisa (suite)</vt:lpstr>
      <vt:lpstr>Lisa (suite)</vt:lpstr>
      <vt:lpstr>7 juin 2017 : Assises </vt:lpstr>
      <vt:lpstr>Présentation PowerPoint</vt:lpstr>
    </vt:vector>
  </TitlesOfParts>
  <Company>CHR ORLEANS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du Syndrome du bébé secoué</dc:title>
  <dc:creator>Barbara TISSERON</dc:creator>
  <cp:lastModifiedBy>Anne Laurent-Vannier</cp:lastModifiedBy>
  <cp:revision>37</cp:revision>
  <dcterms:created xsi:type="dcterms:W3CDTF">2017-09-11T14:28:05Z</dcterms:created>
  <dcterms:modified xsi:type="dcterms:W3CDTF">2017-11-02T19:35:03Z</dcterms:modified>
</cp:coreProperties>
</file>