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57" r:id="rId4"/>
    <p:sldId id="258" r:id="rId5"/>
    <p:sldId id="270" r:id="rId6"/>
    <p:sldId id="268" r:id="rId7"/>
    <p:sldId id="267" r:id="rId8"/>
    <p:sldId id="269" r:id="rId9"/>
    <p:sldId id="266" r:id="rId10"/>
    <p:sldId id="260" r:id="rId11"/>
    <p:sldId id="273" r:id="rId12"/>
    <p:sldId id="261" r:id="rId13"/>
    <p:sldId id="262" r:id="rId14"/>
    <p:sldId id="263" r:id="rId15"/>
    <p:sldId id="264" r:id="rId16"/>
    <p:sldId id="265" r:id="rId17"/>
    <p:sldId id="272" r:id="rId18"/>
  </p:sldIdLst>
  <p:sldSz cx="9144000" cy="6858000" type="screen4x3"/>
  <p:notesSz cx="987425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73" autoAdjust="0"/>
  </p:normalViewPr>
  <p:slideViewPr>
    <p:cSldViewPr>
      <p:cViewPr varScale="1">
        <p:scale>
          <a:sx n="68" d="100"/>
          <a:sy n="68" d="100"/>
        </p:scale>
        <p:origin x="8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00D13-245C-4BC9-AE55-3E2FB6250FA3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72EC9-AA48-482E-90EB-A400C17C5C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7D78F-EDBA-4419-A9A9-814B9FF58798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22625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7425" y="3257550"/>
            <a:ext cx="7899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3123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7F8A4-EF07-46F0-A83D-27C5D5B466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53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346D-8E09-4FBB-97A4-2A15CCEC3F4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346D-8E09-4FBB-97A4-2A15CCEC3F4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346D-8E09-4FBB-97A4-2A15CCEC3F4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20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3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29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52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8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48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3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8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1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29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EA4D-2A03-4E01-ADB5-F6250FF0D01B}" type="datetimeFigureOut">
              <a:rPr lang="fr-FR" smtClean="0"/>
              <a:pPr/>
              <a:t>27/10/2017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D9C8-0FD2-4EA5-97D6-786F43FC1F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8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sz="5400" dirty="0">
                <a:solidFill>
                  <a:srgbClr val="002060"/>
                </a:solidFill>
              </a:rPr>
              <a:t>Jennifer </a:t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sz="3600" dirty="0">
                <a:solidFill>
                  <a:srgbClr val="002060"/>
                </a:solidFill>
              </a:rPr>
              <a:t>ou les occasions manquées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21444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1600" dirty="0">
                <a:solidFill>
                  <a:srgbClr val="002060"/>
                </a:solidFill>
              </a:rPr>
              <a:t>Marc Duval-Arnould			</a:t>
            </a:r>
          </a:p>
          <a:p>
            <a:pPr algn="l">
              <a:spcBef>
                <a:spcPts val="0"/>
              </a:spcBef>
            </a:pPr>
            <a:r>
              <a:rPr lang="fr-FR" sz="1600" dirty="0">
                <a:solidFill>
                  <a:srgbClr val="002060"/>
                </a:solidFill>
              </a:rPr>
              <a:t>Hôpital Bicêtre </a:t>
            </a:r>
          </a:p>
          <a:p>
            <a:pPr algn="l">
              <a:spcBef>
                <a:spcPts val="0"/>
              </a:spcBef>
            </a:pPr>
            <a:r>
              <a:rPr lang="fr-FR" sz="1600" dirty="0">
                <a:solidFill>
                  <a:srgbClr val="002060"/>
                </a:solidFill>
              </a:rPr>
              <a:t>Groupe Hospitalier Paris Sud</a:t>
            </a:r>
          </a:p>
          <a:p>
            <a:pPr algn="l">
              <a:spcBef>
                <a:spcPts val="0"/>
              </a:spcBef>
            </a:pPr>
            <a:r>
              <a:rPr lang="fr-FR" sz="1600" dirty="0">
                <a:solidFill>
                  <a:srgbClr val="002060"/>
                </a:solidFill>
              </a:rPr>
              <a:t>Assistance Publique de Paris</a:t>
            </a:r>
          </a:p>
        </p:txBody>
      </p:sp>
      <p:pic>
        <p:nvPicPr>
          <p:cNvPr id="4" name="Image 1" descr="cid:image002.png@01D045E3.292D45F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857760"/>
            <a:ext cx="137953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850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Jennifer 3 mois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Au total </a:t>
            </a:r>
          </a:p>
          <a:p>
            <a:pPr lvl="2"/>
            <a:r>
              <a:rPr lang="fr-FR" dirty="0">
                <a:solidFill>
                  <a:srgbClr val="0070C0"/>
                </a:solidFill>
              </a:rPr>
              <a:t>Hémorragies intracrâniennes sous durales </a:t>
            </a:r>
            <a:r>
              <a:rPr lang="fr-FR" dirty="0" err="1">
                <a:solidFill>
                  <a:srgbClr val="0070C0"/>
                </a:solidFill>
              </a:rPr>
              <a:t>plurifocoales</a:t>
            </a:r>
            <a:r>
              <a:rPr lang="fr-FR" dirty="0">
                <a:solidFill>
                  <a:srgbClr val="0070C0"/>
                </a:solidFill>
              </a:rPr>
              <a:t>, d’âge différent</a:t>
            </a:r>
          </a:p>
          <a:p>
            <a:pPr lvl="2"/>
            <a:r>
              <a:rPr lang="fr-FR" dirty="0">
                <a:solidFill>
                  <a:srgbClr val="0070C0"/>
                </a:solidFill>
              </a:rPr>
              <a:t>Hémorragies rétiniennes</a:t>
            </a:r>
          </a:p>
          <a:p>
            <a:pPr lvl="2"/>
            <a:r>
              <a:rPr lang="fr-FR" dirty="0">
                <a:solidFill>
                  <a:srgbClr val="0070C0"/>
                </a:solidFill>
              </a:rPr>
              <a:t>Pas d’explication parentale 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traumatisme crânien infligé</a:t>
            </a:r>
          </a:p>
          <a:p>
            <a:pPr lvl="1"/>
            <a:r>
              <a:rPr lang="fr-FR" dirty="0"/>
              <a:t>Signalement judiciaire. Placement.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3 occasions manquées</a:t>
            </a:r>
          </a:p>
        </p:txBody>
      </p:sp>
    </p:spTree>
    <p:extLst>
      <p:ext uri="{BB962C8B-B14F-4D97-AF65-F5344CB8AC3E}">
        <p14:creationId xmlns:p14="http://schemas.microsoft.com/office/powerpoint/2010/main" val="206912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2 ans 1/2</a:t>
            </a:r>
          </a:p>
          <a:p>
            <a:r>
              <a:rPr lang="fr-FR" sz="2400" dirty="0"/>
              <a:t>Décalage actuellement modéré dans les acquisitions</a:t>
            </a:r>
          </a:p>
          <a:p>
            <a:pPr lvl="1"/>
            <a:r>
              <a:rPr lang="fr-FR" sz="2000" dirty="0"/>
              <a:t>Tenue assise 9 mois</a:t>
            </a:r>
          </a:p>
          <a:p>
            <a:pPr lvl="1"/>
            <a:r>
              <a:rPr lang="fr-FR" sz="2000" dirty="0"/>
              <a:t>Marche 14 mois</a:t>
            </a:r>
          </a:p>
          <a:p>
            <a:pPr lvl="1"/>
            <a:r>
              <a:rPr lang="fr-FR" sz="2000" dirty="0"/>
              <a:t>Discrète hémiparésie gauche</a:t>
            </a:r>
          </a:p>
          <a:p>
            <a:pPr lvl="1"/>
            <a:r>
              <a:rPr lang="fr-FR" sz="2000" dirty="0"/>
              <a:t>Retard de langage </a:t>
            </a:r>
          </a:p>
          <a:p>
            <a:r>
              <a:rPr lang="fr-FR" sz="2400" dirty="0"/>
              <a:t>Traitement anti comitial </a:t>
            </a:r>
            <a:r>
              <a:rPr lang="fr-FR" sz="2400" dirty="0" err="1"/>
              <a:t>Gardenal</a:t>
            </a:r>
            <a:r>
              <a:rPr lang="fr-FR" sz="2400" dirty="0"/>
              <a:t> puis </a:t>
            </a:r>
            <a:r>
              <a:rPr lang="fr-FR" sz="2400" dirty="0" err="1"/>
              <a:t>Dépakine</a:t>
            </a:r>
            <a:endParaRPr lang="fr-FR" sz="2400" dirty="0"/>
          </a:p>
          <a:p>
            <a:r>
              <a:rPr lang="fr-FR" sz="2400" dirty="0"/>
              <a:t>Kinésithérapie , psychomotricité</a:t>
            </a:r>
          </a:p>
          <a:p>
            <a:r>
              <a:rPr lang="fr-FR" sz="2400" dirty="0"/>
              <a:t>Placement initial pouponnière puis placement familial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Evolution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Opportunités manquées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  <a:p>
            <a:r>
              <a:rPr lang="fr-FR" dirty="0"/>
              <a:t>1/3 des enfants hospitalisés pour maltraitance ont vu médecin dans les semaines précédentes avec des signes déjà évocateurs</a:t>
            </a:r>
          </a:p>
          <a:p>
            <a:pPr>
              <a:spcBef>
                <a:spcPts val="0"/>
              </a:spcBef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999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Opportunités manquées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292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fr-FR" sz="1200" i="1" dirty="0"/>
          </a:p>
          <a:p>
            <a:pPr>
              <a:spcBef>
                <a:spcPts val="0"/>
              </a:spcBef>
              <a:buNone/>
            </a:pPr>
            <a:r>
              <a:rPr lang="fr-FR" sz="2400" b="1" dirty="0"/>
              <a:t>173 enfants &lt;3 ans avec « abusive </a:t>
            </a:r>
            <a:r>
              <a:rPr lang="fr-FR" sz="2400" b="1" dirty="0" err="1"/>
              <a:t>head</a:t>
            </a:r>
            <a:r>
              <a:rPr lang="fr-FR" sz="2400" b="1" dirty="0"/>
              <a:t> trauma » </a:t>
            </a:r>
            <a:r>
              <a:rPr lang="fr-FR" sz="2000" b="1" dirty="0"/>
              <a:t>Denver </a:t>
            </a:r>
            <a:r>
              <a:rPr lang="fr-FR" sz="1800" b="1" dirty="0"/>
              <a:t>1990-95</a:t>
            </a:r>
          </a:p>
          <a:p>
            <a:pPr>
              <a:spcBef>
                <a:spcPts val="0"/>
              </a:spcBef>
              <a:buNone/>
            </a:pPr>
            <a:r>
              <a:rPr lang="fr-FR" sz="1800" dirty="0"/>
              <a:t>	</a:t>
            </a:r>
            <a:r>
              <a:rPr lang="fr-FR" sz="2400" dirty="0"/>
              <a:t>Age moyen 8 mois ;  G/F : 55/45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	Présentation clinique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	</a:t>
            </a:r>
          </a:p>
          <a:p>
            <a:pPr>
              <a:spcBef>
                <a:spcPts val="0"/>
              </a:spcBef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fr-FR" sz="2000" dirty="0"/>
              <a:t>	</a:t>
            </a:r>
          </a:p>
          <a:p>
            <a:pPr lvl="1">
              <a:spcBef>
                <a:spcPts val="0"/>
              </a:spcBef>
              <a:buNone/>
            </a:pPr>
            <a:endParaRPr lang="fr-FR" sz="2000" dirty="0"/>
          </a:p>
          <a:p>
            <a:pPr lvl="1">
              <a:spcBef>
                <a:spcPts val="0"/>
              </a:spcBef>
              <a:buNone/>
            </a:pPr>
            <a:endParaRPr lang="fr-FR" sz="2000" dirty="0"/>
          </a:p>
          <a:p>
            <a:pPr lvl="1">
              <a:spcBef>
                <a:spcPts val="0"/>
              </a:spcBef>
              <a:buNone/>
            </a:pPr>
            <a:endParaRPr lang="fr-FR" sz="2000" dirty="0"/>
          </a:p>
          <a:p>
            <a:pPr lvl="1">
              <a:spcBef>
                <a:spcPts val="0"/>
              </a:spcBef>
              <a:buNone/>
            </a:pPr>
            <a:endParaRPr lang="fr-FR" sz="2000" dirty="0"/>
          </a:p>
          <a:p>
            <a:pPr>
              <a:spcBef>
                <a:spcPts val="0"/>
              </a:spcBef>
              <a:buNone/>
            </a:pPr>
            <a:endParaRPr lang="fr-FR" sz="1600" i="1" dirty="0"/>
          </a:p>
          <a:p>
            <a:pPr>
              <a:spcBef>
                <a:spcPts val="0"/>
              </a:spcBef>
              <a:buNone/>
            </a:pPr>
            <a:endParaRPr lang="fr-FR" sz="1600" i="1" dirty="0"/>
          </a:p>
          <a:p>
            <a:pPr>
              <a:spcBef>
                <a:spcPts val="0"/>
              </a:spcBef>
              <a:buNone/>
            </a:pPr>
            <a:r>
              <a:rPr lang="fr-FR" sz="1600" i="1" dirty="0" err="1"/>
              <a:t>Analysis</a:t>
            </a:r>
            <a:r>
              <a:rPr lang="fr-FR" sz="1600" i="1" dirty="0"/>
              <a:t> of </a:t>
            </a:r>
            <a:r>
              <a:rPr lang="fr-FR" sz="1600" i="1" dirty="0" err="1"/>
              <a:t>missed</a:t>
            </a:r>
            <a:r>
              <a:rPr lang="fr-FR" sz="1600" i="1" dirty="0"/>
              <a:t> cases of abusive </a:t>
            </a:r>
            <a:r>
              <a:rPr lang="fr-FR" sz="1600" i="1" dirty="0" err="1"/>
              <a:t>head</a:t>
            </a:r>
            <a:r>
              <a:rPr lang="fr-FR" sz="1600" i="1" dirty="0"/>
              <a:t> trauma</a:t>
            </a:r>
          </a:p>
          <a:p>
            <a:pPr>
              <a:spcBef>
                <a:spcPts val="0"/>
              </a:spcBef>
              <a:buNone/>
            </a:pPr>
            <a:r>
              <a:rPr lang="fr-FR" sz="1600" i="1" dirty="0"/>
              <a:t>Jenny C   </a:t>
            </a:r>
            <a:r>
              <a:rPr lang="fr-FR" sz="1600" i="1" dirty="0" err="1"/>
              <a:t>Jama</a:t>
            </a:r>
            <a:r>
              <a:rPr lang="fr-FR" sz="1600" i="1" dirty="0"/>
              <a:t> 1999</a:t>
            </a:r>
            <a:endParaRPr lang="fr-FR" sz="1400" dirty="0"/>
          </a:p>
          <a:p>
            <a:pPr lvl="1">
              <a:spcBef>
                <a:spcPts val="0"/>
              </a:spcBef>
              <a:buNone/>
            </a:pPr>
            <a:endParaRPr lang="fr-FR" sz="3200" dirty="0"/>
          </a:p>
        </p:txBody>
      </p:sp>
      <p:pic>
        <p:nvPicPr>
          <p:cNvPr id="4" name="Image 3" descr="s clin AHT jen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071678"/>
            <a:ext cx="3786214" cy="378621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0034" y="2928934"/>
            <a:ext cx="46434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2400" dirty="0"/>
              <a:t>Etude des </a:t>
            </a:r>
            <a:r>
              <a:rPr lang="fr-FR" sz="2400" dirty="0" err="1"/>
              <a:t>cs</a:t>
            </a:r>
            <a:r>
              <a:rPr lang="fr-FR" sz="2400" dirty="0"/>
              <a:t> préalables :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>
                <a:solidFill>
                  <a:srgbClr val="FF0000"/>
                </a:solidFill>
              </a:rPr>
              <a:t>Diagnostic manqué : 31% 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>
                <a:solidFill>
                  <a:srgbClr val="FF0000"/>
                </a:solidFill>
              </a:rPr>
              <a:t>2.8 Cs ;  délai moyen 7 j</a:t>
            </a:r>
          </a:p>
          <a:p>
            <a:pPr lvl="1">
              <a:spcBef>
                <a:spcPts val="0"/>
              </a:spcBef>
              <a:buNone/>
            </a:pPr>
            <a:r>
              <a:rPr lang="fr-FR" dirty="0"/>
              <a:t>	</a:t>
            </a:r>
            <a:r>
              <a:rPr lang="fr-FR" sz="2000" dirty="0"/>
              <a:t>âge + jeune</a:t>
            </a:r>
          </a:p>
          <a:p>
            <a:pPr lvl="1">
              <a:spcBef>
                <a:spcPts val="0"/>
              </a:spcBef>
              <a:buNone/>
            </a:pPr>
            <a:r>
              <a:rPr lang="fr-FR" sz="2000" dirty="0"/>
              <a:t>	blanc &gt;noir</a:t>
            </a:r>
          </a:p>
          <a:p>
            <a:pPr lvl="1">
              <a:spcBef>
                <a:spcPts val="0"/>
              </a:spcBef>
              <a:buNone/>
            </a:pPr>
            <a:r>
              <a:rPr lang="fr-FR" sz="2000" dirty="0"/>
              <a:t>	famille biparentale</a:t>
            </a:r>
          </a:p>
          <a:p>
            <a:pPr lvl="1">
              <a:spcBef>
                <a:spcPts val="0"/>
              </a:spcBef>
              <a:buNone/>
            </a:pPr>
            <a:r>
              <a:rPr lang="fr-FR" sz="2000" dirty="0"/>
              <a:t>	Symptômes moins marqués :</a:t>
            </a:r>
          </a:p>
          <a:p>
            <a:pPr lvl="1">
              <a:spcBef>
                <a:spcPts val="0"/>
              </a:spcBef>
              <a:buNone/>
            </a:pPr>
            <a:r>
              <a:rPr lang="fr-FR" sz="2000" dirty="0"/>
              <a:t>		</a:t>
            </a:r>
            <a:r>
              <a:rPr lang="fr-FR" dirty="0"/>
              <a:t>Vomissements, irritabilité</a:t>
            </a:r>
            <a:endParaRPr lang="fr-FR" sz="2000" dirty="0"/>
          </a:p>
          <a:p>
            <a:pPr lvl="1">
              <a:spcBef>
                <a:spcPts val="0"/>
              </a:spcBef>
              <a:buNone/>
            </a:pPr>
            <a:endParaRPr lang="fr-FR" sz="3600" i="1" dirty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buNone/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6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Opportunités manquées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fr-FR" sz="1200" i="1" dirty="0"/>
          </a:p>
          <a:p>
            <a:pPr>
              <a:spcBef>
                <a:spcPts val="0"/>
              </a:spcBef>
              <a:buNone/>
            </a:pPr>
            <a:r>
              <a:rPr lang="fr-FR" sz="1200" dirty="0"/>
              <a:t>	</a:t>
            </a:r>
            <a:r>
              <a:rPr lang="fr-FR" sz="2800" b="1" dirty="0"/>
              <a:t>235 enfants </a:t>
            </a:r>
            <a:r>
              <a:rPr lang="fr-FR" sz="2800" dirty="0"/>
              <a:t>&lt;5 ans « abusive </a:t>
            </a:r>
            <a:r>
              <a:rPr lang="fr-FR" sz="2800" dirty="0" err="1"/>
              <a:t>head</a:t>
            </a:r>
            <a:r>
              <a:rPr lang="fr-FR" sz="2800" dirty="0"/>
              <a:t> trauma »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2009-2011  USA 4 centres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Etude </a:t>
            </a:r>
            <a:r>
              <a:rPr lang="fr-FR" sz="2000" dirty="0" err="1"/>
              <a:t>cs</a:t>
            </a:r>
            <a:r>
              <a:rPr lang="fr-FR" sz="2000" dirty="0"/>
              <a:t> préalables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</a:t>
            </a:r>
            <a:endParaRPr lang="fr-FR" sz="2000" b="1" dirty="0"/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Age moyen 5,4 mois      G/F 60/40       Mortalité 10%</a:t>
            </a:r>
          </a:p>
          <a:p>
            <a:pPr>
              <a:spcBef>
                <a:spcPts val="0"/>
              </a:spcBef>
              <a:buNone/>
            </a:pPr>
            <a:endParaRPr lang="fr-FR" sz="2000" dirty="0"/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</a:t>
            </a:r>
            <a:r>
              <a:rPr lang="fr-FR" sz="2400" b="1" dirty="0">
                <a:solidFill>
                  <a:srgbClr val="FF0000"/>
                </a:solidFill>
              </a:rPr>
              <a:t>31% (73) ont eu 120 opportunités manquées </a:t>
            </a:r>
            <a:endParaRPr lang="fr-FR" sz="2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fr-FR" sz="2000" dirty="0">
                <a:solidFill>
                  <a:srgbClr val="002060"/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>
                <a:solidFill>
                  <a:srgbClr val="002060"/>
                </a:solidFill>
              </a:rPr>
              <a:t>	Signes cliniques évocateurs : 	</a:t>
            </a:r>
            <a:r>
              <a:rPr lang="fr-FR" sz="2000" b="1" dirty="0">
                <a:solidFill>
                  <a:srgbClr val="002060"/>
                </a:solidFill>
              </a:rPr>
              <a:t>Vomissement 31%</a:t>
            </a:r>
          </a:p>
          <a:p>
            <a:pPr>
              <a:spcBef>
                <a:spcPts val="0"/>
              </a:spcBef>
              <a:buNone/>
            </a:pPr>
            <a:r>
              <a:rPr lang="fr-FR" sz="2000" b="1" dirty="0">
                <a:solidFill>
                  <a:srgbClr val="002060"/>
                </a:solidFill>
              </a:rPr>
              <a:t>					Evaluation sociale préalable  20%</a:t>
            </a:r>
          </a:p>
          <a:p>
            <a:pPr>
              <a:spcBef>
                <a:spcPts val="0"/>
              </a:spcBef>
              <a:buNone/>
            </a:pPr>
            <a:r>
              <a:rPr lang="fr-FR" sz="2000" b="1" dirty="0">
                <a:solidFill>
                  <a:srgbClr val="002060"/>
                </a:solidFill>
              </a:rPr>
              <a:t>					ecchymoses 12%</a:t>
            </a:r>
          </a:p>
          <a:p>
            <a:pPr>
              <a:spcBef>
                <a:spcPts val="0"/>
              </a:spcBef>
              <a:buNone/>
            </a:pPr>
            <a:r>
              <a:rPr lang="fr-FR" sz="2000" b="1" dirty="0">
                <a:solidFill>
                  <a:srgbClr val="002060"/>
                </a:solidFill>
              </a:rPr>
              <a:t>					Irritabilité : 7 %</a:t>
            </a:r>
          </a:p>
          <a:p>
            <a:pPr>
              <a:spcBef>
                <a:spcPts val="0"/>
              </a:spcBef>
              <a:buNone/>
            </a:pPr>
            <a:endParaRPr lang="fr-FR" sz="2000" i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fr-FR" sz="1600" i="1" dirty="0"/>
          </a:p>
          <a:p>
            <a:pPr>
              <a:spcBef>
                <a:spcPts val="0"/>
              </a:spcBef>
              <a:buNone/>
            </a:pPr>
            <a:r>
              <a:rPr lang="fr-FR" sz="1600" i="1" dirty="0"/>
              <a:t>Child abuse and </a:t>
            </a:r>
            <a:r>
              <a:rPr lang="fr-FR" sz="1600" i="1" dirty="0" err="1"/>
              <a:t>Neglect</a:t>
            </a:r>
            <a:r>
              <a:rPr lang="fr-FR" sz="1600" i="1" dirty="0"/>
              <a:t> 60 (2016) 36-45  Letson and al : </a:t>
            </a:r>
          </a:p>
          <a:p>
            <a:pPr>
              <a:spcBef>
                <a:spcPts val="0"/>
              </a:spcBef>
              <a:buNone/>
            </a:pPr>
            <a:r>
              <a:rPr lang="fr-FR" sz="1600" i="1" dirty="0"/>
              <a:t>Prior </a:t>
            </a:r>
            <a:r>
              <a:rPr lang="fr-FR" sz="1600" i="1" dirty="0" err="1"/>
              <a:t>opportunities</a:t>
            </a:r>
            <a:r>
              <a:rPr lang="fr-FR" sz="1600" i="1" dirty="0"/>
              <a:t> to </a:t>
            </a:r>
            <a:r>
              <a:rPr lang="fr-FR" sz="1600" i="1" dirty="0" err="1"/>
              <a:t>identify</a:t>
            </a:r>
            <a:r>
              <a:rPr lang="fr-FR" sz="1600" i="1" dirty="0"/>
              <a:t> abuse in </a:t>
            </a:r>
            <a:r>
              <a:rPr lang="fr-FR" sz="1600" i="1" dirty="0" err="1"/>
              <a:t>children</a:t>
            </a:r>
            <a:r>
              <a:rPr lang="fr-FR" sz="1600" i="1" dirty="0"/>
              <a:t> </a:t>
            </a:r>
            <a:r>
              <a:rPr lang="fr-FR" sz="1600" i="1" dirty="0" err="1"/>
              <a:t>with</a:t>
            </a:r>
            <a:r>
              <a:rPr lang="fr-FR" sz="1600" i="1" dirty="0"/>
              <a:t> abusive </a:t>
            </a:r>
            <a:r>
              <a:rPr lang="fr-FR" sz="1600" i="1" dirty="0" err="1"/>
              <a:t>head</a:t>
            </a:r>
            <a:r>
              <a:rPr lang="fr-FR" sz="1600" i="1" dirty="0"/>
              <a:t> trauma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6930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Opportunités manquées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Quelles sont nos difficultés?</a:t>
            </a:r>
          </a:p>
          <a:p>
            <a:pPr lvl="1"/>
            <a:r>
              <a:rPr lang="fr-FR" sz="2400" dirty="0"/>
              <a:t>Symptomatologie parfois banale </a:t>
            </a:r>
          </a:p>
          <a:p>
            <a:pPr lvl="2">
              <a:buNone/>
            </a:pPr>
            <a:r>
              <a:rPr lang="fr-FR" sz="2000" dirty="0"/>
              <a:t>Diagnostic d’un vomissement du nourrisson, d’un malaise, de difficultés alimentaires, de pleurs…</a:t>
            </a:r>
          </a:p>
          <a:p>
            <a:pPr lvl="2">
              <a:buNone/>
            </a:pPr>
            <a:r>
              <a:rPr lang="fr-FR" sz="2000" dirty="0"/>
              <a:t>Examen complet avec mesure PC, examen cutané….</a:t>
            </a:r>
          </a:p>
          <a:p>
            <a:pPr lvl="1"/>
            <a:r>
              <a:rPr lang="fr-FR" sz="2400" dirty="0"/>
              <a:t>Les parents font bonne impression</a:t>
            </a:r>
          </a:p>
          <a:p>
            <a:pPr lvl="1"/>
            <a:r>
              <a:rPr lang="fr-FR" sz="2400" dirty="0"/>
              <a:t>Ne pas envisager l’inimaginable</a:t>
            </a:r>
          </a:p>
          <a:p>
            <a:pPr lvl="1"/>
            <a:r>
              <a:rPr lang="fr-FR" sz="2400" dirty="0"/>
              <a:t>Vouloir être sûr et faire l’enquête soi-même</a:t>
            </a:r>
          </a:p>
          <a:p>
            <a:pPr lvl="1"/>
            <a:r>
              <a:rPr lang="fr-FR" sz="2400" dirty="0"/>
              <a:t>Crainte des conséquences du signalement et croire que ça va s’arranger</a:t>
            </a:r>
          </a:p>
        </p:txBody>
      </p:sp>
    </p:spTree>
    <p:extLst>
      <p:ext uri="{BB962C8B-B14F-4D97-AF65-F5344CB8AC3E}">
        <p14:creationId xmlns:p14="http://schemas.microsoft.com/office/powerpoint/2010/main" val="387680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Opportunités manquées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Comment s’améliorer?</a:t>
            </a:r>
          </a:p>
          <a:p>
            <a:pPr lvl="1"/>
            <a:r>
              <a:rPr lang="fr-FR" sz="2400" dirty="0"/>
              <a:t>Formation</a:t>
            </a:r>
          </a:p>
          <a:p>
            <a:pPr lvl="1"/>
            <a:r>
              <a:rPr lang="fr-FR" sz="2400" dirty="0"/>
              <a:t>Bonne analyse des symptômes et des signes</a:t>
            </a:r>
          </a:p>
          <a:p>
            <a:pPr lvl="2"/>
            <a:r>
              <a:rPr lang="fr-FR" sz="2000" dirty="0"/>
              <a:t>Association de petits signes </a:t>
            </a:r>
          </a:p>
          <a:p>
            <a:pPr lvl="1"/>
            <a:r>
              <a:rPr lang="fr-FR" sz="2400" dirty="0"/>
              <a:t>Relecture systématique des dossiers</a:t>
            </a:r>
          </a:p>
          <a:p>
            <a:pPr lvl="1"/>
            <a:r>
              <a:rPr lang="fr-FR" sz="2400" dirty="0"/>
              <a:t>Echanges entre professionnels</a:t>
            </a:r>
          </a:p>
          <a:p>
            <a:pPr lvl="2"/>
            <a:r>
              <a:rPr lang="fr-FR" sz="2000" dirty="0"/>
              <a:t>PMI médecin traitant, CRIP, Parquet</a:t>
            </a:r>
          </a:p>
          <a:p>
            <a:pPr lvl="2"/>
            <a:r>
              <a:rPr lang="fr-FR" sz="2000" dirty="0"/>
              <a:t>Staffs multidisciplinaires réguliers</a:t>
            </a:r>
          </a:p>
          <a:p>
            <a:pPr lvl="1"/>
            <a:r>
              <a:rPr lang="fr-FR" sz="2400" dirty="0"/>
              <a:t>Etablir des protocoles de prise en charge </a:t>
            </a:r>
          </a:p>
          <a:p>
            <a:pPr lvl="1"/>
            <a:r>
              <a:rPr lang="fr-FR" sz="2400" dirty="0"/>
              <a:t>Ne pas rester seul avec ses doutes</a:t>
            </a:r>
          </a:p>
        </p:txBody>
      </p:sp>
    </p:spTree>
    <p:extLst>
      <p:ext uri="{BB962C8B-B14F-4D97-AF65-F5344CB8AC3E}">
        <p14:creationId xmlns:p14="http://schemas.microsoft.com/office/powerpoint/2010/main" val="201381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00039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2400" dirty="0"/>
              <a:t>Diagnostic parfois difficile dans un SAU</a:t>
            </a:r>
          </a:p>
          <a:p>
            <a:r>
              <a:rPr lang="fr-FR" sz="2400" dirty="0"/>
              <a:t>Opportunités manquées trop nombreuses</a:t>
            </a:r>
          </a:p>
          <a:p>
            <a:r>
              <a:rPr lang="fr-FR" sz="2400" dirty="0"/>
              <a:t>Formation des médecins plus jeunes et du personnel paramédical. </a:t>
            </a:r>
          </a:p>
          <a:p>
            <a:r>
              <a:rPr lang="fr-FR" sz="2400" dirty="0"/>
              <a:t>Liens entre professionnels</a:t>
            </a:r>
          </a:p>
          <a:p>
            <a:r>
              <a:rPr lang="fr-FR" sz="2400" dirty="0"/>
              <a:t>Rester dans son rôle de médecin et signaler rapidement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2800" dirty="0"/>
              <a:t>Service d’Accueil d’Urgences Pédiatriques Bicêtre</a:t>
            </a:r>
          </a:p>
        </p:txBody>
      </p:sp>
      <p:pic>
        <p:nvPicPr>
          <p:cNvPr id="4" name="Espace réservé du contenu 3" descr="urgences k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3763354"/>
            <a:ext cx="2786082" cy="1856398"/>
          </a:xfrm>
        </p:spPr>
      </p:pic>
      <p:sp>
        <p:nvSpPr>
          <p:cNvPr id="5" name="ZoneTexte 4"/>
          <p:cNvSpPr txBox="1"/>
          <p:nvPr/>
        </p:nvSpPr>
        <p:spPr>
          <a:xfrm>
            <a:off x="642910" y="185736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36000 passages par an</a:t>
            </a:r>
          </a:p>
          <a:p>
            <a:endParaRPr lang="fr-FR" dirty="0"/>
          </a:p>
          <a:p>
            <a:r>
              <a:rPr lang="fr-FR" sz="2400" dirty="0"/>
              <a:t>Parmi nos objectifs  : </a:t>
            </a:r>
          </a:p>
          <a:p>
            <a:r>
              <a:rPr lang="fr-FR" sz="2400" dirty="0"/>
              <a:t>Repérer et prendre en charge les situations de maltraitances</a:t>
            </a:r>
          </a:p>
        </p:txBody>
      </p:sp>
      <p:pic>
        <p:nvPicPr>
          <p:cNvPr id="6" name="Image 1" descr="cid:image002.png@01D045E3.292D45F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980" y="4643446"/>
            <a:ext cx="1720012" cy="10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visite-guidee-de-l-hopital-bicet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598" y="3714752"/>
            <a:ext cx="1928826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463314" cy="480230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400" dirty="0"/>
              <a:t>Antécédents : </a:t>
            </a:r>
          </a:p>
          <a:p>
            <a:pPr lvl="1">
              <a:spcBef>
                <a:spcPts val="0"/>
              </a:spcBef>
            </a:pPr>
            <a:r>
              <a:rPr lang="fr-FR" sz="2000" dirty="0"/>
              <a:t>1</a:t>
            </a:r>
            <a:r>
              <a:rPr lang="fr-FR" sz="2000" baseline="30000" dirty="0"/>
              <a:t>er</a:t>
            </a:r>
            <a:r>
              <a:rPr lang="fr-FR" sz="2000" dirty="0"/>
              <a:t> enfant</a:t>
            </a:r>
          </a:p>
          <a:p>
            <a:pPr lvl="1">
              <a:spcBef>
                <a:spcPts val="0"/>
              </a:spcBef>
            </a:pPr>
            <a:r>
              <a:rPr lang="fr-FR" sz="2000" dirty="0"/>
              <a:t>Naissance par césarienne à 36 SA.  PN 2930 TN 46 PCN 34</a:t>
            </a:r>
          </a:p>
          <a:p>
            <a:pPr lvl="1">
              <a:spcBef>
                <a:spcPts val="0"/>
              </a:spcBef>
            </a:pPr>
            <a:r>
              <a:rPr lang="fr-FR" sz="2000" dirty="0"/>
              <a:t>Mère vit avec son compagnon chez sa propre mère ; 2 frères au domicile</a:t>
            </a:r>
          </a:p>
          <a:p>
            <a:pPr lvl="1">
              <a:spcBef>
                <a:spcPts val="0"/>
              </a:spcBef>
            </a:pPr>
            <a:r>
              <a:rPr lang="fr-FR" sz="2000" dirty="0"/>
              <a:t>Suivi régulier </a:t>
            </a:r>
          </a:p>
          <a:p>
            <a:pPr>
              <a:spcBef>
                <a:spcPts val="0"/>
              </a:spcBef>
            </a:pPr>
            <a:endParaRPr lang="fr-FR" sz="2000" dirty="0"/>
          </a:p>
          <a:p>
            <a:pPr>
              <a:spcBef>
                <a:spcPts val="0"/>
              </a:spcBef>
            </a:pPr>
            <a:r>
              <a:rPr lang="fr-FR" sz="2400" dirty="0"/>
              <a:t>Histoire de la maladie</a:t>
            </a:r>
          </a:p>
          <a:p>
            <a:pPr lvl="1">
              <a:spcBef>
                <a:spcPts val="0"/>
              </a:spcBef>
            </a:pPr>
            <a:r>
              <a:rPr lang="fr-FR" sz="2000" dirty="0">
                <a:solidFill>
                  <a:srgbClr val="0070C0"/>
                </a:solidFill>
              </a:rPr>
              <a:t>17/6</a:t>
            </a:r>
            <a:r>
              <a:rPr lang="fr-FR" sz="2000" dirty="0"/>
              <a:t> : Cs médecin pour vomissements refus alimentation depuis la veille</a:t>
            </a:r>
          </a:p>
          <a:p>
            <a:pPr lvl="1">
              <a:spcBef>
                <a:spcPts val="0"/>
              </a:spcBef>
            </a:pPr>
            <a:r>
              <a:rPr lang="fr-FR" sz="2000" dirty="0">
                <a:solidFill>
                  <a:srgbClr val="0070C0"/>
                </a:solidFill>
              </a:rPr>
              <a:t>18/6</a:t>
            </a:r>
            <a:r>
              <a:rPr lang="fr-FR" sz="2000" dirty="0"/>
              <a:t> : SAU.</a:t>
            </a:r>
          </a:p>
          <a:p>
            <a:pPr marL="342000" lvl="1">
              <a:spcBef>
                <a:spcPts val="0"/>
              </a:spcBef>
              <a:buNone/>
            </a:pPr>
            <a:r>
              <a:rPr lang="fr-FR" sz="2000" dirty="0"/>
              <a:t>	Boit ½ de ses biberons ; régurgite ou vomit ; pas de selle depuis 48h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Pds 5560g (- 120 g en 24h)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Ex normal ; bon tonus ;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conseils diététiques (épaississement du lait) et proclive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429625" cy="93978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Jennifer 3 mois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0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71612"/>
            <a:ext cx="8463314" cy="41434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19/6 (j3): </a:t>
            </a:r>
            <a:r>
              <a:rPr lang="fr-FR" sz="2400" dirty="0"/>
              <a:t>Malaise après le biberon, </a:t>
            </a:r>
          </a:p>
          <a:p>
            <a:pPr lvl="1"/>
            <a:r>
              <a:rPr lang="fr-FR" sz="2000" dirty="0"/>
              <a:t>lors de la mise en position allongée, survenue d’un vomissement avec malaise, pâleur, puis récupération spontanée </a:t>
            </a:r>
          </a:p>
          <a:p>
            <a:pPr lvl="1"/>
            <a:endParaRPr lang="fr-FR" sz="2000" dirty="0"/>
          </a:p>
          <a:p>
            <a:pPr marL="400050" lvl="1" indent="0"/>
            <a:r>
              <a:rPr lang="fr-FR" sz="2000" dirty="0"/>
              <a:t>   SAU : 	Ex normal Poids stable</a:t>
            </a:r>
          </a:p>
          <a:p>
            <a:pPr marL="400050" lvl="1" indent="0">
              <a:buNone/>
            </a:pPr>
            <a:r>
              <a:rPr lang="fr-FR" sz="2000" dirty="0"/>
              <a:t>		Bon tonus.</a:t>
            </a:r>
          </a:p>
          <a:p>
            <a:pPr marL="400050" lvl="1" indent="0">
              <a:buNone/>
            </a:pPr>
            <a:r>
              <a:rPr lang="fr-FR" sz="2000" dirty="0"/>
              <a:t>		</a:t>
            </a:r>
            <a:r>
              <a:rPr lang="fr-FR" sz="2000" dirty="0" err="1"/>
              <a:t>Plagiocéphalie</a:t>
            </a:r>
            <a:r>
              <a:rPr lang="fr-FR" sz="2000" dirty="0"/>
              <a:t> modérée,  PC 41cm. </a:t>
            </a:r>
          </a:p>
          <a:p>
            <a:pPr marL="400050" lvl="1" indent="0">
              <a:buNone/>
            </a:pPr>
            <a:r>
              <a:rPr lang="fr-FR" sz="2000" dirty="0"/>
              <a:t>	</a:t>
            </a:r>
          </a:p>
          <a:p>
            <a:pPr lvl="1" indent="-342900"/>
            <a:r>
              <a:rPr lang="fr-FR" sz="2000" dirty="0"/>
              <a:t>Surveillance aux « lits portes »  24h </a:t>
            </a:r>
          </a:p>
          <a:p>
            <a:pPr lvl="1" indent="-342900">
              <a:buNone/>
            </a:pPr>
            <a:r>
              <a:rPr lang="fr-FR" sz="2000" dirty="0"/>
              <a:t>	Pas de nouveau malaise. Comportement jugé normal</a:t>
            </a:r>
          </a:p>
          <a:p>
            <a:pPr lvl="1" indent="-342900"/>
            <a:endParaRPr lang="fr-FR" sz="2000" dirty="0"/>
          </a:p>
          <a:p>
            <a:pPr lvl="1" indent="-342900"/>
            <a:r>
              <a:rPr lang="fr-FR" sz="2000" dirty="0"/>
              <a:t>retour domicile surveillance PMI</a:t>
            </a:r>
          </a:p>
          <a:p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Jennifer 3 mois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2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Jennifer 3 mois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63314" cy="508805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70C0"/>
              </a:solidFill>
            </a:endParaRPr>
          </a:p>
          <a:p>
            <a:r>
              <a:rPr lang="fr-FR" sz="2800" dirty="0">
                <a:solidFill>
                  <a:srgbClr val="0070C0"/>
                </a:solidFill>
              </a:rPr>
              <a:t>24/6 (J8): </a:t>
            </a:r>
            <a:r>
              <a:rPr lang="fr-FR" sz="2800" dirty="0"/>
              <a:t>adressée pour stagnation pondérale, mauvaise prise des biberons, pleurs, fatigue		</a:t>
            </a:r>
          </a:p>
          <a:p>
            <a:pPr>
              <a:buNone/>
            </a:pPr>
            <a:r>
              <a:rPr lang="fr-FR" sz="2800" dirty="0"/>
              <a:t>	5510g (-50g)  PC 41,5cm (+2 DS)</a:t>
            </a:r>
          </a:p>
          <a:p>
            <a:pPr>
              <a:buNone/>
            </a:pPr>
            <a:r>
              <a:rPr lang="fr-FR" sz="2800" dirty="0"/>
              <a:t>	 tient sa tête, Ex normal</a:t>
            </a:r>
          </a:p>
        </p:txBody>
      </p:sp>
      <p:pic>
        <p:nvPicPr>
          <p:cNvPr id="7" name="Image 6" descr="courbe pc Jennif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590" y="3286124"/>
            <a:ext cx="2518746" cy="3357586"/>
          </a:xfrm>
          <a:prstGeom prst="rect">
            <a:avLst/>
          </a:prstGeom>
        </p:spPr>
      </p:pic>
      <p:pic>
        <p:nvPicPr>
          <p:cNvPr id="8" name="Image 7" descr="courbe poids Jennif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214818"/>
            <a:ext cx="3429024" cy="200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6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Scanner cérébral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42996" y="501317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Hématome sous-dural hémisphérique droit  </a:t>
            </a:r>
            <a:r>
              <a:rPr lang="fr-FR" sz="2000" dirty="0" err="1"/>
              <a:t>fronto</a:t>
            </a:r>
            <a:r>
              <a:rPr lang="fr-FR" sz="2000" dirty="0"/>
              <a:t>-</a:t>
            </a:r>
            <a:r>
              <a:rPr lang="fr-FR" sz="2000" dirty="0" err="1"/>
              <a:t>pariéto</a:t>
            </a:r>
            <a:r>
              <a:rPr lang="fr-FR" sz="2000" dirty="0"/>
              <a:t>-temporo-occipital de 6 mm d'épaisseur</a:t>
            </a:r>
          </a:p>
          <a:p>
            <a:r>
              <a:rPr lang="fr-FR" sz="2000" dirty="0"/>
              <a:t>Composante hémorragique récente notamment au niveau du vertex.</a:t>
            </a:r>
          </a:p>
          <a:p>
            <a:r>
              <a:rPr lang="fr-FR" sz="2000" dirty="0"/>
              <a:t>Lame d'hématome sous-dural aigu </a:t>
            </a:r>
            <a:r>
              <a:rPr lang="fr-FR" sz="2000" dirty="0" err="1"/>
              <a:t>pariéto</a:t>
            </a:r>
            <a:r>
              <a:rPr lang="fr-FR" sz="2000" dirty="0"/>
              <a:t>-occipital gauche. </a:t>
            </a:r>
          </a:p>
        </p:txBody>
      </p:sp>
      <p:pic>
        <p:nvPicPr>
          <p:cNvPr id="8" name="Espace réservé du contenu 7" descr="Jennifer HSD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142984"/>
            <a:ext cx="5786478" cy="3859441"/>
          </a:xfrm>
        </p:spPr>
      </p:pic>
    </p:spTree>
    <p:extLst>
      <p:ext uri="{BB962C8B-B14F-4D97-AF65-F5344CB8AC3E}">
        <p14:creationId xmlns:p14="http://schemas.microsoft.com/office/powerpoint/2010/main" val="112973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Scanner cérébral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42996" y="501317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Hématome sous-dural hémisphérique droit  </a:t>
            </a:r>
            <a:r>
              <a:rPr lang="fr-FR" sz="2000" dirty="0" err="1"/>
              <a:t>fronto</a:t>
            </a:r>
            <a:r>
              <a:rPr lang="fr-FR" sz="2000" dirty="0"/>
              <a:t>-</a:t>
            </a:r>
            <a:r>
              <a:rPr lang="fr-FR" sz="2000" dirty="0" err="1"/>
              <a:t>pariéto</a:t>
            </a:r>
            <a:r>
              <a:rPr lang="fr-FR" sz="2000" dirty="0"/>
              <a:t>-temporo-occipital de 6 mm d'épaisseur</a:t>
            </a:r>
          </a:p>
          <a:p>
            <a:r>
              <a:rPr lang="fr-FR" sz="2000" dirty="0"/>
              <a:t>Composante hémorragique récente notamment au niveau du vertex.</a:t>
            </a:r>
          </a:p>
          <a:p>
            <a:r>
              <a:rPr lang="fr-FR" sz="2000" dirty="0"/>
              <a:t>Lame d'hématome sous-dural aigu </a:t>
            </a:r>
            <a:r>
              <a:rPr lang="fr-FR" sz="2000" dirty="0" err="1"/>
              <a:t>pariéto</a:t>
            </a:r>
            <a:r>
              <a:rPr lang="fr-FR" sz="2000" dirty="0"/>
              <a:t>-occipital gauche. </a:t>
            </a:r>
          </a:p>
        </p:txBody>
      </p:sp>
      <p:pic>
        <p:nvPicPr>
          <p:cNvPr id="11" name="Espace réservé du contenu 10" descr="Jennifer HSD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85860"/>
            <a:ext cx="5107817" cy="3405211"/>
          </a:xfrm>
        </p:spPr>
      </p:pic>
    </p:spTree>
    <p:extLst>
      <p:ext uri="{BB962C8B-B14F-4D97-AF65-F5344CB8AC3E}">
        <p14:creationId xmlns:p14="http://schemas.microsoft.com/office/powerpoint/2010/main" val="280780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Scanner cérébral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42996" y="501317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Hématome sous-dural hémisphérique droit  </a:t>
            </a:r>
            <a:r>
              <a:rPr lang="fr-FR" sz="2000" dirty="0" err="1"/>
              <a:t>fronto</a:t>
            </a:r>
            <a:r>
              <a:rPr lang="fr-FR" sz="2000" dirty="0"/>
              <a:t>-</a:t>
            </a:r>
            <a:r>
              <a:rPr lang="fr-FR" sz="2000" dirty="0" err="1"/>
              <a:t>pariéto</a:t>
            </a:r>
            <a:r>
              <a:rPr lang="fr-FR" sz="2000" dirty="0"/>
              <a:t>-temporo-occipital de 6 mm d'épaisseur</a:t>
            </a:r>
          </a:p>
          <a:p>
            <a:r>
              <a:rPr lang="fr-FR" sz="2000" dirty="0"/>
              <a:t>Composante hémorragique récente notamment au niveau du vertex.</a:t>
            </a:r>
          </a:p>
          <a:p>
            <a:r>
              <a:rPr lang="fr-FR" sz="2000" dirty="0"/>
              <a:t>Lame d'hématome sous-dural aigu </a:t>
            </a:r>
            <a:r>
              <a:rPr lang="fr-FR" sz="2000" dirty="0" err="1"/>
              <a:t>pariéto</a:t>
            </a:r>
            <a:r>
              <a:rPr lang="fr-FR" sz="2000" dirty="0"/>
              <a:t>-occipital gauche. </a:t>
            </a:r>
          </a:p>
        </p:txBody>
      </p:sp>
      <p:pic>
        <p:nvPicPr>
          <p:cNvPr id="6" name="Espace réservé du contenu 5" descr="Jennifer HSD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142984"/>
            <a:ext cx="5286412" cy="3526978"/>
          </a:xfrm>
        </p:spPr>
      </p:pic>
    </p:spTree>
    <p:extLst>
      <p:ext uri="{BB962C8B-B14F-4D97-AF65-F5344CB8AC3E}">
        <p14:creationId xmlns:p14="http://schemas.microsoft.com/office/powerpoint/2010/main" val="29964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Jennifer 3 mois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Transfert en neurochirurgie</a:t>
            </a:r>
          </a:p>
          <a:p>
            <a:pPr lvl="1"/>
            <a:r>
              <a:rPr lang="fr-FR" dirty="0"/>
              <a:t>FO : zones hémorragiques rétiniennes à droite</a:t>
            </a:r>
          </a:p>
          <a:p>
            <a:pPr lvl="1"/>
            <a:r>
              <a:rPr lang="fr-FR" dirty="0"/>
              <a:t>IRM cérébrale comparable au scanner</a:t>
            </a:r>
          </a:p>
          <a:p>
            <a:pPr lvl="1"/>
            <a:r>
              <a:rPr lang="fr-FR" dirty="0"/>
              <a:t>Hémostase normale </a:t>
            </a:r>
            <a:r>
              <a:rPr lang="fr-FR" dirty="0" err="1"/>
              <a:t>Hb</a:t>
            </a:r>
            <a:r>
              <a:rPr lang="fr-FR" dirty="0"/>
              <a:t> 9,8g</a:t>
            </a:r>
          </a:p>
          <a:p>
            <a:pPr lvl="1"/>
            <a:r>
              <a:rPr lang="fr-FR" dirty="0"/>
              <a:t>EEG : Asymétrie au dépend de la droite Pas d’activité comitiale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Pas de geste chirurgical</a:t>
            </a:r>
          </a:p>
        </p:txBody>
      </p:sp>
    </p:spTree>
    <p:extLst>
      <p:ext uri="{BB962C8B-B14F-4D97-AF65-F5344CB8AC3E}">
        <p14:creationId xmlns:p14="http://schemas.microsoft.com/office/powerpoint/2010/main" val="4071690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668</TotalTime>
  <Words>514</Words>
  <Application>Microsoft Office PowerPoint</Application>
  <PresentationFormat>Affichage à l'écran (4:3)</PresentationFormat>
  <Paragraphs>155</Paragraphs>
  <Slides>17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Thème Office</vt:lpstr>
      <vt:lpstr>Jennifer  ou les occasions manquées</vt:lpstr>
      <vt:lpstr>Service d’Accueil d’Urgences Pédiatriques Bicêtre</vt:lpstr>
      <vt:lpstr>Jennifer 3 mois</vt:lpstr>
      <vt:lpstr>Jennifer 3 mois</vt:lpstr>
      <vt:lpstr>Jennifer 3 mois</vt:lpstr>
      <vt:lpstr>Scanner cérébral</vt:lpstr>
      <vt:lpstr>Scanner cérébral</vt:lpstr>
      <vt:lpstr>Scanner cérébral</vt:lpstr>
      <vt:lpstr>Jennifer 3 mois</vt:lpstr>
      <vt:lpstr>Jennifer 3 mois</vt:lpstr>
      <vt:lpstr>Evolution</vt:lpstr>
      <vt:lpstr>Opportunités manquées</vt:lpstr>
      <vt:lpstr>Opportunités manquées</vt:lpstr>
      <vt:lpstr>Opportunités manquées</vt:lpstr>
      <vt:lpstr>Opportunités manquées</vt:lpstr>
      <vt:lpstr>Opportunités manquées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DUVAL-ARNOULD Marc</dc:creator>
  <cp:lastModifiedBy>Anne Laurent-Vannier</cp:lastModifiedBy>
  <cp:revision>45</cp:revision>
  <dcterms:created xsi:type="dcterms:W3CDTF">2017-09-12T15:01:05Z</dcterms:created>
  <dcterms:modified xsi:type="dcterms:W3CDTF">2017-10-27T18:37:02Z</dcterms:modified>
</cp:coreProperties>
</file>