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notesMasterIdLst>
    <p:notesMasterId r:id="rId29"/>
  </p:notesMasterIdLst>
  <p:sldIdLst>
    <p:sldId id="256" r:id="rId2"/>
    <p:sldId id="259" r:id="rId3"/>
    <p:sldId id="291" r:id="rId4"/>
    <p:sldId id="261" r:id="rId5"/>
    <p:sldId id="262" r:id="rId6"/>
    <p:sldId id="264" r:id="rId7"/>
    <p:sldId id="265" r:id="rId8"/>
    <p:sldId id="266" r:id="rId9"/>
    <p:sldId id="294" r:id="rId10"/>
    <p:sldId id="267" r:id="rId11"/>
    <p:sldId id="268" r:id="rId12"/>
    <p:sldId id="269" r:id="rId13"/>
    <p:sldId id="292" r:id="rId14"/>
    <p:sldId id="271" r:id="rId15"/>
    <p:sldId id="272" r:id="rId16"/>
    <p:sldId id="273" r:id="rId17"/>
    <p:sldId id="274" r:id="rId18"/>
    <p:sldId id="275" r:id="rId19"/>
    <p:sldId id="278" r:id="rId20"/>
    <p:sldId id="279" r:id="rId21"/>
    <p:sldId id="280" r:id="rId22"/>
    <p:sldId id="290" r:id="rId23"/>
    <p:sldId id="281" r:id="rId24"/>
    <p:sldId id="283" r:id="rId25"/>
    <p:sldId id="284" r:id="rId26"/>
    <p:sldId id="285" r:id="rId27"/>
    <p:sldId id="28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, Victor" initials="W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201" autoAdjust="0"/>
  </p:normalViewPr>
  <p:slideViewPr>
    <p:cSldViewPr snapToGrid="0">
      <p:cViewPr varScale="1">
        <p:scale>
          <a:sx n="94" d="100"/>
          <a:sy n="94" d="100"/>
        </p:scale>
        <p:origin x="2076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Devenir professionnel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A94-4040-A4BC-5D322FF4DF9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0A94-4040-A4BC-5D322FF4DF9C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0A94-4040-A4BC-5D322FF4DF9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/>
                      <a:t>Pas de reprise</a:t>
                    </a:r>
                    <a:r>
                      <a:rPr lang="en-US" b="1" baseline="0" dirty="0"/>
                      <a:t> :</a:t>
                    </a:r>
                    <a:r>
                      <a:rPr lang="en-US" b="1" dirty="0"/>
                      <a:t> </a:t>
                    </a:r>
                  </a:p>
                  <a:p>
                    <a:r>
                      <a:rPr lang="en-US" dirty="0"/>
                      <a:t>37,5 %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94-4040-A4BC-5D322FF4DF9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1" dirty="0" err="1"/>
                      <a:t>Ancien</a:t>
                    </a:r>
                    <a:r>
                      <a:rPr lang="en-US" sz="1600" b="1" dirty="0"/>
                      <a:t> poste :</a:t>
                    </a:r>
                    <a:endParaRPr lang="en-US" sz="1600" dirty="0"/>
                  </a:p>
                  <a:p>
                    <a:r>
                      <a:rPr lang="en-US" sz="1600" dirty="0"/>
                      <a:t>75 %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94-4040-A4BC-5D322FF4DF9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 dirty="0"/>
                      <a:t>Nouveau</a:t>
                    </a:r>
                    <a:r>
                      <a:rPr lang="en-US" sz="1600" b="1" baseline="0" dirty="0"/>
                      <a:t> poste :</a:t>
                    </a:r>
                    <a:endParaRPr lang="en-US" sz="1600" baseline="0" dirty="0"/>
                  </a:p>
                  <a:p>
                    <a:r>
                      <a:rPr lang="en-US" sz="1600" baseline="0" dirty="0"/>
                      <a:t>25 %</a:t>
                    </a:r>
                    <a:endParaRPr lang="en-US" sz="1600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94-4040-A4BC-5D322FF4DF9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Reprise :</a:t>
                    </a:r>
                    <a:r>
                      <a:rPr lang="en-US" dirty="0"/>
                      <a:t> 62,5 %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94-4040-A4BC-5D322FF4DF9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Pas de reprise</c:v>
                </c:pt>
                <c:pt idx="1">
                  <c:v>Ancien poste</c:v>
                </c:pt>
                <c:pt idx="2">
                  <c:v>Nouveau poste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36</c:v>
                </c:pt>
                <c:pt idx="1">
                  <c:v>45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94-4040-A4BC-5D322FF4D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2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0.01842</cdr:y>
    </cdr:from>
    <cdr:to>
      <cdr:x>1</cdr:x>
      <cdr:y>0.10851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0" y="110823"/>
          <a:ext cx="8134350" cy="541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fr-FR" sz="1800" b="1" u="sng" dirty="0"/>
            <a:t>Figure 2 : Devenir professionnel </a:t>
          </a:r>
          <a:r>
            <a:rPr lang="fr-FR" sz="1800" b="1" u="sng" baseline="0" dirty="0"/>
            <a:t>(n = 96)</a:t>
          </a:r>
        </a:p>
        <a:p xmlns:a="http://schemas.openxmlformats.org/drawingml/2006/main">
          <a:pPr algn="ctr" rtl="0"/>
          <a:endParaRPr lang="fr-FR" sz="1100" u="sng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5660A-53E7-459F-95B1-E386EA30E7AD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5F3FF-330F-450A-A4E6-97BC31CFD9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2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31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729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688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305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963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190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217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718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694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64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65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964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5F3FF-330F-450A-A4E6-97BC31CFD9DD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40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8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A053-C146-4D42-960D-6087265706D3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2" y="1449306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3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E65B-CAE1-498D-AEF0-A9D4F0F61658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3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287D-C52E-4072-AD51-B729810CF91F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F2F3-0B36-4C21-8544-0138848BFE3A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8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3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6E9-1686-40AB-9E58-7205D5DF114F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2341478"/>
            <a:ext cx="901378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2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A88F-4C14-4253-B567-F1780511EC3D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6AE6-4D66-455E-82EA-7720DEDC06CE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B99B-90B5-43CF-B926-8ED3B07E0B9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1892-AA6F-4914-B333-4BEC4C2D8105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E954-A84C-47BB-ADF1-40E2DE69952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3AAB-5789-4011-AB73-1ADF2E015581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Lyon 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4650477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2" y="4773227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52FAFE-C3E5-4A22-B4B3-3EB4CA676CAD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Lyon </a:t>
            </a: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3504" y="3556000"/>
            <a:ext cx="8306816" cy="296672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fr-FR" sz="2100" b="1" dirty="0">
                <a:solidFill>
                  <a:schemeClr val="tx1"/>
                </a:solidFill>
                <a:latin typeface="Arial" charset="0"/>
                <a:cs typeface="Arial" charset="0"/>
              </a:rPr>
              <a:t>Dr Victor WANG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fr-FR" sz="2100" dirty="0">
                <a:solidFill>
                  <a:schemeClr val="tx1"/>
                </a:solidFill>
                <a:latin typeface="Arial" charset="0"/>
                <a:cs typeface="Arial" charset="0"/>
              </a:rPr>
              <a:t>Médecin du travail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endParaRPr lang="fr-FR" sz="1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fr-FR" sz="1900" b="1" dirty="0">
                <a:solidFill>
                  <a:schemeClr val="tx1"/>
                </a:solidFill>
                <a:latin typeface="Arial" charset="0"/>
                <a:cs typeface="Arial" charset="0"/>
              </a:rPr>
              <a:t>E. FORT, A. NDIAYE, C. FISCHER, A. BERGERET, B. CHARBOTEL, J.  LUAUTE 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endParaRPr lang="fr-FR" sz="1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endParaRPr lang="fr-FR" sz="1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fr-F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Forum FTC : Réinsertion professionnelle et traumatisme crânien </a:t>
            </a: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fr-FR" sz="1800" dirty="0">
                <a:solidFill>
                  <a:srgbClr val="FF0000"/>
                </a:solidFill>
                <a:latin typeface="Arial" charset="0"/>
                <a:cs typeface="Arial" charset="0"/>
              </a:rPr>
              <a:t>Vendredi 2 décembre 2016 – Bourg-en-Bresse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7851" y="950672"/>
            <a:ext cx="8564022" cy="3088653"/>
          </a:xfrm>
        </p:spPr>
        <p:txBody>
          <a:bodyPr>
            <a:normAutofit/>
          </a:bodyPr>
          <a:lstStyle/>
          <a:p>
            <a:r>
              <a:rPr lang="fr-FR" sz="3200" dirty="0"/>
              <a:t>Enquête sur le devenir professionnel des traumatisés crâniens sévères en Rhône-Alpes</a:t>
            </a:r>
            <a:br>
              <a:rPr lang="fr-FR" sz="3600" dirty="0"/>
            </a:br>
            <a:endParaRPr lang="fr-FR" sz="36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999" y="183114"/>
            <a:ext cx="3760846" cy="9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07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0659562"/>
              </p:ext>
            </p:extLst>
          </p:nvPr>
        </p:nvGraphicFramePr>
        <p:xfrm>
          <a:off x="1254145" y="1143142"/>
          <a:ext cx="6660000" cy="5284089"/>
        </p:xfrm>
        <a:graphic>
          <a:graphicData uri="http://schemas.openxmlformats.org/drawingml/2006/table">
            <a:tbl>
              <a:tblPr firstRow="1" firstCol="1" bandRow="1"/>
              <a:tblGrid>
                <a:gridCol w="30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Perpetua (Corps)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Effectifs (%)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Moyenne (écart type) 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Age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28,3 (11,2)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&lt; 25 ans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52 (54,2)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25 - 40 ans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27 (28,1)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&gt; 40 ans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17 (17,7)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Sexe (masculin)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77 (80,2)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Situation familiale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Célibataire, divorcé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55 (57,3)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Couple, marié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41 (42,7)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Niveau d'études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Pas de baccalauréat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43 (44,8)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Baccalauréat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26 (27,1)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Etudes supérieures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27 (28,1)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Statut professionnel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CDI, indépendant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54 (56,3)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CDD, intérim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11 (11,5)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En arrêt maladie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 (1)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Sans emploi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 (5,2)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Etudiant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25 (26)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Ancienneté du métier (ans)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7,4 (8,2)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914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Catégorie Socioprofessionnelle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(PCS 2003)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Artisans, commerçants, chefs d'entreprises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6 (6,3)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Cadres, professions intellectuelles supérieures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7 (7,3)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Professions intermédiaires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12 (12,5)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Employés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11 (11,5)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Ouvriers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30 (31,3)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181408" y="403488"/>
            <a:ext cx="730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1: Caractéristiques </a:t>
            </a:r>
            <a:r>
              <a:rPr lang="fr-FR" b="1" u="sng" dirty="0" err="1"/>
              <a:t>socio-démographiques</a:t>
            </a:r>
            <a:r>
              <a:rPr lang="fr-FR" b="1" u="sng" dirty="0"/>
              <a:t> de la population d’étude (n=96)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3760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6113E31D-E2AB-40D1-8B51-AFA5AFEF393A}" type="slidenum">
              <a:rPr lang="en-US" smtClean="0"/>
              <a:pPr algn="l"/>
              <a:t>11</a:t>
            </a:fld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3661402"/>
              </p:ext>
            </p:extLst>
          </p:nvPr>
        </p:nvGraphicFramePr>
        <p:xfrm>
          <a:off x="1066800" y="1148603"/>
          <a:ext cx="6660000" cy="4539011"/>
        </p:xfrm>
        <a:graphic>
          <a:graphicData uri="http://schemas.openxmlformats.org/drawingml/2006/table">
            <a:tbl>
              <a:tblPr firstRow="1" firstCol="1" bandRow="1"/>
              <a:tblGrid>
                <a:gridCol w="30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Effectifs (%)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Moyenne (écart type) 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Causes de l'accident 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Accident de la voie publique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67 (69,8)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Chutes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17 (17,7)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Accidents de loisirs, agressions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12 (12,5)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Accident du travail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23 (24)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Tiers responsable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37 (38,5)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M-AIS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12 (12,5)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57 (59,4)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5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27 (28,1)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M-FCI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1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68 (70,8)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12 (12,5)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≥3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fr-FR" sz="1200" baseline="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(16,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7)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Score de Glasgow initial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5,6 (1,9)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3 à 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32 (33,3)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5 à 9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64 (66,7)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Durée du coma (jours)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17,3 (16,2)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&lt; 21 jours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69 (71,9)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9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 ≥ 21 jours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27 (28,1)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Perpetua (Corps)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33338" marR="333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66800" y="266700"/>
            <a:ext cx="668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2 : Caractéristiques de l’accident et médicales de la population d’étude (n=96)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217720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Analyses descriptives du devenir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7625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Séquelles</a:t>
            </a:r>
            <a:r>
              <a:rPr lang="fr-FR" dirty="0"/>
              <a:t>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Handicap cognitif (67,7%), troubles du comportement (55,2%)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Handicap moteur (38,5%), dépression (16,7%), épilepsie post-traumatique (14,6%)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Classification GOSE : bonne récupération (39,6%), handicap modéré (32,3%), handicap sévère (25%) et état végétatif persistant (3,1%)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Statut familial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Marié ou en couple (51% vs 41 %)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Pas de changement (68,8 %)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Evolution « favorable » du statut (19,8%)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3791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Devenir professionnel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5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1615514"/>
              </p:ext>
            </p:extLst>
          </p:nvPr>
        </p:nvGraphicFramePr>
        <p:xfrm>
          <a:off x="603504" y="309372"/>
          <a:ext cx="8134350" cy="6015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986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540328" y="431800"/>
            <a:ext cx="8063345" cy="62357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Majorité</a:t>
            </a:r>
            <a:r>
              <a:rPr lang="fr-FR" sz="2400" dirty="0"/>
              <a:t> </a:t>
            </a:r>
            <a:r>
              <a:rPr lang="fr-FR" sz="2400" b="1" dirty="0"/>
              <a:t>de 60 patients (62,5%) sur 96 </a:t>
            </a:r>
            <a:r>
              <a:rPr lang="fr-FR" sz="2400" dirty="0"/>
              <a:t>retournés au travail dans un </a:t>
            </a:r>
            <a:r>
              <a:rPr lang="fr-FR" sz="2400" b="1" dirty="0"/>
              <a:t>délai</a:t>
            </a:r>
            <a:r>
              <a:rPr lang="fr-FR" sz="2400" dirty="0"/>
              <a:t> moyen de reprise de </a:t>
            </a:r>
            <a:r>
              <a:rPr lang="fr-FR" sz="2400" b="1" dirty="0"/>
              <a:t>21,8 mois :</a:t>
            </a:r>
          </a:p>
          <a:p>
            <a:pPr marL="0" indent="0">
              <a:buNone/>
            </a:pPr>
            <a:endParaRPr lang="fr-FR" sz="9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Sur le </a:t>
            </a:r>
            <a:r>
              <a:rPr lang="fr-FR" sz="2400" b="1" dirty="0"/>
              <a:t>même poste antérieur (75%) </a:t>
            </a:r>
            <a:r>
              <a:rPr lang="fr-FR" sz="2400" dirty="0"/>
              <a:t>avec 56 % d’aménagements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53 % plein temps, 47% temps partiel (dont 40 % à mi-temps thérapeutique durée de 5,2 mois)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Par la suite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/>
              <a:t>89% sont restés dans l’emploi (80% CDI ou indépendants, 10% CDD, 5% intérim, 5% étudiants) et 11% ont perdu leur travail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/>
              <a:t>12,5 % de réorientation ou déclassement professionnel</a:t>
            </a:r>
          </a:p>
          <a:p>
            <a:pPr marL="320040" lvl="1" indent="0">
              <a:buNone/>
            </a:pPr>
            <a:endParaRPr lang="fr-FR" sz="9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Sur un </a:t>
            </a:r>
            <a:r>
              <a:rPr lang="fr-FR" sz="2400" b="1" dirty="0"/>
              <a:t>nouveau poste (25%) </a:t>
            </a:r>
            <a:r>
              <a:rPr lang="fr-FR" sz="2400" dirty="0"/>
              <a:t>avec 77 % d’aménagements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47 % plein temps, 53% temps partiel (dont 33% à mi-temps thérapeutique  durée 5,4 mois)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Par la suite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/>
              <a:t>93% dans l’emploi (71% CDI ou indépendants, 7% CDD, 7% intérim, 14% ESAT) et 7% au chômage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/>
              <a:t>50 % de réorientation ou déclassement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fr-FR" sz="2000" dirty="0"/>
          </a:p>
          <a:p>
            <a:pPr lvl="1"/>
            <a:endParaRPr lang="fr-FR" sz="2000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5274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16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508000"/>
            <a:ext cx="7772400" cy="551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/>
              <a:t>Au total :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Sur les 60 patients retournés au travail </a:t>
            </a:r>
            <a:r>
              <a:rPr lang="fr-FR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43 % d’indemnisations Sécurité Sociale (58% pension invalidité, 42% rente pour accident du travail)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67 % d’aides à la réinsertion professionnelle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75 % d’aides à l’aménagement du travail (50% RQTH, 60% aménagement du poste, 8% ESAT)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Maintien dans l’emploi </a:t>
            </a:r>
            <a:r>
              <a:rPr lang="fr-FR" dirty="0"/>
              <a:t>pour</a:t>
            </a:r>
            <a:r>
              <a:rPr lang="fr-FR" b="1" dirty="0"/>
              <a:t> 56 % </a:t>
            </a:r>
            <a:r>
              <a:rPr lang="fr-FR" dirty="0"/>
              <a:t>des 96 patients au-delà de 6 ans après le traumatisme</a:t>
            </a:r>
          </a:p>
        </p:txBody>
      </p:sp>
    </p:spTree>
    <p:extLst>
      <p:ext uri="{BB962C8B-B14F-4D97-AF65-F5344CB8AC3E}">
        <p14:creationId xmlns:p14="http://schemas.microsoft.com/office/powerpoint/2010/main" val="1537873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914400" y="279400"/>
            <a:ext cx="740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14400" y="279400"/>
            <a:ext cx="721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3 : Facteurs influençant le retour au travail en analyse univariée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6196"/>
              </p:ext>
            </p:extLst>
          </p:nvPr>
        </p:nvGraphicFramePr>
        <p:xfrm>
          <a:off x="590084" y="791806"/>
          <a:ext cx="7920000" cy="5839398"/>
        </p:xfrm>
        <a:graphic>
          <a:graphicData uri="http://schemas.openxmlformats.org/drawingml/2006/table">
            <a:tbl>
              <a:tblPr firstRow="1" firstCol="1" lastCol="1" bandRow="1">
                <a:tableStyleId>{2D5ABB26-0587-4C30-8999-92F81FD0307C}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86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 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Reprise du travail (n = 96)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Non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Oui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n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%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RR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IC95%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p-value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Ancienneté du poste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0,02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Moins de 1 an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7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28,0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7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17,1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1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-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Entre 2 et 4 ans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8,0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41,5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1,79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1,04-3,09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Entre 5 et 9 ans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28,0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21,9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1,13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0,57-2,22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Plus de 10 ans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9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36,0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8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19,5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0,94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0,45-1,95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Statut professionnel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0,003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CDI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38,9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56,7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CDD, maladie, intérim, sans emploi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30,5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0,50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0,26-0,97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Indépendant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13,9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0,24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0,04-1,42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Etudiant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16,7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31,7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+mn-ea"/>
                          <a:cs typeface="+mn-cs"/>
                        </a:rPr>
                        <a:t>0,81-1,43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Niveau d'études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Etudes supérieures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16,7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0,78-1,45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Baccalauréat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19,4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31,7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Pas de baccalauréat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63,9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33,3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0,64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0,43-0,95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Glasgow initial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GCS 5-9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47,2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GCS 3-4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52,8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75,0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0,67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0,45-0,99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Durée du coma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0,001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&lt; 21 jours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52,8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50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83,3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≥ 21 jours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47,2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16,7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0,51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0,31-0,85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Handicap moteur Oui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24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66,7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13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21,7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0,44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0,28-0,69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&lt;0,0001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Handicap cognitif Oui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33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91,7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32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53,3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0,55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0,42-0,72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&lt;0,0001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Nombre total de handicaps 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&lt;0,0001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30,6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0,77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0,61-0,97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63,9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0,17-0,54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cxnSp>
        <p:nvCxnSpPr>
          <p:cNvPr id="7" name="Connecteur droit 6"/>
          <p:cNvCxnSpPr/>
          <p:nvPr/>
        </p:nvCxnSpPr>
        <p:spPr>
          <a:xfrm>
            <a:off x="590084" y="2651760"/>
            <a:ext cx="14114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03504" y="5181600"/>
            <a:ext cx="11269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603504" y="5801360"/>
            <a:ext cx="14114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03504" y="5974080"/>
            <a:ext cx="14114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265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1104900" y="241300"/>
            <a:ext cx="689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3 : Facteurs influençant le retour au travail en analyse univariée (Suite)</a:t>
            </a:r>
            <a:endParaRPr lang="fr-FR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28951"/>
              </p:ext>
            </p:extLst>
          </p:nvPr>
        </p:nvGraphicFramePr>
        <p:xfrm>
          <a:off x="469900" y="977900"/>
          <a:ext cx="7920000" cy="5039805"/>
        </p:xfrm>
        <a:graphic>
          <a:graphicData uri="http://schemas.openxmlformats.org/drawingml/2006/table">
            <a:tbl>
              <a:tblPr firstRow="1" firstCol="1" lastCol="1" bandRow="1">
                <a:tableStyleId>{2D5ABB26-0587-4C30-8999-92F81FD0307C}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86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 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Reprise du travail (n = 96)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Non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Oui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IC95%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p-value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Troubles du comportement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46,7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0,52-0,97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Dépression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72,2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90,0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0,29-1,06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GOSE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1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&lt;0,0001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Récupération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Handicap modéré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0,52-0,89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Handicap sévère, végétatif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0,06-0,39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4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Changement de situation familiale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Célibataire, divorcé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40,0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0,50-0,96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4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Evolution de la situation familiale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Pas d'évolution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80,6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Evolution négative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0,41-1,60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Evolution positive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1,33-2,14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Indemnisations Sécurité Sociale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43,3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0,49-0,93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40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Aides Aménagement</a:t>
                      </a:r>
                      <a:r>
                        <a:rPr lang="fr-F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du travail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RQTH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1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&lt;0,0001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97,7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1,44-2,53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cxnSp>
        <p:nvCxnSpPr>
          <p:cNvPr id="5" name="Connecteur droit 4"/>
          <p:cNvCxnSpPr/>
          <p:nvPr/>
        </p:nvCxnSpPr>
        <p:spPr>
          <a:xfrm>
            <a:off x="469900" y="4104640"/>
            <a:ext cx="21209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469900" y="5415280"/>
            <a:ext cx="2009140" cy="1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69900" y="5628640"/>
            <a:ext cx="363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69900" y="2915920"/>
            <a:ext cx="363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188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025459"/>
              </p:ext>
            </p:extLst>
          </p:nvPr>
        </p:nvGraphicFramePr>
        <p:xfrm>
          <a:off x="787400" y="1447800"/>
          <a:ext cx="7920000" cy="3354388"/>
        </p:xfrm>
        <a:graphic>
          <a:graphicData uri="http://schemas.openxmlformats.org/drawingml/2006/table">
            <a:tbl>
              <a:tblPr firstRow="1" firstCol="1" lastCol="1" bandRow="1">
                <a:tableStyleId>{2D5ABB26-0587-4C30-8999-92F81FD0307C}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86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Reprise du travail (n = 96)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Perpetua (Corps)"/>
                        </a:rPr>
                        <a:t> </a:t>
                      </a:r>
                      <a:endParaRPr lang="fr-FR" sz="1200" b="1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Non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Oui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IC95%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p-value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29215" marR="2921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Niveau d'études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</a:rPr>
                        <a:t>0,002</a:t>
                      </a:r>
                      <a:endParaRPr lang="fr-FR" sz="1200" b="1" i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Etudes supérieures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16,7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35,0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1,53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1,17-2,0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Baccalauréat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19,4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31,7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0,79-1,48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Pas de baccalauréat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63,9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33,3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Handicap moteur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Non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33,3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78,3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1,84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1,15-2,98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Oui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66,7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21,7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Troubles du comportement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Non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30,6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53,3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1,03-1,64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Oui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69,4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46,7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-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Aides aménagement</a:t>
                      </a:r>
                      <a:r>
                        <a:rPr lang="fr-F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du travail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 RQTH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0,03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 Non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91,7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50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0,77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0,61-0,97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 Oui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8,3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30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50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65200" y="426135"/>
            <a:ext cx="734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/>
              <a:t>Tableau 4 : Facteurs influençant le retour au travail en analyse multivariée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87400" y="2255520"/>
            <a:ext cx="1082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97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Le retour au travail après un traumatisme crânien grave (TCG)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059479"/>
            <a:ext cx="8125691" cy="43794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Objectif majeur </a:t>
            </a:r>
            <a:r>
              <a:rPr lang="fr-FR" sz="2400" dirty="0"/>
              <a:t>de réadaptation chez une population de patients en activité ou en voie d’insertion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Participe à une meilleure </a:t>
            </a:r>
            <a:r>
              <a:rPr lang="fr-FR" sz="2400" b="1" dirty="0"/>
              <a:t>« qualité de vie »</a:t>
            </a: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Enjeux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200" dirty="0"/>
              <a:t>Personnel avec retentissements importants sur </a:t>
            </a:r>
            <a:r>
              <a:rPr lang="fr-FR" sz="2200" b="1" dirty="0"/>
              <a:t>l’aptitude au travail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200" dirty="0"/>
              <a:t>Collectif : cout global ++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Problématique complexe </a:t>
            </a:r>
            <a:r>
              <a:rPr lang="fr-FR" sz="2400" b="1" dirty="0"/>
              <a:t>multifactorielle</a:t>
            </a:r>
            <a:r>
              <a:rPr lang="fr-FR" sz="2400" dirty="0"/>
              <a:t> : patient, séquelles variées, environnement socio-professionnel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Travailler avec un </a:t>
            </a:r>
            <a:r>
              <a:rPr lang="fr-FR" sz="2400" b="1" dirty="0"/>
              <a:t>handicap visible </a:t>
            </a:r>
            <a:r>
              <a:rPr lang="fr-FR" sz="2400" dirty="0"/>
              <a:t>et </a:t>
            </a:r>
            <a:r>
              <a:rPr lang="fr-FR" sz="2400" b="1" dirty="0"/>
              <a:t>invisible</a:t>
            </a:r>
          </a:p>
        </p:txBody>
      </p:sp>
    </p:spTree>
    <p:extLst>
      <p:ext uri="{BB962C8B-B14F-4D97-AF65-F5344CB8AC3E}">
        <p14:creationId xmlns:p14="http://schemas.microsoft.com/office/powerpoint/2010/main" val="347231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952500" y="422087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5 : Facteurs associés au délai de reprise professionnelle </a:t>
            </a:r>
          </a:p>
          <a:p>
            <a:r>
              <a:rPr lang="fr-FR" b="1" u="sng" dirty="0"/>
              <a:t>(analyse </a:t>
            </a:r>
            <a:r>
              <a:rPr lang="fr-FR" b="1" u="sng" dirty="0" err="1"/>
              <a:t>univariée</a:t>
            </a:r>
            <a:r>
              <a:rPr lang="fr-FR" b="1" u="sng" dirty="0"/>
              <a:t>)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37288"/>
              </p:ext>
            </p:extLst>
          </p:nvPr>
        </p:nvGraphicFramePr>
        <p:xfrm>
          <a:off x="603504" y="1244602"/>
          <a:ext cx="8041732" cy="462686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378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IC95%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p-value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Catégorie Socioprofessionnelle (PCS 2003, Insee)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0,02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 Employés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1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-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Artisans, commerçants et chefs d'entreprises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2,40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0,28-20,82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Cadres et professions intellectuelles supérieures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4,28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1,14-16,15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Professions intermédiaires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0,35-2,90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Ouvriers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0,91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0,36-2,30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Statut professionnel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CDI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CDD, maladie, intérim, sans emploi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0,40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0,15-1,03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Etudiant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1,87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1,05-3,34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Indépendant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1,92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0,26-14,40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Durée du coma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0,01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 &lt; 21 jours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-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 ≥ 21 jours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0,40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0,19-0,83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Handicap moteur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Oui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0,47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0,25-0,88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Handicap cognitif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0,04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Oui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0,59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0,35-0,99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Nombre total de handicaps 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0,01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 1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0,56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0,32-0,99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Perpetua (Corps)"/>
                        </a:rPr>
                        <a:t> 2</a:t>
                      </a: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0,32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Perpetua (Corps)"/>
                        </a:rPr>
                        <a:t>0,14-0,72</a:t>
                      </a:r>
                      <a:endParaRPr lang="fr-FR" sz="120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85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3987" y="310007"/>
            <a:ext cx="7416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/>
              <a:t>Tableau 5 : Facteurs associés au délai de reprise professionnelle </a:t>
            </a:r>
          </a:p>
          <a:p>
            <a:r>
              <a:rPr lang="fr-FR" b="1" u="sng" dirty="0"/>
              <a:t>(analyse univariée) (Suite)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40413"/>
              </p:ext>
            </p:extLst>
          </p:nvPr>
        </p:nvGraphicFramePr>
        <p:xfrm>
          <a:off x="1285876" y="1314446"/>
          <a:ext cx="6562724" cy="457374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00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RR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IC95%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Perpetua (Corps)"/>
                        </a:rPr>
                        <a:t>p-value</a:t>
                      </a:r>
                      <a:endParaRPr lang="fr-FR" sz="1200" b="1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1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Aides à la réinsertion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200" dirty="0">
                        <a:effectLst/>
                        <a:latin typeface="Perpetua (Corps)"/>
                      </a:endParaRPr>
                    </a:p>
                  </a:txBody>
                  <a:tcPr marL="40544" marR="405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UEROS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0,004</a:t>
                      </a: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41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41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0,22-0,75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40544" marR="40544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MDPH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0,26-0,78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l" fontAlgn="b"/>
                      <a:endParaRPr lang="fr-FR" sz="1200" b="1" i="0" u="sng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Indemnisations</a:t>
                      </a:r>
                      <a:r>
                        <a:rPr lang="fr-FR" sz="1200" b="1" i="0" u="sng" strike="noStrike" baseline="0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Sécurité Sociale</a:t>
                      </a:r>
                      <a:endParaRPr lang="fr-FR" sz="1200" b="1" i="0" u="sng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0,25-0,72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Aides Aménagement</a:t>
                      </a:r>
                      <a:r>
                        <a:rPr lang="fr-FR" sz="1200" b="1" i="0" u="sng" strike="noStrike" baseline="0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du travail</a:t>
                      </a:r>
                      <a:endParaRPr lang="fr-FR" sz="1200" b="1" i="0" u="sng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RQTH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0,32-0,91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ESAT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6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 Oui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Perpetua (Corps)"/>
                        </a:rPr>
                        <a:t>0,12-0,78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Perpetua (Corp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cxnSp>
        <p:nvCxnSpPr>
          <p:cNvPr id="5" name="Connecteur droit 4"/>
          <p:cNvCxnSpPr/>
          <p:nvPr/>
        </p:nvCxnSpPr>
        <p:spPr>
          <a:xfrm>
            <a:off x="1285876" y="2062480"/>
            <a:ext cx="363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285876" y="2743200"/>
            <a:ext cx="363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285876" y="3576320"/>
            <a:ext cx="20059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698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Tableau 6. Modélisation en multivariée des facteurs associés au délai de reprise professionnelle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2901774"/>
              </p:ext>
            </p:extLst>
          </p:nvPr>
        </p:nvGraphicFramePr>
        <p:xfrm>
          <a:off x="1228724" y="1828800"/>
          <a:ext cx="6696077" cy="3736728"/>
        </p:xfrm>
        <a:graphic>
          <a:graphicData uri="http://schemas.openxmlformats.org/drawingml/2006/table">
            <a:tbl>
              <a:tblPr firstRow="1" firstCol="1" bandRow="1"/>
              <a:tblGrid>
                <a:gridCol w="3158542">
                  <a:extLst>
                    <a:ext uri="{9D8B030D-6E8A-4147-A177-3AD203B41FA5}">
                      <a16:colId xmlns:a16="http://schemas.microsoft.com/office/drawing/2014/main" val="210196365"/>
                    </a:ext>
                  </a:extLst>
                </a:gridCol>
                <a:gridCol w="878648">
                  <a:extLst>
                    <a:ext uri="{9D8B030D-6E8A-4147-A177-3AD203B41FA5}">
                      <a16:colId xmlns:a16="http://schemas.microsoft.com/office/drawing/2014/main" val="2070709688"/>
                    </a:ext>
                  </a:extLst>
                </a:gridCol>
                <a:gridCol w="1449684">
                  <a:extLst>
                    <a:ext uri="{9D8B030D-6E8A-4147-A177-3AD203B41FA5}">
                      <a16:colId xmlns:a16="http://schemas.microsoft.com/office/drawing/2014/main" val="3674561983"/>
                    </a:ext>
                  </a:extLst>
                </a:gridCol>
                <a:gridCol w="1209203">
                  <a:extLst>
                    <a:ext uri="{9D8B030D-6E8A-4147-A177-3AD203B41FA5}">
                      <a16:colId xmlns:a16="http://schemas.microsoft.com/office/drawing/2014/main" val="2578859993"/>
                    </a:ext>
                  </a:extLst>
                </a:gridCol>
              </a:tblGrid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Analyse multivariée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RR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IC95%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p-value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615439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Niveau d'études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0,04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872509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Etudes supérieures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0,98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0,50-1,91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304514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Baccalauréat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821560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Pas de baccalauréat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0,46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0,23-0,91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6170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442725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Handicap moteur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0,02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970958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Non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101720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Oui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0,43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0,21-0,85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937134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585356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Indemnisations Sécurité Sociale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0,003</a:t>
                      </a:r>
                      <a:endParaRPr lang="fr-FR" sz="15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15562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Non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fr-F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525538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Oui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0,423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0,25-0,75</a:t>
                      </a:r>
                      <a:endParaRPr lang="fr-F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673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730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98438"/>
            <a:ext cx="7772400" cy="1143000"/>
          </a:xfrm>
        </p:spPr>
        <p:txBody>
          <a:bodyPr/>
          <a:lstStyle/>
          <a:p>
            <a:pPr algn="ctr"/>
            <a:r>
              <a:rPr lang="fr-FR" b="1" dirty="0"/>
              <a:t>Discussion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23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51181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Comparaison difficile </a:t>
            </a:r>
            <a:r>
              <a:rPr lang="fr-FR" sz="2400" dirty="0"/>
              <a:t>avec les autres études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Différences de méthodologie (type d’étude, inclusion de traumatisme crânien modéré, le délai d’évaluation, manque de précision des données professionnelles…)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Pas de consensus pour la définition du retour au travail</a:t>
            </a:r>
          </a:p>
          <a:p>
            <a:pPr marL="320040" lvl="1" indent="0"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La </a:t>
            </a:r>
            <a:r>
              <a:rPr lang="fr-FR" sz="2400" b="1" dirty="0"/>
              <a:t>réinsertion professionnelle </a:t>
            </a:r>
            <a:r>
              <a:rPr lang="fr-FR" sz="2400" dirty="0"/>
              <a:t>dépend du contexte socioéconomique, culturel, du système de santé de chaque pays</a:t>
            </a:r>
          </a:p>
          <a:p>
            <a:pPr marL="0" indent="0"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Spécificités du </a:t>
            </a:r>
            <a:r>
              <a:rPr lang="fr-FR" sz="2400" b="1" dirty="0"/>
              <a:t>« modèle social français » </a:t>
            </a:r>
            <a:r>
              <a:rPr lang="fr-FR" sz="2400" dirty="0"/>
              <a:t>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Types de régime de Sécurité Sociale : RSI (non couverture des AT)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France = 1</a:t>
            </a:r>
            <a:r>
              <a:rPr lang="fr-FR" sz="2000" baseline="30000" dirty="0"/>
              <a:t>er</a:t>
            </a:r>
            <a:r>
              <a:rPr lang="fr-FR" sz="2000" dirty="0"/>
              <a:t> pays avec la dépense de protection sociale la plus élevée : 32 % du PIB vs 28,2 % Suède, 25,6% Allemagne, 18,6% USA (</a:t>
            </a:r>
            <a:r>
              <a:rPr lang="fr-FR" sz="2000" i="1" dirty="0"/>
              <a:t>Données OCDE 2013</a:t>
            </a:r>
            <a:r>
              <a:rPr lang="fr-F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4586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22619"/>
            <a:ext cx="7772400" cy="1143000"/>
          </a:xfrm>
        </p:spPr>
        <p:txBody>
          <a:bodyPr/>
          <a:lstStyle/>
          <a:p>
            <a:pPr algn="ctr"/>
            <a:r>
              <a:rPr lang="fr-FR" b="1" dirty="0"/>
              <a:t>Discussion (2)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24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530352" y="1265619"/>
            <a:ext cx="8083296" cy="53118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Biais des délais nécessaires </a:t>
            </a:r>
            <a:r>
              <a:rPr lang="fr-FR" sz="2400" dirty="0"/>
              <a:t>pour la mise en place des aides de réinsertion (stage UEROS : délai d’attente de 6 mois + durée de stage 6 mois )</a:t>
            </a:r>
          </a:p>
          <a:p>
            <a:pPr marL="0" indent="0"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La demande de </a:t>
            </a:r>
            <a:r>
              <a:rPr lang="fr-FR" sz="2400" b="1" dirty="0"/>
              <a:t>RQTH </a:t>
            </a:r>
            <a:r>
              <a:rPr lang="fr-FR" sz="2400" dirty="0"/>
              <a:t>: facteur associé au retour au travail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Moyens techniques et financiers pour aménagement du poste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Outil clé de réinsertion professionnelle à privilégier</a:t>
            </a:r>
          </a:p>
          <a:p>
            <a:pPr marL="320040" lvl="1" indent="0">
              <a:buNone/>
            </a:pPr>
            <a:endParaRPr lang="fr-F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Retour dans le monde du travail </a:t>
            </a:r>
            <a:r>
              <a:rPr lang="fr-FR" sz="2400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Rôle du médecin du travail : visite de pré-reprise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Compliance de l’employeur </a:t>
            </a:r>
          </a:p>
          <a:p>
            <a:pPr marL="320040" lvl="1" indent="0">
              <a:buNone/>
            </a:pPr>
            <a:endParaRPr lang="fr-FR" sz="2000" dirty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fr-FR" b="1" dirty="0"/>
              <a:t>Difficultés de reclassement </a:t>
            </a:r>
            <a:r>
              <a:rPr lang="fr-FR" dirty="0"/>
              <a:t>pour les petites et très petites entreprises </a:t>
            </a:r>
          </a:p>
        </p:txBody>
      </p:sp>
    </p:spTree>
    <p:extLst>
      <p:ext uri="{BB962C8B-B14F-4D97-AF65-F5344CB8AC3E}">
        <p14:creationId xmlns:p14="http://schemas.microsoft.com/office/powerpoint/2010/main" val="2848806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Discussion (3)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25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Forces</a:t>
            </a:r>
            <a:r>
              <a:rPr lang="fr-FR" dirty="0"/>
              <a:t>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Population homogène de patients exclusivement TCG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Méthode standardisée de recueil des données</a:t>
            </a:r>
          </a:p>
          <a:p>
            <a:pPr lvl="1"/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Faiblesses</a:t>
            </a:r>
            <a:r>
              <a:rPr lang="fr-FR" dirty="0"/>
              <a:t>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Perdus de vue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Biais de mémorisation (ancienneté des faits) et caractère déclaratif chez une population de patients avec troubles neurocognitifs</a:t>
            </a:r>
          </a:p>
        </p:txBody>
      </p:sp>
    </p:spTree>
    <p:extLst>
      <p:ext uri="{BB962C8B-B14F-4D97-AF65-F5344CB8AC3E}">
        <p14:creationId xmlns:p14="http://schemas.microsoft.com/office/powerpoint/2010/main" val="2797957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Conclusion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26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</a:t>
            </a:r>
            <a:r>
              <a:rPr lang="fr-FR" b="1" dirty="0"/>
              <a:t>majorité</a:t>
            </a:r>
            <a:r>
              <a:rPr lang="fr-FR" dirty="0"/>
              <a:t> des patients victimes de TCG reprennent le travail et sont maintenus dans l’emploi, malgré un long délai et un parcours difficile</a:t>
            </a: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sym typeface="Wingdings" panose="05000000000000000000" pitchFamily="2" charset="2"/>
              </a:rPr>
              <a:t>Facteurs associés au retour à l’emploi : </a:t>
            </a:r>
            <a:r>
              <a:rPr lang="fr-FR" dirty="0">
                <a:sym typeface="Wingdings" panose="05000000000000000000" pitchFamily="2" charset="2"/>
              </a:rPr>
              <a:t>haut niveau d’éducation, absence de handicap moteur et de troubles du comportement, RQTH</a:t>
            </a: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sym typeface="Wingdings" panose="05000000000000000000" pitchFamily="2" charset="2"/>
              </a:rPr>
              <a:t>Facteurs associés au délai de reprise rapide : </a:t>
            </a:r>
            <a:r>
              <a:rPr lang="fr-FR" dirty="0">
                <a:sym typeface="Wingdings" panose="05000000000000000000" pitchFamily="2" charset="2"/>
              </a:rPr>
              <a:t>haut niveau d’études, absence de handicap moteur, absence d’indemnités de Sécurité Sociale 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b="1" dirty="0"/>
              <a:t>Qualité de la reprise professionnelle </a:t>
            </a:r>
            <a:r>
              <a:rPr lang="fr-FR" dirty="0" err="1"/>
              <a:t>multidéterminée</a:t>
            </a:r>
            <a:r>
              <a:rPr lang="fr-FR" dirty="0"/>
              <a:t> et importance des </a:t>
            </a:r>
            <a:r>
              <a:rPr lang="fr-FR" b="1" dirty="0"/>
              <a:t>aides institutionnelles </a:t>
            </a:r>
            <a:r>
              <a:rPr lang="fr-FR" dirty="0"/>
              <a:t>et</a:t>
            </a:r>
            <a:r>
              <a:rPr lang="fr-FR" b="1" dirty="0"/>
              <a:t> </a:t>
            </a:r>
            <a:r>
              <a:rPr lang="fr-FR" dirty="0"/>
              <a:t>des</a:t>
            </a:r>
            <a:r>
              <a:rPr lang="fr-FR" b="1" dirty="0"/>
              <a:t> mesures d’accompagnement</a:t>
            </a:r>
          </a:p>
        </p:txBody>
      </p:sp>
    </p:spTree>
    <p:extLst>
      <p:ext uri="{BB962C8B-B14F-4D97-AF65-F5344CB8AC3E}">
        <p14:creationId xmlns:p14="http://schemas.microsoft.com/office/powerpoint/2010/main" val="3760862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27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400" b="1" dirty="0"/>
          </a:p>
          <a:p>
            <a:pPr marL="0" indent="0" algn="ctr">
              <a:buNone/>
            </a:pPr>
            <a:endParaRPr lang="fr-FR" sz="4400" b="1" dirty="0"/>
          </a:p>
          <a:p>
            <a:pPr marL="0" indent="0" algn="ctr">
              <a:buNone/>
            </a:pPr>
            <a:r>
              <a:rPr lang="fr-FR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73234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Nombreux travaux </a:t>
            </a:r>
            <a:r>
              <a:rPr lang="fr-FR" sz="2400" dirty="0"/>
              <a:t>sur la reprise professionnelle après un TCG </a:t>
            </a:r>
            <a:r>
              <a:rPr lang="fr-FR" sz="2300" dirty="0"/>
              <a:t>mais résultats variés </a:t>
            </a:r>
            <a:r>
              <a:rPr lang="fr-FR" sz="2100" dirty="0"/>
              <a:t>(</a:t>
            </a:r>
            <a:r>
              <a:rPr lang="fr-FR" sz="2100" dirty="0" err="1"/>
              <a:t>reviews</a:t>
            </a:r>
            <a:r>
              <a:rPr lang="fr-FR" sz="2100" dirty="0"/>
              <a:t> : van </a:t>
            </a:r>
            <a:r>
              <a:rPr lang="fr-FR" sz="2100" dirty="0" err="1"/>
              <a:t>Velzen</a:t>
            </a:r>
            <a:r>
              <a:rPr lang="fr-FR" sz="2100" dirty="0"/>
              <a:t> et al, 2009 ; </a:t>
            </a:r>
            <a:r>
              <a:rPr lang="fr-FR" sz="2100" dirty="0" err="1"/>
              <a:t>Saltychev</a:t>
            </a:r>
            <a:r>
              <a:rPr lang="fr-FR" sz="2100" dirty="0"/>
              <a:t> et al</a:t>
            </a:r>
            <a:r>
              <a:rPr lang="fr-FR" sz="2100" i="1" dirty="0"/>
              <a:t>., </a:t>
            </a:r>
            <a:r>
              <a:rPr lang="fr-FR" sz="2100" dirty="0"/>
              <a:t>2013</a:t>
            </a:r>
            <a:r>
              <a:rPr lang="fr-FR" sz="2100" i="1" dirty="0"/>
              <a:t>, Brain </a:t>
            </a:r>
            <a:r>
              <a:rPr lang="fr-FR" sz="2100" i="1" dirty="0" err="1"/>
              <a:t>Injury</a:t>
            </a:r>
            <a:r>
              <a:rPr lang="fr-FR" sz="2100" dirty="0"/>
              <a:t>) </a:t>
            </a:r>
            <a:r>
              <a:rPr lang="fr-FR" sz="2300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100" dirty="0"/>
              <a:t>Taux de retour au travail: </a:t>
            </a:r>
          </a:p>
          <a:p>
            <a:pPr lvl="2">
              <a:buFontTx/>
              <a:buChar char="-"/>
            </a:pPr>
            <a:r>
              <a:rPr lang="fr-FR" sz="2100" dirty="0"/>
              <a:t>18 % à 6 mois (Ruff et al.),</a:t>
            </a:r>
          </a:p>
          <a:p>
            <a:pPr lvl="2">
              <a:buFontTx/>
              <a:buChar char="-"/>
            </a:pPr>
            <a:r>
              <a:rPr lang="fr-FR" sz="2100" dirty="0"/>
              <a:t>54 % entre 2 à 10 ans après un TCG (</a:t>
            </a:r>
            <a:r>
              <a:rPr lang="fr-FR" sz="2100" dirty="0" err="1"/>
              <a:t>Avesani</a:t>
            </a:r>
            <a:r>
              <a:rPr lang="fr-FR" sz="2100" dirty="0"/>
              <a:t> et al.)</a:t>
            </a:r>
          </a:p>
          <a:p>
            <a:pPr lvl="2">
              <a:buFontTx/>
              <a:buChar char="-"/>
            </a:pPr>
            <a:endParaRPr lang="fr-FR" sz="21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Peu d’études </a:t>
            </a:r>
            <a:r>
              <a:rPr lang="fr-FR" sz="2400" dirty="0"/>
              <a:t>sur le devenir professionnel à long et très long terme (maintien en emploi), au-delà de 5 ans après un TCG, dans la littérature française ou internationale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Quelle proportion de reprise 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Quelle catégorie professionnelle 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Quelles aides et aménagements du poste de travail 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000" dirty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121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Objectifs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1</a:t>
            </a:r>
            <a:r>
              <a:rPr lang="fr-FR" dirty="0"/>
              <a:t>. Evaluer la reprise du travail, en termes de fréquence, de conditions, de délai de reprise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2</a:t>
            </a:r>
            <a:r>
              <a:rPr lang="fr-FR" dirty="0"/>
              <a:t>. Mettre en évidence les facteurs associés au retour à l’emploi sur le long terme : 6 à 10 ans après un traumatisme crânien grave</a:t>
            </a:r>
          </a:p>
        </p:txBody>
      </p:sp>
    </p:spTree>
    <p:extLst>
      <p:ext uri="{BB962C8B-B14F-4D97-AF65-F5344CB8AC3E}">
        <p14:creationId xmlns:p14="http://schemas.microsoft.com/office/powerpoint/2010/main" val="37464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Matériel et Méthodes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Etude de cohorte rétrospective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Population de patients admis entre 2005 et 2009, en centre rééducation des Hospices Civils de Lyon (hôpital Henry Gabrielle)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Critères d’inclusion 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Patients âgés de 16 à 60 ans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Diagnostic de TCG défini par un score de Glasgow ≤8 (à la prise en charge initiale ou dans les 24h) et/ou preuves de lésions cérébrales sévères à l’imagerie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Critères d’exclusion: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Antécédents personnels de troubles neurologiques, cognitifs ou psychiatriques avant le TC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61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Matériel et Méthodes</a:t>
            </a:r>
            <a:r>
              <a:rPr lang="fr-FR" dirty="0"/>
              <a:t> </a:t>
            </a:r>
            <a:r>
              <a:rPr lang="fr-FR" b="1" dirty="0"/>
              <a:t>(2)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7625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Recueil des données initiales et du devenir médicoprofessionnel par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le dossier médical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 entretien semi-dirigé téléphonique avec questionnaire auprès de chaque patient, de la famille, ou sinon par le médecin traitant.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u="sng" dirty="0"/>
              <a:t>Retour au travail </a:t>
            </a:r>
            <a:r>
              <a:rPr lang="fr-FR" dirty="0"/>
              <a:t>= reprise d’une activité professionnelle rémunérée (en milieu ordinaire ou protégé), ou reprise des études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Analyses statistiques (logiciel SAS, 9.3) </a:t>
            </a:r>
            <a:r>
              <a:rPr lang="fr-FR" dirty="0" err="1"/>
              <a:t>univariées</a:t>
            </a:r>
            <a:r>
              <a:rPr lang="fr-FR" dirty="0"/>
              <a:t> puis multivariées des variables associées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au retour à l’emploi (modèle de régression log-binomiale)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au délai de reprise du travail (modèle de survie de Cox)</a:t>
            </a:r>
          </a:p>
          <a:p>
            <a:pPr marL="320040" lvl="1" indent="0">
              <a:buNone/>
            </a:pPr>
            <a:endParaRPr lang="fr-FR" dirty="0"/>
          </a:p>
          <a:p>
            <a:pPr lvl="1">
              <a:buFontTx/>
              <a:buChar char="-"/>
            </a:pPr>
            <a:endParaRPr lang="fr-FR" dirty="0"/>
          </a:p>
          <a:p>
            <a:pPr lvl="1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055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9351650"/>
              </p:ext>
            </p:extLst>
          </p:nvPr>
        </p:nvGraphicFramePr>
        <p:xfrm>
          <a:off x="333819" y="748145"/>
          <a:ext cx="8569435" cy="542310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fr-FR" sz="1400" b="1" baseline="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Statut sociodémographique</a:t>
                      </a: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Sexe, âge, niveau d’études, statut familial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2. Statut professionnel avant le TCG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Travailleur, en arrêt maladie, chômage ou étudiant, type de contrat, ancienneté du poste, profession et catégorie socioprofessionnelle (PCS 2003, Insee)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3. Données </a:t>
                      </a:r>
                      <a:r>
                        <a:rPr lang="fr-FR" sz="1400" b="1" dirty="0" err="1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accidentologiques</a:t>
                      </a: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Cause (AVP, chute, sport, agression), accident du travail, tiers responsable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4. Degré de sévérité lésionnelle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Score de Glasgow, durée du coma, scores AIS 2008 et FCI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5. Séquelles post-traumatiques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Handicap moteur et cognitif, troubles du comportement, dépression, épilepsie post-traumatique, évaluation par l’échelle de la </a:t>
                      </a:r>
                      <a:r>
                        <a:rPr kumimoji="0" lang="fr-FR" sz="14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Glasgow </a:t>
                      </a:r>
                      <a:r>
                        <a:rPr kumimoji="0" lang="fr-FR" sz="1400" kern="1200" dirty="0" err="1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Outcome</a:t>
                      </a:r>
                      <a:r>
                        <a:rPr kumimoji="0" lang="fr-FR" sz="14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fr-FR" sz="1400" kern="1200" dirty="0" err="1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Scale</a:t>
                      </a:r>
                      <a:r>
                        <a:rPr kumimoji="0" lang="fr-FR" sz="1400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 Extended (GOSE)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6. Devenir professionnel</a:t>
                      </a: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Reprise du travail, délai, ancien ou nouveau poste, quotité de travail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400" b="1" kern="1200" dirty="0">
                          <a:solidFill>
                            <a:schemeClr val="tx1"/>
                          </a:solidFill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7. Indemnisations de la Sécurité Sociale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Pension d’invalidité, capital</a:t>
                      </a:r>
                      <a:r>
                        <a:rPr lang="fr-FR" sz="1400" baseline="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 ou rente d’accident du travail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8. Aides à la réinsertion professionnelle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Stages UEROS, organismes spécialisés, orientation MDPH, Pole Emploi</a:t>
                      </a:r>
                      <a:r>
                        <a:rPr lang="fr-FR" sz="1400" baseline="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 et</a:t>
                      </a: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 Cap Emploi, compensation financière (AAH, assurances…)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9. Aides à l’aménagement du travail</a:t>
                      </a:r>
                      <a:endParaRPr lang="fr-FR" sz="1400" dirty="0">
                        <a:effectLst/>
                        <a:latin typeface="Perpetua (Corps)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Perpetua (Corps)"/>
                          <a:ea typeface="Calibri"/>
                          <a:cs typeface="Times New Roman"/>
                        </a:rPr>
                        <a:t>RQTH, aménagements de poste, reclassement, milieu protégé de travail en ESAT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35182" y="135082"/>
            <a:ext cx="7772400" cy="53727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explicatives : </a:t>
            </a:r>
          </a:p>
        </p:txBody>
      </p:sp>
    </p:spTree>
    <p:extLst>
      <p:ext uri="{BB962C8B-B14F-4D97-AF65-F5344CB8AC3E}">
        <p14:creationId xmlns:p14="http://schemas.microsoft.com/office/powerpoint/2010/main" val="198521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-230822"/>
            <a:ext cx="7772400" cy="1143000"/>
          </a:xfrm>
        </p:spPr>
        <p:txBody>
          <a:bodyPr/>
          <a:lstStyle/>
          <a:p>
            <a:pPr algn="ctr"/>
            <a:r>
              <a:rPr lang="fr-FR" b="1" dirty="0"/>
              <a:t>Résultats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2416" y="5917912"/>
            <a:ext cx="7059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1. Diagramme de l’évaluation du devenir professionnel des patients victimes d’un traumatisme crânien grave (TCG) </a:t>
            </a:r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quarter" idx="1"/>
          </p:nvPr>
        </p:nvPicPr>
        <p:blipFill rotWithShape="1">
          <a:blip r:embed="rId3"/>
          <a:srcRect l="-8" b="49233"/>
          <a:stretch/>
        </p:blipFill>
        <p:spPr>
          <a:xfrm>
            <a:off x="1042416" y="810929"/>
            <a:ext cx="7058580" cy="2592672"/>
          </a:xfrm>
        </p:spPr>
      </p:pic>
      <p:sp>
        <p:nvSpPr>
          <p:cNvPr id="4" name="Bouton d'action : Aide 3">
            <a:hlinkClick r:id="" action="ppaction://noaction" highlightClick="1"/>
          </p:cNvPr>
          <p:cNvSpPr/>
          <p:nvPr/>
        </p:nvSpPr>
        <p:spPr>
          <a:xfrm>
            <a:off x="1584960" y="3403601"/>
            <a:ext cx="1117600" cy="10160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Bouton d'action : Aide 4">
            <a:hlinkClick r:id="" action="ppaction://noaction" highlightClick="1"/>
          </p:cNvPr>
          <p:cNvSpPr/>
          <p:nvPr/>
        </p:nvSpPr>
        <p:spPr>
          <a:xfrm>
            <a:off x="5364480" y="3400738"/>
            <a:ext cx="1148080" cy="1018863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397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-230822"/>
            <a:ext cx="7772400" cy="1143000"/>
          </a:xfrm>
        </p:spPr>
        <p:txBody>
          <a:bodyPr/>
          <a:lstStyle/>
          <a:p>
            <a:pPr algn="ctr"/>
            <a:r>
              <a:rPr lang="fr-FR" b="1" dirty="0"/>
              <a:t>Résultats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2416" y="5917912"/>
            <a:ext cx="7059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1. Diagramme de l’évaluation du devenir professionnel des patients victimes d’un traumatisme crânien grave (TCG) </a:t>
            </a:r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043004" y="810928"/>
            <a:ext cx="7057992" cy="5106983"/>
          </a:xfrm>
          <a:noFill/>
          <a:ln>
            <a:noFill/>
          </a:ln>
        </p:spPr>
      </p:pic>
      <p:sp>
        <p:nvSpPr>
          <p:cNvPr id="8" name="Ellipse 7"/>
          <p:cNvSpPr/>
          <p:nvPr/>
        </p:nvSpPr>
        <p:spPr>
          <a:xfrm>
            <a:off x="1219200" y="3403600"/>
            <a:ext cx="1869440" cy="108712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188720" y="3505200"/>
            <a:ext cx="1889760" cy="85344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2416" y="4927600"/>
            <a:ext cx="2036064" cy="8839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257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4603</TotalTime>
  <Words>2456</Words>
  <Application>Microsoft Office PowerPoint</Application>
  <PresentationFormat>Affichage à l'écran (4:3)</PresentationFormat>
  <Paragraphs>812</Paragraphs>
  <Slides>27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Arial</vt:lpstr>
      <vt:lpstr>Calibri</vt:lpstr>
      <vt:lpstr>Franklin Gothic Book</vt:lpstr>
      <vt:lpstr>Perpetua</vt:lpstr>
      <vt:lpstr>Perpetua (Corps)</vt:lpstr>
      <vt:lpstr>Times New Roman</vt:lpstr>
      <vt:lpstr>Wingdings</vt:lpstr>
      <vt:lpstr>Wingdings 2</vt:lpstr>
      <vt:lpstr>Capitaux</vt:lpstr>
      <vt:lpstr>Enquête sur le devenir professionnel des traumatisés crâniens sévères en Rhône-Alpes </vt:lpstr>
      <vt:lpstr>Le retour au travail après un traumatisme crânien grave (TCG)</vt:lpstr>
      <vt:lpstr>Présentation PowerPoint</vt:lpstr>
      <vt:lpstr>Objectifs</vt:lpstr>
      <vt:lpstr>Matériel et Méthodes</vt:lpstr>
      <vt:lpstr>Matériel et Méthodes (2)</vt:lpstr>
      <vt:lpstr>Variables explicatives : </vt:lpstr>
      <vt:lpstr>Résultats</vt:lpstr>
      <vt:lpstr>Résultats</vt:lpstr>
      <vt:lpstr>Présentation PowerPoint</vt:lpstr>
      <vt:lpstr>Présentation PowerPoint</vt:lpstr>
      <vt:lpstr>Analyses descriptives du devenir</vt:lpstr>
      <vt:lpstr>Devenir professionnel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Tableau 6. Modélisation en multivariée des facteurs associés au délai de reprise professionnelle </vt:lpstr>
      <vt:lpstr>Discussion</vt:lpstr>
      <vt:lpstr>Discussion (2)</vt:lpstr>
      <vt:lpstr>Discussion (3)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Devenir professionnel à long terme, 6 à 10 ans après un traumatisme cranien grave</dc:title>
  <dc:creator>M. WANG</dc:creator>
  <cp:lastModifiedBy>M. WANG</cp:lastModifiedBy>
  <cp:revision>323</cp:revision>
  <dcterms:created xsi:type="dcterms:W3CDTF">2016-05-16T13:28:27Z</dcterms:created>
  <dcterms:modified xsi:type="dcterms:W3CDTF">2016-11-30T21:04:49Z</dcterms:modified>
</cp:coreProperties>
</file>