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0" r:id="rId3"/>
    <p:sldId id="323" r:id="rId4"/>
    <p:sldId id="322" r:id="rId5"/>
    <p:sldId id="293" r:id="rId6"/>
    <p:sldId id="257" r:id="rId7"/>
    <p:sldId id="316" r:id="rId8"/>
    <p:sldId id="275" r:id="rId9"/>
    <p:sldId id="294" r:id="rId10"/>
    <p:sldId id="278" r:id="rId11"/>
    <p:sldId id="289" r:id="rId12"/>
    <p:sldId id="276" r:id="rId13"/>
    <p:sldId id="295" r:id="rId14"/>
    <p:sldId id="280" r:id="rId15"/>
    <p:sldId id="297" r:id="rId16"/>
    <p:sldId id="319" r:id="rId17"/>
    <p:sldId id="296" r:id="rId18"/>
    <p:sldId id="298" r:id="rId19"/>
    <p:sldId id="301" r:id="rId20"/>
    <p:sldId id="282" r:id="rId21"/>
    <p:sldId id="314" r:id="rId22"/>
    <p:sldId id="317" r:id="rId23"/>
    <p:sldId id="309" r:id="rId24"/>
    <p:sldId id="329" r:id="rId25"/>
    <p:sldId id="328" r:id="rId26"/>
    <p:sldId id="307" r:id="rId27"/>
    <p:sldId id="331" r:id="rId28"/>
    <p:sldId id="306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43D8F-318A-4E28-B75F-09E9631BA4B3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0A518-5637-4350-97B6-6272268264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0283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0A518-5637-4350-97B6-62722682648C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01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010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531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946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382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502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27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326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183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7953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1906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C8B4-EE47-4EAF-A95E-6F7F0C46E440}" type="datetimeFigureOut">
              <a:rPr lang="fr-FR" smtClean="0"/>
              <a:pPr/>
              <a:t>04/04/2017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DCAD9-6B33-4195-A640-763E6FD18A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3123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872207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QUESTIONNEMENTS ÉTHIQUES FACE AUX PARTICULARITÉS DE LA CÉRÉBROLÉSION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068960"/>
            <a:ext cx="7488832" cy="3456384"/>
          </a:xfrm>
        </p:spPr>
        <p:txBody>
          <a:bodyPr>
            <a:normAutofit fontScale="77500" lnSpcReduction="20000"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« LES PRATIQUES A LA LUMIERE DE L’ÉTHIQUE :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 RESPECT, BIENTRAITANCE, ASPECTS JURIDIQUES ET AUTRES »</a:t>
            </a:r>
          </a:p>
          <a:p>
            <a:endParaRPr lang="fr-FR" sz="1000" b="1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Siège de Région Hauts de France</a:t>
            </a:r>
          </a:p>
          <a:p>
            <a:r>
              <a:rPr lang="fr-FR" sz="2800" b="1" dirty="0">
                <a:solidFill>
                  <a:schemeClr val="tx1"/>
                </a:solidFill>
              </a:rPr>
              <a:t>Lille </a:t>
            </a:r>
            <a:r>
              <a:rPr lang="fr-FR" sz="2800" b="1" dirty="0" smtClean="0">
                <a:solidFill>
                  <a:schemeClr val="tx1"/>
                </a:solidFill>
              </a:rPr>
              <a:t> 6 avril 2017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François Tasseau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Réanimateur et rééducateur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Médecin coordonnateur du SAMSAH de l’ ALLP à Lyon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Président de France Traumatisme Crânien</a:t>
            </a:r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909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COMPLEXITE DES SITUATIONS</a:t>
            </a:r>
            <a:br>
              <a:rPr lang="fr-FR" sz="3200" b="1" dirty="0" smtClean="0"/>
            </a:br>
            <a:r>
              <a:rPr lang="fr-FR" sz="2700" b="1" i="1" dirty="0" smtClean="0"/>
              <a:t>LA FILIERE DE SOINS ET D’ACCOMPAGNEMENT </a:t>
            </a:r>
            <a:endParaRPr lang="fr-FR" sz="27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528391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Le traitement du coma et de ses conséquences</a:t>
            </a:r>
          </a:p>
          <a:p>
            <a:endParaRPr lang="fr-FR" sz="2400" dirty="0"/>
          </a:p>
          <a:p>
            <a:r>
              <a:rPr lang="fr-FR" sz="2400" dirty="0" smtClean="0"/>
              <a:t>L’évaluation et la réduction des déficiences et des incapacités</a:t>
            </a:r>
            <a:endParaRPr lang="fr-FR" sz="2100" dirty="0" smtClean="0"/>
          </a:p>
          <a:p>
            <a:endParaRPr lang="fr-FR" sz="2400" dirty="0" smtClean="0"/>
          </a:p>
          <a:p>
            <a:r>
              <a:rPr lang="fr-FR" sz="2400" dirty="0" smtClean="0"/>
              <a:t>Le retour et le maintien dans le milieu de vie habituel</a:t>
            </a:r>
          </a:p>
          <a:p>
            <a:endParaRPr lang="fr-FR" sz="2400" dirty="0" smtClean="0"/>
          </a:p>
          <a:p>
            <a:r>
              <a:rPr lang="fr-FR" sz="2400" dirty="0" smtClean="0"/>
              <a:t>La reprise de l’activité</a:t>
            </a:r>
            <a:endParaRPr lang="fr-FR" sz="2400" dirty="0"/>
          </a:p>
          <a:p>
            <a:endParaRPr lang="fr-FR" sz="1600" i="1" dirty="0" smtClean="0"/>
          </a:p>
          <a:p>
            <a:endParaRPr lang="fr-FR" sz="1600" i="1" dirty="0" smtClean="0"/>
          </a:p>
          <a:p>
            <a:pPr marL="0" indent="0">
              <a:buNone/>
            </a:pPr>
            <a:r>
              <a:rPr lang="fr-FR" sz="1600" i="1" dirty="0" smtClean="0"/>
              <a:t>Circulaire</a:t>
            </a:r>
            <a:r>
              <a:rPr lang="fr-FR" sz="1600" i="1" dirty="0"/>
              <a:t> </a:t>
            </a:r>
            <a:r>
              <a:rPr lang="fr-FR" sz="1600" i="1" dirty="0" smtClean="0"/>
              <a:t>n</a:t>
            </a:r>
            <a:r>
              <a:rPr lang="fr-FR" sz="1600" i="1" dirty="0"/>
              <a:t>° 2004-280 du 18 juin 2004 relative à la filière de prise en charge sanitaire, médico-sociale et sociale des traumatisés </a:t>
            </a:r>
            <a:r>
              <a:rPr lang="fr-FR" sz="1600" i="1" dirty="0" err="1"/>
              <a:t>crânio</a:t>
            </a:r>
            <a:r>
              <a:rPr lang="fr-FR" sz="1600" i="1" dirty="0"/>
              <a:t>-cérébraux et des traumatisés médullaires</a:t>
            </a:r>
          </a:p>
          <a:p>
            <a:endParaRPr lang="fr-FR" sz="1800" i="1" dirty="0" smtClean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5979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COMPLEXITE DES SITUATIONS</a:t>
            </a:r>
            <a:endParaRPr lang="fr-FR" sz="3200" b="1" dirty="0"/>
          </a:p>
        </p:txBody>
      </p:sp>
      <p:pic>
        <p:nvPicPr>
          <p:cNvPr id="4" name="Picture 4" descr="Structures-de-PEC-atteintes-Cranio-cerebrale-vertebro-medullai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6687691" cy="46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570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TEMPORALITÉ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« La lésion cérébrale n’est pas un accident ponctuel »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« Un événement déstructurant de la personnalité et de l’équilibre familial »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« La </a:t>
            </a:r>
            <a:r>
              <a:rPr lang="fr-FR" sz="2400" dirty="0"/>
              <a:t>prise en </a:t>
            </a:r>
            <a:r>
              <a:rPr lang="fr-FR" sz="2400" dirty="0" smtClean="0"/>
              <a:t>charge …doit </a:t>
            </a:r>
            <a:r>
              <a:rPr lang="fr-FR" sz="2400" dirty="0"/>
              <a:t>être organisée et </a:t>
            </a:r>
            <a:r>
              <a:rPr lang="fr-FR" sz="2400" dirty="0" smtClean="0"/>
              <a:t>mise en </a:t>
            </a:r>
            <a:r>
              <a:rPr lang="fr-FR" sz="2400" dirty="0"/>
              <a:t>œuvre, </a:t>
            </a:r>
            <a:r>
              <a:rPr lang="fr-FR" sz="2400" dirty="0" smtClean="0"/>
              <a:t>… dans </a:t>
            </a:r>
            <a:r>
              <a:rPr lang="fr-FR" sz="2400" dirty="0"/>
              <a:t>des modalités et des </a:t>
            </a:r>
            <a:r>
              <a:rPr lang="fr-FR" sz="2400" dirty="0" smtClean="0"/>
              <a:t>proportions </a:t>
            </a:r>
            <a:r>
              <a:rPr lang="fr-FR" sz="2400" dirty="0"/>
              <a:t>différentes, </a:t>
            </a:r>
            <a:r>
              <a:rPr lang="fr-FR" sz="2400" b="1" dirty="0"/>
              <a:t>sur toute la durée de </a:t>
            </a:r>
            <a:r>
              <a:rPr lang="fr-FR" sz="2400" b="1" i="1" dirty="0" smtClean="0"/>
              <a:t>la </a:t>
            </a:r>
            <a:r>
              <a:rPr lang="fr-FR" sz="2400" b="1" dirty="0" smtClean="0"/>
              <a:t>vie</a:t>
            </a:r>
            <a:r>
              <a:rPr lang="fr-FR" sz="2400" dirty="0" smtClean="0"/>
              <a:t> »</a:t>
            </a:r>
            <a:endParaRPr lang="fr-FR" sz="2400" dirty="0"/>
          </a:p>
          <a:p>
            <a:endParaRPr lang="fr-FR" sz="1800" i="1" dirty="0" smtClean="0"/>
          </a:p>
          <a:p>
            <a:endParaRPr lang="fr-FR" sz="1800" i="1" dirty="0" smtClean="0"/>
          </a:p>
          <a:p>
            <a:endParaRPr lang="fr-FR" sz="1800" i="1" dirty="0" smtClean="0"/>
          </a:p>
          <a:p>
            <a:endParaRPr lang="fr-FR" sz="1800" i="1" dirty="0"/>
          </a:p>
          <a:p>
            <a:pPr marL="0" indent="0">
              <a:buNone/>
            </a:pPr>
            <a:r>
              <a:rPr lang="fr-FR" sz="1800" i="1" dirty="0" smtClean="0"/>
              <a:t>Rapport </a:t>
            </a:r>
            <a:r>
              <a:rPr lang="fr-FR" sz="1800" i="1" dirty="0"/>
              <a:t>final. Mission interministérielle en vue de l’élaboration d’un programme d’action en faveur des traumatisés crâniens. Novembre 2010</a:t>
            </a:r>
          </a:p>
          <a:p>
            <a:endParaRPr lang="fr-FR" sz="2400" dirty="0" smtClean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60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altLang="fr-FR" b="1" dirty="0" smtClean="0"/>
              <a:t/>
            </a:r>
            <a:br>
              <a:rPr lang="fr-FR" altLang="fr-FR" b="1" dirty="0" smtClean="0"/>
            </a:br>
            <a:r>
              <a:rPr lang="fr-FR" altLang="fr-FR" sz="4000" b="1" dirty="0" smtClean="0"/>
              <a:t>LES PRINCIPAUX ENJEUX </a:t>
            </a:r>
            <a:r>
              <a:rPr lang="fr-FR" altLang="fr-FR" sz="4000" b="1" dirty="0"/>
              <a:t>HUMAINS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2348881"/>
            <a:ext cx="7848872" cy="2952328"/>
          </a:xfrm>
        </p:spPr>
        <p:txBody>
          <a:bodyPr>
            <a:normAutofit/>
          </a:bodyPr>
          <a:lstStyle/>
          <a:p>
            <a:pPr eaLnBrk="0" hangingPunct="0">
              <a:buFontTx/>
              <a:buChar char="•"/>
            </a:pPr>
            <a:r>
              <a:rPr kumimoji="1" lang="fr-FR" altLang="fr-FR" sz="2400" dirty="0" smtClean="0">
                <a:latin typeface="Times New Roman" pitchFamily="18" charset="0"/>
              </a:rPr>
              <a:t>Prendre en compte la vulnérabilité</a:t>
            </a:r>
            <a:endParaRPr kumimoji="1" lang="fr-FR" altLang="fr-FR" sz="2400" dirty="0"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endParaRPr kumimoji="1" lang="fr-FR" altLang="fr-FR" sz="2400" dirty="0" smtClean="0"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kumimoji="1" lang="fr-FR" altLang="fr-FR" sz="2400" dirty="0" smtClean="0">
                <a:latin typeface="Times New Roman" pitchFamily="18" charset="0"/>
              </a:rPr>
              <a:t>Eviter les aléas de la dépendance et de la perte d’autonomie</a:t>
            </a:r>
            <a:endParaRPr kumimoji="1" lang="fr-FR" altLang="fr-FR" sz="2400" dirty="0">
              <a:latin typeface="Times New Roman" pitchFamily="18" charset="0"/>
            </a:endParaRPr>
          </a:p>
          <a:p>
            <a:endParaRPr lang="fr-FR" sz="2400" dirty="0" smtClean="0"/>
          </a:p>
          <a:p>
            <a:r>
              <a:rPr lang="fr-FR" sz="2400" dirty="0" smtClean="0"/>
              <a:t>Respecter l’intimité</a:t>
            </a:r>
            <a:endParaRPr lang="fr-FR" sz="2400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16632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3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4000" b="1" dirty="0" smtClean="0"/>
              <a:t>LA VULNÉRABILITÉ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1800" i="1" dirty="0"/>
              <a:t>Axelle Brodiez-</a:t>
            </a:r>
            <a:r>
              <a:rPr lang="fr-FR" sz="1800" i="1" dirty="0" err="1"/>
              <a:t>Dolino</a:t>
            </a:r>
            <a:r>
              <a:rPr lang="fr-FR" sz="1800" i="1" dirty="0"/>
              <a:t>, « Le concept de vulnérabilité », La Vie des idées , 11 février 2016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endParaRPr lang="fr-FR" sz="18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Du latin </a:t>
            </a:r>
            <a:r>
              <a:rPr lang="fr-FR" sz="2400" i="1" dirty="0" err="1" smtClean="0"/>
              <a:t>vulnerabilis</a:t>
            </a:r>
            <a:r>
              <a:rPr lang="fr-FR" sz="2400" i="1" dirty="0" smtClean="0"/>
              <a:t> :  « </a:t>
            </a:r>
            <a:r>
              <a:rPr lang="fr-FR" sz="2400" dirty="0" smtClean="0"/>
              <a:t>qui peut être blessé, frappé, facilement atteint, qui se défend mal… » </a:t>
            </a:r>
          </a:p>
          <a:p>
            <a:endParaRPr lang="fr-FR" sz="2400" dirty="0" smtClean="0"/>
          </a:p>
          <a:p>
            <a:r>
              <a:rPr lang="fr-FR" sz="2400" dirty="0" smtClean="0"/>
              <a:t>Deux aspects :</a:t>
            </a:r>
          </a:p>
          <a:p>
            <a:pPr lvl="1"/>
            <a:r>
              <a:rPr lang="fr-FR" sz="2000" dirty="0" smtClean="0"/>
              <a:t>Interne :  manque de moyens pour affronter les situations (fragilité physique ou mentale) </a:t>
            </a:r>
          </a:p>
          <a:p>
            <a:pPr lvl="1"/>
            <a:r>
              <a:rPr lang="fr-FR" sz="2000" dirty="0" smtClean="0"/>
              <a:t>Externe :  risque d’être exposé à une menace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r>
              <a:rPr lang="fr-FR" sz="2000" dirty="0" smtClean="0"/>
              <a:t>Les menaces sont nombreuses :   </a:t>
            </a:r>
          </a:p>
          <a:p>
            <a:pPr lvl="5"/>
            <a:r>
              <a:rPr lang="fr-FR" sz="1800" dirty="0" smtClean="0"/>
              <a:t>catégorisation</a:t>
            </a:r>
          </a:p>
          <a:p>
            <a:pPr lvl="5"/>
            <a:r>
              <a:rPr lang="fr-FR" sz="1800" dirty="0" smtClean="0"/>
              <a:t>assimilation</a:t>
            </a:r>
          </a:p>
          <a:p>
            <a:pPr lvl="5"/>
            <a:r>
              <a:rPr lang="fr-FR" sz="1800" dirty="0" smtClean="0"/>
              <a:t>sélection</a:t>
            </a:r>
          </a:p>
          <a:p>
            <a:pPr lvl="5"/>
            <a:r>
              <a:rPr lang="fr-FR" sz="1800" dirty="0" smtClean="0"/>
              <a:t>maltraitance</a:t>
            </a:r>
            <a:r>
              <a:rPr lang="fr-FR" sz="1200" dirty="0" smtClean="0"/>
              <a:t>…..</a:t>
            </a:r>
            <a:endParaRPr lang="fr-FR" sz="1200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88640"/>
            <a:ext cx="94183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015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 idx="4294967295"/>
          </p:nvPr>
        </p:nvSpPr>
        <p:spPr>
          <a:xfrm>
            <a:off x="1494235" y="188912"/>
            <a:ext cx="6172200" cy="1295871"/>
          </a:xfrm>
        </p:spPr>
        <p:txBody>
          <a:bodyPr>
            <a:normAutofit/>
          </a:bodyPr>
          <a:lstStyle/>
          <a:p>
            <a:r>
              <a:rPr lang="en-US" altLang="fr-FR" sz="3200" b="1" dirty="0"/>
              <a:t>ETATS DE CONSCIENCE </a:t>
            </a:r>
            <a:r>
              <a:rPr lang="en-US" altLang="fr-FR" sz="3200" b="1" dirty="0" smtClean="0"/>
              <a:t>ALTÉRÉE</a:t>
            </a:r>
            <a:r>
              <a:rPr lang="en-US" altLang="fr-FR" sz="3200" b="1" dirty="0"/>
              <a:t/>
            </a:r>
            <a:br>
              <a:rPr lang="en-US" altLang="fr-FR" sz="3200" b="1" dirty="0"/>
            </a:br>
            <a:r>
              <a:rPr lang="en-US" altLang="fr-FR" sz="3200" b="1" dirty="0"/>
              <a:t>RISQUES DE LA </a:t>
            </a:r>
            <a:r>
              <a:rPr lang="en-US" altLang="fr-FR" sz="3200" b="1" dirty="0" smtClean="0"/>
              <a:t>CATÉGORISATION</a:t>
            </a:r>
            <a:endParaRPr lang="en-US" altLang="fr-FR" sz="3200" b="1" dirty="0"/>
          </a:p>
        </p:txBody>
      </p:sp>
      <p:sp>
        <p:nvSpPr>
          <p:cNvPr id="27651" name="Espace réservé du contenu 2"/>
          <p:cNvSpPr>
            <a:spLocks noGrp="1"/>
          </p:cNvSpPr>
          <p:nvPr>
            <p:ph idx="4294967295"/>
          </p:nvPr>
        </p:nvSpPr>
        <p:spPr>
          <a:xfrm>
            <a:off x="1043608" y="1628800"/>
            <a:ext cx="7128791" cy="4536504"/>
          </a:xfrm>
        </p:spPr>
        <p:txBody>
          <a:bodyPr rtlCol="0">
            <a:normAutofit fontScale="25000" lnSpcReduction="20000"/>
          </a:bodyPr>
          <a:lstStyle/>
          <a:p>
            <a:pPr>
              <a:defRPr/>
            </a:pPr>
            <a:endParaRPr lang="en-US" sz="2400" dirty="0"/>
          </a:p>
          <a:p>
            <a:pPr>
              <a:lnSpc>
                <a:spcPct val="115000"/>
              </a:lnSpc>
              <a:defRPr/>
            </a:pPr>
            <a:endParaRPr lang="en-US" sz="9600" dirty="0"/>
          </a:p>
          <a:p>
            <a:pPr>
              <a:lnSpc>
                <a:spcPct val="115000"/>
              </a:lnSpc>
              <a:defRPr/>
            </a:pPr>
            <a:r>
              <a:rPr lang="en-US" sz="9600" dirty="0" err="1" smtClean="0"/>
              <a:t>Erreur</a:t>
            </a:r>
            <a:r>
              <a:rPr lang="en-US" sz="9600" dirty="0" smtClean="0"/>
              <a:t> </a:t>
            </a:r>
            <a:r>
              <a:rPr lang="en-US" sz="9600" dirty="0" err="1"/>
              <a:t>diagnostique</a:t>
            </a:r>
            <a:r>
              <a:rPr lang="en-US" sz="5500" dirty="0"/>
              <a:t/>
            </a:r>
            <a:br>
              <a:rPr lang="en-US" sz="5500" dirty="0"/>
            </a:br>
            <a:r>
              <a:rPr lang="en-US" sz="5500" dirty="0"/>
              <a:t/>
            </a:r>
            <a:br>
              <a:rPr lang="en-US" sz="5500" dirty="0"/>
            </a:br>
            <a:endParaRPr lang="en-US" sz="5500" dirty="0"/>
          </a:p>
          <a:p>
            <a:pPr>
              <a:lnSpc>
                <a:spcPct val="115000"/>
              </a:lnSpc>
              <a:defRPr/>
            </a:pPr>
            <a:r>
              <a:rPr lang="en-US" sz="9600" dirty="0" smtClean="0"/>
              <a:t>Orientation </a:t>
            </a:r>
            <a:r>
              <a:rPr lang="en-US" sz="9600" dirty="0"/>
              <a:t>et </a:t>
            </a:r>
            <a:r>
              <a:rPr lang="en-US" sz="9600" dirty="0" err="1"/>
              <a:t>prise</a:t>
            </a:r>
            <a:r>
              <a:rPr lang="en-US" sz="9600" dirty="0"/>
              <a:t> </a:t>
            </a:r>
            <a:r>
              <a:rPr lang="en-US" sz="9600" dirty="0" err="1"/>
              <a:t>en</a:t>
            </a:r>
            <a:r>
              <a:rPr lang="en-US" sz="9600" dirty="0"/>
              <a:t> </a:t>
            </a:r>
            <a:r>
              <a:rPr lang="en-US" sz="9600" dirty="0" smtClean="0"/>
              <a:t>charge </a:t>
            </a:r>
            <a:r>
              <a:rPr lang="en-US" sz="9600" dirty="0" err="1" smtClean="0"/>
              <a:t>inadaptées</a:t>
            </a:r>
            <a:endParaRPr lang="en-US" sz="9600" dirty="0"/>
          </a:p>
          <a:p>
            <a:pPr>
              <a:lnSpc>
                <a:spcPct val="115000"/>
              </a:lnSpc>
              <a:defRPr/>
            </a:pPr>
            <a:endParaRPr lang="en-US" sz="9600" dirty="0" smtClean="0"/>
          </a:p>
          <a:p>
            <a:pPr>
              <a:lnSpc>
                <a:spcPct val="115000"/>
              </a:lnSpc>
              <a:defRPr/>
            </a:pPr>
            <a:r>
              <a:rPr lang="en-US" sz="9600" dirty="0" smtClean="0"/>
              <a:t>La “</a:t>
            </a:r>
            <a:r>
              <a:rPr lang="en-US" sz="9600" dirty="0" err="1" smtClean="0"/>
              <a:t>prophétie</a:t>
            </a:r>
            <a:r>
              <a:rPr lang="en-US" sz="9600" dirty="0" smtClean="0"/>
              <a:t> </a:t>
            </a:r>
            <a:r>
              <a:rPr lang="en-US" sz="9600" dirty="0" err="1" smtClean="0"/>
              <a:t>autoréalisatrice</a:t>
            </a:r>
            <a:r>
              <a:rPr lang="en-US" sz="9600" dirty="0" smtClean="0"/>
              <a:t>”: </a:t>
            </a:r>
            <a:r>
              <a:rPr lang="fr-FR" sz="7200" dirty="0" smtClean="0"/>
              <a:t>processus </a:t>
            </a:r>
            <a:r>
              <a:rPr lang="fr-FR" sz="7200" dirty="0"/>
              <a:t>mental en forme de « cercle vicieux » par lequel </a:t>
            </a:r>
            <a:r>
              <a:rPr lang="fr-FR" sz="7200" dirty="0" smtClean="0"/>
              <a:t>nous sommes influencés inconsciemment pour obtenir </a:t>
            </a:r>
            <a:r>
              <a:rPr lang="fr-FR" sz="7200" dirty="0"/>
              <a:t>un résultat conforme à </a:t>
            </a:r>
            <a:r>
              <a:rPr lang="fr-FR" sz="7200" dirty="0" smtClean="0"/>
              <a:t>nos </a:t>
            </a:r>
            <a:r>
              <a:rPr lang="fr-FR" sz="7200" dirty="0"/>
              <a:t>attentes. </a:t>
            </a:r>
            <a:endParaRPr lang="en-US" sz="7200" dirty="0"/>
          </a:p>
          <a:p>
            <a:pPr>
              <a:lnSpc>
                <a:spcPct val="115000"/>
              </a:lnSpc>
              <a:defRPr/>
            </a:pPr>
            <a:endParaRPr lang="en-US" sz="5500" dirty="0"/>
          </a:p>
          <a:p>
            <a:pPr>
              <a:lnSpc>
                <a:spcPct val="115000"/>
              </a:lnSpc>
              <a:buNone/>
              <a:defRPr/>
            </a:pPr>
            <a:r>
              <a:rPr lang="en-US" sz="5500" dirty="0"/>
              <a:t> </a:t>
            </a:r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827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ÉTAT VÉGÉTATIF CHRONIQUE</a:t>
            </a:r>
            <a:br>
              <a:rPr lang="fr-FR" sz="3200" b="1" dirty="0" smtClean="0"/>
            </a:br>
            <a:r>
              <a:rPr lang="fr-FR" sz="3200" b="1" dirty="0" smtClean="0"/>
              <a:t>RISQUES DE L’ASSIMILATION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2492896"/>
            <a:ext cx="5554960" cy="381642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Etat végétatif et état végétatif chronique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Etat végétatif et fin de </a:t>
            </a:r>
            <a:r>
              <a:rPr lang="fr-FR" sz="2400" dirty="0" smtClean="0"/>
              <a:t>vie</a:t>
            </a:r>
          </a:p>
          <a:p>
            <a:endParaRPr lang="fr-FR" sz="2400" dirty="0"/>
          </a:p>
          <a:p>
            <a:r>
              <a:rPr lang="fr-FR" sz="2400" dirty="0" smtClean="0"/>
              <a:t>Etat végétatif et tétraplégie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0490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</a:t>
            </a:r>
            <a:r>
              <a:rPr lang="fr-FR" b="1" dirty="0" smtClean="0"/>
              <a:t>DÉPENDANCE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fr-FR" sz="2400" b="1" dirty="0"/>
              <a:t>La dépendance</a:t>
            </a:r>
            <a:r>
              <a:rPr lang="fr-FR" sz="2400" dirty="0"/>
              <a:t> </a:t>
            </a:r>
            <a:r>
              <a:rPr lang="fr-FR" sz="2400" dirty="0" smtClean="0"/>
              <a:t>correspond </a:t>
            </a:r>
            <a:r>
              <a:rPr lang="fr-FR" sz="2400" dirty="0"/>
              <a:t>à l’incapacité partielle ou totale </a:t>
            </a:r>
            <a:r>
              <a:rPr lang="fr-FR" sz="2400" dirty="0" smtClean="0"/>
              <a:t>d’effectuer </a:t>
            </a:r>
            <a:r>
              <a:rPr lang="fr-FR" sz="2400" dirty="0"/>
              <a:t>les activités de la vie </a:t>
            </a:r>
            <a:r>
              <a:rPr lang="fr-FR" sz="2400" dirty="0" smtClean="0"/>
              <a:t>quotidienne.</a:t>
            </a:r>
          </a:p>
          <a:p>
            <a:endParaRPr lang="fr-FR" sz="2400" dirty="0" smtClean="0"/>
          </a:p>
          <a:p>
            <a:r>
              <a:rPr lang="fr-FR" sz="2400" b="1" dirty="0" smtClean="0">
                <a:ea typeface="Calibri"/>
                <a:cs typeface="Times New Roman"/>
              </a:rPr>
              <a:t>L’indépendance</a:t>
            </a:r>
            <a:r>
              <a:rPr lang="fr-FR" sz="2400" dirty="0" smtClean="0">
                <a:ea typeface="Calibri"/>
                <a:cs typeface="Times New Roman"/>
              </a:rPr>
              <a:t> </a:t>
            </a:r>
            <a:r>
              <a:rPr lang="fr-FR" sz="2400" dirty="0">
                <a:ea typeface="Calibri"/>
                <a:cs typeface="Times New Roman"/>
              </a:rPr>
              <a:t>est distincte de l’</a:t>
            </a:r>
            <a:r>
              <a:rPr lang="fr-FR" sz="2400" b="1" dirty="0">
                <a:ea typeface="Calibri"/>
                <a:cs typeface="Times New Roman"/>
              </a:rPr>
              <a:t>autonomie</a:t>
            </a:r>
            <a:r>
              <a:rPr lang="fr-FR" sz="2400" dirty="0">
                <a:ea typeface="Calibri"/>
                <a:cs typeface="Times New Roman"/>
              </a:rPr>
              <a:t> qui est définie par la capacité à </a:t>
            </a:r>
            <a:r>
              <a:rPr lang="fr-FR" sz="2400" dirty="0" smtClean="0">
                <a:ea typeface="Calibri"/>
                <a:cs typeface="Times New Roman"/>
              </a:rPr>
              <a:t>se </a:t>
            </a:r>
            <a:r>
              <a:rPr lang="fr-FR" sz="2400" dirty="0">
                <a:ea typeface="Calibri"/>
                <a:cs typeface="Times New Roman"/>
              </a:rPr>
              <a:t>gouverner soi-même ce qui présuppose la </a:t>
            </a:r>
            <a:r>
              <a:rPr lang="fr-FR" sz="2400" b="1" dirty="0">
                <a:ea typeface="Calibri"/>
                <a:cs typeface="Times New Roman"/>
              </a:rPr>
              <a:t>capacité</a:t>
            </a:r>
            <a:r>
              <a:rPr lang="fr-FR" sz="2400" dirty="0">
                <a:ea typeface="Calibri"/>
                <a:cs typeface="Times New Roman"/>
              </a:rPr>
              <a:t> de prévoir et de choisir et la </a:t>
            </a:r>
            <a:r>
              <a:rPr lang="fr-FR" sz="2400" b="1" dirty="0">
                <a:ea typeface="Calibri"/>
                <a:cs typeface="Times New Roman"/>
              </a:rPr>
              <a:t>liberté</a:t>
            </a:r>
            <a:r>
              <a:rPr lang="fr-FR" sz="2400" dirty="0">
                <a:ea typeface="Calibri"/>
                <a:cs typeface="Times New Roman"/>
              </a:rPr>
              <a:t> de pouvoir </a:t>
            </a:r>
            <a:r>
              <a:rPr lang="fr-FR" sz="2400" dirty="0" smtClean="0">
                <a:ea typeface="Calibri"/>
                <a:cs typeface="Times New Roman"/>
              </a:rPr>
              <a:t>agir.</a:t>
            </a:r>
          </a:p>
          <a:p>
            <a:pPr>
              <a:buNone/>
            </a:pPr>
            <a:r>
              <a:rPr lang="fr-FR" sz="2400" dirty="0" smtClean="0">
                <a:ea typeface="Calibri"/>
                <a:cs typeface="Times New Roman"/>
              </a:rPr>
              <a:t> </a:t>
            </a:r>
            <a:endParaRPr lang="fr-FR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r-FR" sz="2400" dirty="0">
                <a:ea typeface="Calibri"/>
                <a:cs typeface="Times New Roman"/>
              </a:rPr>
              <a:t>Dépendance et autonomie ne doivent pas s’envisager selon une approche binaire </a:t>
            </a:r>
            <a:r>
              <a:rPr lang="fr-FR" sz="2400" dirty="0" smtClean="0">
                <a:ea typeface="Calibri"/>
                <a:cs typeface="Times New Roman"/>
              </a:rPr>
              <a:t>(</a:t>
            </a:r>
            <a:r>
              <a:rPr lang="fr-FR" sz="2400" i="1" dirty="0" smtClean="0">
                <a:ea typeface="Calibri"/>
                <a:cs typeface="Times New Roman"/>
              </a:rPr>
              <a:t> </a:t>
            </a:r>
            <a:r>
              <a:rPr lang="fr-FR" sz="2400" i="1" dirty="0">
                <a:ea typeface="Calibri"/>
                <a:cs typeface="Times New Roman"/>
              </a:rPr>
              <a:t>dépendance- indépendance, autonomie-hétéronomie….) </a:t>
            </a:r>
            <a:r>
              <a:rPr lang="fr-FR" sz="2400" dirty="0">
                <a:ea typeface="Calibri"/>
                <a:cs typeface="Times New Roman"/>
              </a:rPr>
              <a:t>mais selon une approche réaliste.</a:t>
            </a:r>
          </a:p>
          <a:p>
            <a:endParaRPr lang="fr-FR" sz="2400" dirty="0"/>
          </a:p>
          <a:p>
            <a:endParaRPr lang="fr-FR" sz="2400" dirty="0"/>
          </a:p>
        </p:txBody>
      </p:sp>
      <p:pic>
        <p:nvPicPr>
          <p:cNvPr id="6" name="Image 5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9456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ALÉAS DE LA DÉPENDANCE </a:t>
            </a:r>
            <a:br>
              <a:rPr lang="fr-FR" sz="3200" b="1" dirty="0" smtClean="0"/>
            </a:br>
            <a:r>
              <a:rPr lang="fr-FR" sz="3200" b="1" dirty="0" smtClean="0"/>
              <a:t>DANS LA RELATION SOIGNANTE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2204864"/>
            <a:ext cx="7499176" cy="417646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Risque de </a:t>
            </a:r>
            <a:r>
              <a:rPr lang="fr-FR" sz="2400" b="1" dirty="0" smtClean="0"/>
              <a:t>l’indifférence</a:t>
            </a:r>
            <a:r>
              <a:rPr lang="fr-FR" sz="2400" dirty="0" smtClean="0"/>
              <a:t> qui renvoie le patient dans un statut d’objet de soins </a:t>
            </a:r>
            <a:r>
              <a:rPr lang="fr-FR" sz="1800" dirty="0" smtClean="0"/>
              <a:t>( « … avec le temps, avec l’usure, avec l’enfermement dans la routine ou </a:t>
            </a:r>
            <a:r>
              <a:rPr lang="fr-FR" sz="1800" i="1" dirty="0" smtClean="0"/>
              <a:t>la technicité</a:t>
            </a:r>
            <a:r>
              <a:rPr lang="fr-FR" sz="1800" dirty="0" smtClean="0"/>
              <a:t>… »)</a:t>
            </a:r>
          </a:p>
          <a:p>
            <a:endParaRPr lang="fr-FR" sz="1800" dirty="0"/>
          </a:p>
          <a:p>
            <a:r>
              <a:rPr lang="fr-FR" sz="2400" dirty="0" smtClean="0"/>
              <a:t>Risque de </a:t>
            </a:r>
            <a:r>
              <a:rPr lang="fr-FR" sz="2400" b="1" dirty="0" smtClean="0"/>
              <a:t>la violence </a:t>
            </a:r>
            <a:r>
              <a:rPr lang="fr-FR" sz="2400" dirty="0" smtClean="0"/>
              <a:t>qui traverse toute relation inégalitaire </a:t>
            </a:r>
            <a:r>
              <a:rPr lang="fr-FR" sz="1800" dirty="0"/>
              <a:t>(«…</a:t>
            </a:r>
            <a:r>
              <a:rPr lang="fr-FR" sz="1800" dirty="0" smtClean="0"/>
              <a:t>  là apparaissent nécessairement les figures de l’humiliation.. ») 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i="1" dirty="0"/>
          </a:p>
          <a:p>
            <a:pPr marL="0" indent="0">
              <a:buNone/>
            </a:pPr>
            <a:r>
              <a:rPr lang="fr-FR" sz="1600" i="1" dirty="0" smtClean="0"/>
              <a:t> </a:t>
            </a:r>
            <a:r>
              <a:rPr lang="fr-FR" sz="1600" i="1" dirty="0" err="1" smtClean="0"/>
              <a:t>B.Matray</a:t>
            </a:r>
            <a:r>
              <a:rPr lang="fr-FR" sz="1600" i="1" dirty="0" smtClean="0"/>
              <a:t> La présence et le respect. Ethique du soin et de l’accompagnement. </a:t>
            </a:r>
            <a:endParaRPr lang="fr-FR" sz="1600" i="1" dirty="0"/>
          </a:p>
          <a:p>
            <a:pPr marL="0" indent="0">
              <a:buNone/>
            </a:pPr>
            <a:r>
              <a:rPr lang="fr-FR" sz="1600" i="1" dirty="0" err="1" smtClean="0"/>
              <a:t>Desclée</a:t>
            </a:r>
            <a:r>
              <a:rPr lang="fr-FR" sz="1600" i="1" dirty="0" smtClean="0"/>
              <a:t> de Brouwer </a:t>
            </a:r>
            <a:r>
              <a:rPr lang="fr-FR" sz="1600" i="1" dirty="0" err="1" smtClean="0"/>
              <a:t>ed</a:t>
            </a:r>
            <a:r>
              <a:rPr lang="fr-FR" sz="1600" i="1" dirty="0" smtClean="0"/>
              <a:t> 2004</a:t>
            </a:r>
            <a:endParaRPr lang="fr-FR" sz="1600" i="1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232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L’INTIMITÉ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pPr algn="just"/>
            <a:r>
              <a:rPr lang="fr-FR" sz="2400" dirty="0" smtClean="0"/>
              <a:t>Du latin </a:t>
            </a:r>
            <a:r>
              <a:rPr lang="fr-FR" sz="2400" i="1" dirty="0" err="1" smtClean="0"/>
              <a:t>intimus</a:t>
            </a:r>
            <a:r>
              <a:rPr lang="fr-FR" sz="2400" i="1" dirty="0" smtClean="0"/>
              <a:t> </a:t>
            </a:r>
            <a:r>
              <a:rPr lang="fr-FR" sz="2400" dirty="0" smtClean="0"/>
              <a:t>(superlatif de </a:t>
            </a:r>
            <a:r>
              <a:rPr lang="fr-FR" sz="2400" i="1" dirty="0" err="1" smtClean="0"/>
              <a:t>interior</a:t>
            </a:r>
            <a:r>
              <a:rPr lang="fr-FR" sz="2400" dirty="0" smtClean="0"/>
              <a:t>) c’est-à-dire le plus intérieur, le plus profond, le plus singulier</a:t>
            </a:r>
          </a:p>
          <a:p>
            <a:pPr>
              <a:buNone/>
            </a:pPr>
            <a:endParaRPr lang="fr-FR" sz="2400" dirty="0" smtClean="0"/>
          </a:p>
          <a:p>
            <a:pPr algn="just"/>
            <a:r>
              <a:rPr lang="fr-FR" sz="2400" dirty="0" smtClean="0"/>
              <a:t>L’intimité évoque la barrière entre le privé et le social, barrière qui ne peut être franchie que si l’on y est  invité ou autorisé</a:t>
            </a:r>
          </a:p>
          <a:p>
            <a:pPr>
              <a:buNone/>
            </a:pPr>
            <a:endParaRPr lang="fr-FR" sz="2400" dirty="0" smtClean="0"/>
          </a:p>
          <a:p>
            <a:pPr algn="just"/>
            <a:r>
              <a:rPr lang="fr-FR" sz="2400" dirty="0" smtClean="0"/>
              <a:t>Mais l’intimité est aussi le lieu d’élaboration de la vie intérieure qui peut s’exprimer de différentes façons, par les émotions, le comportement, le goût, la parole…..</a:t>
            </a:r>
            <a:endParaRPr lang="fr-FR" sz="2400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1663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L’ÉTHIQUE : UN QUESTIONNEMENT</a:t>
            </a:r>
            <a:endParaRPr lang="fr-FR" sz="3200" b="1" dirty="0"/>
          </a:p>
        </p:txBody>
      </p:sp>
      <p:pic>
        <p:nvPicPr>
          <p:cNvPr id="4" name="Picture 2" descr="Eric Fuchs - Comment faire pour bien faire ? - Introduction à l'éthique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312368" cy="360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049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L’INTIMITÉ</a:t>
            </a:r>
            <a:br>
              <a:rPr lang="fr-FR" sz="3200" b="1" dirty="0" smtClean="0"/>
            </a:br>
            <a:r>
              <a:rPr lang="fr-FR" sz="2000" i="1" dirty="0" err="1" smtClean="0"/>
              <a:t>B.Matray</a:t>
            </a:r>
            <a:r>
              <a:rPr lang="fr-FR" sz="2000" i="1" dirty="0" smtClean="0"/>
              <a:t>  </a:t>
            </a:r>
            <a:r>
              <a:rPr lang="fr-FR" sz="2000" i="1" dirty="0"/>
              <a:t>La présence et le respect. Ethique du soin et de l’accompagnement</a:t>
            </a:r>
            <a:r>
              <a:rPr lang="fr-FR" sz="2000" i="1" dirty="0" smtClean="0"/>
              <a:t>.</a:t>
            </a:r>
            <a:br>
              <a:rPr lang="fr-FR" sz="2000" i="1" dirty="0" smtClean="0"/>
            </a:br>
            <a:r>
              <a:rPr lang="fr-FR" sz="2000" i="1" dirty="0" smtClean="0"/>
              <a:t> </a:t>
            </a:r>
            <a:r>
              <a:rPr lang="fr-FR" sz="2000" i="1" dirty="0" err="1"/>
              <a:t>Desclée</a:t>
            </a:r>
            <a:r>
              <a:rPr lang="fr-FR" sz="2000" i="1" dirty="0"/>
              <a:t> de Brouwer </a:t>
            </a:r>
            <a:r>
              <a:rPr lang="fr-FR" sz="2000" i="1" dirty="0" err="1"/>
              <a:t>ed</a:t>
            </a:r>
            <a:r>
              <a:rPr lang="fr-FR" sz="2000" i="1" dirty="0"/>
              <a:t> 2004</a:t>
            </a:r>
            <a:br>
              <a:rPr lang="fr-FR" sz="2000" i="1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72816"/>
            <a:ext cx="8445624" cy="475252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L’intimité se manifeste dans un double mouvement :</a:t>
            </a:r>
          </a:p>
          <a:p>
            <a:pPr>
              <a:buNone/>
            </a:pPr>
            <a:endParaRPr lang="fr-FR" sz="900" dirty="0" smtClean="0"/>
          </a:p>
          <a:p>
            <a:pPr lvl="1"/>
            <a:r>
              <a:rPr lang="fr-FR" sz="2000" dirty="0" smtClean="0"/>
              <a:t>Un mouvement de repli, d’ isolement vis-à-vis d’un extérieur trop intrusif, agressif ou indésirable</a:t>
            </a:r>
          </a:p>
          <a:p>
            <a:pPr lvl="1"/>
            <a:r>
              <a:rPr lang="fr-FR" sz="2000" dirty="0" smtClean="0"/>
              <a:t>Un mouvement d’exposition de la vie intime à travers différentes manifestations </a:t>
            </a:r>
            <a:endParaRPr lang="fr-FR" sz="2000" dirty="0"/>
          </a:p>
          <a:p>
            <a:endParaRPr lang="fr-FR" sz="2400" dirty="0" smtClean="0"/>
          </a:p>
          <a:p>
            <a:r>
              <a:rPr lang="fr-FR" sz="2400" dirty="0" smtClean="0"/>
              <a:t>Conséquences pour la relation soignante :</a:t>
            </a:r>
          </a:p>
          <a:p>
            <a:pPr>
              <a:buNone/>
            </a:pPr>
            <a:endParaRPr lang="fr-FR" sz="900" dirty="0" smtClean="0"/>
          </a:p>
          <a:p>
            <a:pPr lvl="1"/>
            <a:r>
              <a:rPr lang="fr-FR" sz="2000" dirty="0"/>
              <a:t>non intrusion dans ce que l’autre tient pour secret</a:t>
            </a:r>
          </a:p>
          <a:p>
            <a:pPr lvl="1"/>
            <a:r>
              <a:rPr lang="fr-FR" sz="2000" dirty="0"/>
              <a:t>attention et réceptivité vis-à-vis de ce que l’autre donne à connaître de son intériorité</a:t>
            </a:r>
          </a:p>
          <a:p>
            <a:endParaRPr lang="fr-FR" sz="2400" dirty="0" smtClean="0"/>
          </a:p>
          <a:p>
            <a:pPr marL="0" lvl="1" indent="0">
              <a:buNone/>
            </a:pPr>
            <a:endParaRPr lang="fr-FR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FR" sz="2000" dirty="0"/>
          </a:p>
          <a:p>
            <a:endParaRPr lang="fr-FR" sz="2400" dirty="0" smtClean="0"/>
          </a:p>
          <a:p>
            <a:endParaRPr lang="fr-FR" sz="2400" dirty="0" smtClean="0"/>
          </a:p>
          <a:p>
            <a:pPr lvl="1"/>
            <a:endParaRPr lang="fr-FR" sz="2000" dirty="0" smtClean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16632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1175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672"/>
            <a:ext cx="7848872" cy="1143000"/>
          </a:xfrm>
        </p:spPr>
        <p:txBody>
          <a:bodyPr>
            <a:normAutofit fontScale="90000"/>
          </a:bodyPr>
          <a:lstStyle/>
          <a:p>
            <a:pPr marL="914400" lvl="2" indent="0"/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600" b="1" dirty="0" smtClean="0">
                <a:latin typeface="+mn-lt"/>
              </a:rPr>
              <a:t>QUELS QUESTIONNEMENTS </a:t>
            </a:r>
            <a:r>
              <a:rPr lang="fr-FR" sz="3600" b="1" dirty="0">
                <a:latin typeface="+mn-lt"/>
              </a:rPr>
              <a:t>É</a:t>
            </a:r>
            <a:r>
              <a:rPr lang="fr-FR" sz="3600" b="1" dirty="0" smtClean="0">
                <a:latin typeface="+mn-lt"/>
              </a:rPr>
              <a:t>THIQUES ?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2708920"/>
            <a:ext cx="6192688" cy="3096343"/>
          </a:xfrm>
        </p:spPr>
        <p:txBody>
          <a:bodyPr/>
          <a:lstStyle/>
          <a:p>
            <a:pPr lvl="2"/>
            <a:r>
              <a:rPr lang="fr-FR" dirty="0"/>
              <a:t>La </a:t>
            </a:r>
            <a:r>
              <a:rPr lang="fr-FR" dirty="0" smtClean="0"/>
              <a:t>relation de soin</a:t>
            </a:r>
          </a:p>
          <a:p>
            <a:pPr marL="914400" lvl="2" indent="0">
              <a:buNone/>
            </a:pPr>
            <a:endParaRPr lang="fr-FR" dirty="0"/>
          </a:p>
          <a:p>
            <a:pPr lvl="2"/>
            <a:r>
              <a:rPr lang="fr-FR" dirty="0" smtClean="0"/>
              <a:t>La </a:t>
            </a:r>
            <a:r>
              <a:rPr lang="fr-FR" dirty="0"/>
              <a:t>notion de </a:t>
            </a:r>
            <a:r>
              <a:rPr lang="fr-FR" dirty="0" smtClean="0"/>
              <a:t>compétence</a:t>
            </a:r>
          </a:p>
          <a:p>
            <a:pPr marL="914400" lvl="2" indent="0">
              <a:buNone/>
            </a:pPr>
            <a:endParaRPr lang="fr-FR" dirty="0"/>
          </a:p>
          <a:p>
            <a:pPr lvl="2"/>
            <a:r>
              <a:rPr lang="fr-FR" dirty="0"/>
              <a:t>Le respect dû à la personne</a:t>
            </a:r>
          </a:p>
          <a:p>
            <a:endParaRPr lang="fr-FR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502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/>
              <a:t>LA </a:t>
            </a:r>
            <a:r>
              <a:rPr lang="fr-FR" sz="3200" b="1" dirty="0" smtClean="0"/>
              <a:t>RELATION DE SOIN : PLUSIEURS MODELES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800" dirty="0" smtClean="0"/>
              <a:t>Deux modèles s’opposent classiquement :</a:t>
            </a:r>
          </a:p>
          <a:p>
            <a:pPr lvl="1"/>
            <a:r>
              <a:rPr lang="fr-FR" sz="1800" dirty="0" smtClean="0"/>
              <a:t>La déontologie française : les devoirs du praticien (mission)</a:t>
            </a:r>
          </a:p>
          <a:p>
            <a:pPr lvl="1"/>
            <a:r>
              <a:rPr lang="fr-FR" sz="1800" dirty="0" smtClean="0"/>
              <a:t>Le modèle nord américain : L’autonomie, la liberté individuelle, le refus des abus de pouvoir et le consentement (contrat)</a:t>
            </a:r>
          </a:p>
          <a:p>
            <a:endParaRPr lang="fr-FR" sz="1800" dirty="0" smtClean="0"/>
          </a:p>
          <a:p>
            <a:r>
              <a:rPr lang="fr-FR" sz="1800" dirty="0" smtClean="0"/>
              <a:t>En pratique</a:t>
            </a:r>
          </a:p>
          <a:p>
            <a:pPr lvl="1"/>
            <a:r>
              <a:rPr lang="fr-FR" sz="1800" dirty="0" smtClean="0"/>
              <a:t>Une relation asymétrique : un face à face entre un savoir et un pouvoir et un vécu par l’expérience du fait pathologique et de ses limitations</a:t>
            </a:r>
          </a:p>
          <a:p>
            <a:pPr lvl="1"/>
            <a:r>
              <a:rPr lang="fr-FR" sz="1800" dirty="0" smtClean="0"/>
              <a:t>En France, les évolutions législatives des dernières années tentent de réduire cette asymétrie : droit à l’information, consentement puis droit de refuser les traitements, personne de confiance, directives anticipées…..</a:t>
            </a:r>
          </a:p>
          <a:p>
            <a:pPr lvl="1"/>
            <a:endParaRPr lang="fr-FR" sz="1800" dirty="0"/>
          </a:p>
          <a:p>
            <a:pPr marL="457200" lvl="1" indent="0">
              <a:buNone/>
            </a:pPr>
            <a:r>
              <a:rPr lang="fr-FR" altLang="fr-FR" sz="1400" i="1" dirty="0"/>
              <a:t>FOLSCHEID D. La relation médecin-patient. In </a:t>
            </a:r>
            <a:r>
              <a:rPr lang="fr-FR" altLang="fr-FR" sz="1400" i="1" dirty="0" err="1"/>
              <a:t>Folscheid</a:t>
            </a:r>
            <a:r>
              <a:rPr lang="fr-FR" altLang="fr-FR" sz="1400" i="1" dirty="0"/>
              <a:t> D. Feuillet-Le </a:t>
            </a:r>
            <a:r>
              <a:rPr lang="fr-FR" altLang="fr-FR" sz="1400" i="1" dirty="0" err="1"/>
              <a:t>Mintier</a:t>
            </a:r>
            <a:r>
              <a:rPr lang="fr-FR" altLang="fr-FR" sz="1400" i="1" dirty="0"/>
              <a:t> B, </a:t>
            </a:r>
            <a:r>
              <a:rPr lang="fr-FR" altLang="fr-FR" sz="1400" i="1" dirty="0" err="1"/>
              <a:t>Mattéi</a:t>
            </a:r>
            <a:r>
              <a:rPr lang="fr-FR" altLang="fr-FR" sz="1400" i="1" dirty="0"/>
              <a:t> JF, </a:t>
            </a:r>
            <a:r>
              <a:rPr lang="fr-FR" altLang="fr-FR" sz="1400" i="1" dirty="0" err="1" smtClean="0"/>
              <a:t>Eds</a:t>
            </a:r>
            <a:r>
              <a:rPr lang="fr-FR" altLang="fr-FR" sz="1400" i="1" dirty="0"/>
              <a:t>. Philosophie, éthique et droit de la médecine. Paris : PUF; 1997. P. </a:t>
            </a:r>
            <a:r>
              <a:rPr lang="fr-FR" altLang="fr-FR" sz="1400" i="1" dirty="0" smtClean="0"/>
              <a:t>247-255</a:t>
            </a:r>
          </a:p>
          <a:p>
            <a:pPr marL="457200" lvl="1" indent="0">
              <a:buNone/>
            </a:pPr>
            <a:r>
              <a:rPr lang="fr-FR" altLang="fr-FR" sz="1400" i="1" dirty="0" smtClean="0"/>
              <a:t>LAMAU M-L « Le recours au principe d’autonomie en éthique clinique » Revue d’éthique et de théologie morale, 2/2005 (n° 234), p.63-70</a:t>
            </a:r>
            <a:endParaRPr lang="fr-FR" altLang="fr-FR" sz="1400" i="1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06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38138"/>
          </a:xfrm>
        </p:spPr>
        <p:txBody>
          <a:bodyPr>
            <a:normAutofit/>
          </a:bodyPr>
          <a:lstStyle/>
          <a:p>
            <a:r>
              <a:rPr lang="fr-FR" sz="3000" b="1" dirty="0" smtClean="0"/>
              <a:t>LA RELATION DE SOIN : PLUSIEURS LOGIQUES 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1600" i="1" dirty="0" err="1" smtClean="0"/>
              <a:t>Ch.Tannier</a:t>
            </a:r>
            <a:r>
              <a:rPr lang="fr-FR" sz="1600" i="1" dirty="0" smtClean="0"/>
              <a:t> « Ethique de l’autonomie et relation de soins » Réflexions hospitalières n° 55062013</a:t>
            </a:r>
            <a:endParaRPr lang="fr-FR" sz="1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endParaRPr lang="fr-FR" sz="2000" dirty="0"/>
          </a:p>
          <a:p>
            <a:pPr lvl="1"/>
            <a:r>
              <a:rPr lang="fr-FR" altLang="fr-FR" sz="3800" dirty="0" smtClean="0"/>
              <a:t>La logique de comparaison en termes de savoir, savoir-faire et pouvoir conduit à percevoir l’asymétrie négativement</a:t>
            </a:r>
          </a:p>
          <a:p>
            <a:pPr lvl="1"/>
            <a:endParaRPr lang="fr-FR" altLang="fr-FR" sz="3800" dirty="0" smtClean="0"/>
          </a:p>
          <a:p>
            <a:pPr lvl="1"/>
            <a:r>
              <a:rPr lang="fr-FR" altLang="fr-FR" sz="3800" dirty="0" smtClean="0"/>
              <a:t>La logique de l’alliance thérapeutique se fonde sur « la confiance, le partage des connaissances et l’écoute de l’autre » en prenant en compte « la différence des compétences »</a:t>
            </a:r>
          </a:p>
          <a:p>
            <a:pPr lvl="1"/>
            <a:endParaRPr lang="fr-FR" altLang="fr-FR" sz="3800" i="1" dirty="0" smtClean="0"/>
          </a:p>
          <a:p>
            <a:pPr marL="457200" lvl="1" indent="0">
              <a:buNone/>
            </a:pPr>
            <a:endParaRPr lang="fr-FR" altLang="fr-FR" sz="2400" i="1" dirty="0" smtClean="0"/>
          </a:p>
          <a:p>
            <a:pPr marL="2743200" lvl="6" indent="0">
              <a:buNone/>
            </a:pPr>
            <a:r>
              <a:rPr lang="fr-FR" altLang="fr-FR" sz="3800" i="1" dirty="0"/>
              <a:t>« </a:t>
            </a:r>
            <a:r>
              <a:rPr lang="fr-FR" altLang="fr-FR" sz="3800" i="1" dirty="0" smtClean="0"/>
              <a:t>Médecins et malades sont des </a:t>
            </a:r>
            <a:r>
              <a:rPr lang="fr-FR" altLang="fr-FR" sz="3800" i="1" dirty="0"/>
              <a:t>alliés encore </a:t>
            </a:r>
            <a:r>
              <a:rPr lang="fr-FR" altLang="fr-FR" sz="3800" i="1" dirty="0" smtClean="0"/>
              <a:t>plus que </a:t>
            </a:r>
            <a:r>
              <a:rPr lang="fr-FR" altLang="fr-FR" sz="3800" i="1" dirty="0"/>
              <a:t>des égaux </a:t>
            </a:r>
            <a:r>
              <a:rPr lang="fr-FR" altLang="fr-FR" sz="3800" i="1" dirty="0" smtClean="0"/>
              <a:t>» </a:t>
            </a:r>
            <a:r>
              <a:rPr lang="fr-FR" altLang="fr-FR" sz="2900" i="1" dirty="0" smtClean="0"/>
              <a:t>(</a:t>
            </a:r>
            <a:r>
              <a:rPr lang="fr-FR" altLang="fr-FR" sz="2900" i="1" dirty="0" err="1" smtClean="0"/>
              <a:t>Ch.Tannier</a:t>
            </a:r>
            <a:r>
              <a:rPr lang="fr-FR" altLang="fr-FR" sz="2900" i="1" dirty="0" smtClean="0"/>
              <a:t>)</a:t>
            </a:r>
            <a:endParaRPr lang="fr-FR" altLang="fr-FR" sz="2900" i="1" dirty="0"/>
          </a:p>
          <a:p>
            <a:pPr lvl="1"/>
            <a:endParaRPr lang="fr-FR" altLang="fr-FR" sz="3800" i="1" dirty="0" smtClean="0"/>
          </a:p>
          <a:p>
            <a:pPr lvl="1"/>
            <a:endParaRPr lang="fr-FR" altLang="fr-FR" sz="1600" i="1" dirty="0" smtClean="0"/>
          </a:p>
          <a:p>
            <a:pPr lvl="1"/>
            <a:endParaRPr lang="fr-FR" altLang="fr-FR" sz="1600" i="1" dirty="0" smtClean="0"/>
          </a:p>
          <a:p>
            <a:pPr lvl="1"/>
            <a:endParaRPr lang="fr-FR" altLang="fr-FR" sz="1600" i="1" dirty="0" smtClean="0"/>
          </a:p>
          <a:p>
            <a:pPr lvl="1"/>
            <a:endParaRPr lang="fr-FR" altLang="fr-FR" sz="1600" i="1" dirty="0"/>
          </a:p>
          <a:p>
            <a:pPr lvl="1"/>
            <a:endParaRPr lang="fr-FR" altLang="fr-FR" sz="1600" i="1" dirty="0" smtClean="0"/>
          </a:p>
          <a:p>
            <a:pPr lvl="1"/>
            <a:endParaRPr lang="fr-FR" sz="2000" dirty="0"/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</p:txBody>
      </p:sp>
      <p:sp>
        <p:nvSpPr>
          <p:cNvPr id="4" name="Flèche droite à entaille 3"/>
          <p:cNvSpPr/>
          <p:nvPr/>
        </p:nvSpPr>
        <p:spPr>
          <a:xfrm>
            <a:off x="1115616" y="5445224"/>
            <a:ext cx="1698488" cy="4126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</p:txBody>
      </p:sp>
      <p:pic>
        <p:nvPicPr>
          <p:cNvPr id="5" name="Image 4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98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MÉTHODOLOGIE DE RÉFLEXION ÉTHIQUE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1600" i="1" dirty="0" smtClean="0"/>
              <a:t/>
            </a:r>
            <a:br>
              <a:rPr lang="fr-FR" sz="1600" i="1" dirty="0" smtClean="0"/>
            </a:br>
            <a:r>
              <a:rPr lang="fr-FR" sz="1600" i="1" dirty="0" smtClean="0"/>
              <a:t> </a:t>
            </a:r>
            <a:r>
              <a:rPr lang="fr-FR" sz="1600" i="1" dirty="0" err="1"/>
              <a:t>Léry</a:t>
            </a:r>
            <a:r>
              <a:rPr lang="fr-FR" sz="1600" i="1" dirty="0"/>
              <a:t> </a:t>
            </a:r>
            <a:r>
              <a:rPr lang="fr-FR" sz="1600" i="1" dirty="0" smtClean="0"/>
              <a:t>Nicole</a:t>
            </a:r>
            <a:r>
              <a:rPr lang="fr-FR" sz="1600" i="1" dirty="0"/>
              <a:t> </a:t>
            </a:r>
            <a:r>
              <a:rPr lang="fr-FR" sz="1600" i="1" dirty="0" smtClean="0"/>
              <a:t>«</a:t>
            </a:r>
            <a:r>
              <a:rPr lang="fr-FR" sz="1600" i="1" dirty="0"/>
              <a:t> Comment décider dans le soin ? », </a:t>
            </a:r>
            <a:r>
              <a:rPr lang="fr-FR" sz="1600" i="1" dirty="0" err="1"/>
              <a:t>Reliance</a:t>
            </a:r>
            <a:r>
              <a:rPr lang="fr-FR" sz="1600" i="1" dirty="0"/>
              <a:t>, 2/2006 (n</a:t>
            </a:r>
            <a:r>
              <a:rPr lang="fr-FR" sz="1600" i="1" baseline="30000" dirty="0"/>
              <a:t>o</a:t>
            </a:r>
            <a:r>
              <a:rPr lang="fr-FR" sz="1600" i="1" dirty="0"/>
              <a:t> 20), p. 43-48.</a:t>
            </a:r>
          </a:p>
        </p:txBody>
      </p:sp>
      <p:pic>
        <p:nvPicPr>
          <p:cNvPr id="4" name="Picture 2" descr="https://www.cairn.info/loadimg.php?FILE=RELI/RELI_020/RELI_020_48/RELI_id2749206081_pu2006-02s_sa08_art08_img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480720" cy="48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090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LA NOTION DE COMPÉTENCE</a:t>
            </a:r>
            <a:br>
              <a:rPr lang="fr-FR" sz="3200" b="1" dirty="0" smtClean="0"/>
            </a:br>
            <a:r>
              <a:rPr lang="fr-FR" sz="1400" i="1" dirty="0" err="1"/>
              <a:t>Boucand</a:t>
            </a:r>
            <a:r>
              <a:rPr lang="fr-FR" sz="1400" i="1" dirty="0"/>
              <a:t> </a:t>
            </a:r>
            <a:r>
              <a:rPr lang="fr-FR" sz="1400" i="1" dirty="0" smtClean="0"/>
              <a:t>MH</a:t>
            </a:r>
            <a:r>
              <a:rPr lang="fr-FR" sz="1400" i="1" dirty="0"/>
              <a:t> « Un a priori de compétence au cœur de la relation de soins », Laennec, </a:t>
            </a:r>
            <a:r>
              <a:rPr lang="fr-FR" sz="1400" i="1" dirty="0" smtClean="0"/>
              <a:t>3/2003; </a:t>
            </a:r>
            <a:r>
              <a:rPr lang="fr-FR" sz="1400" i="1" dirty="0"/>
              <a:t> 45-52</a:t>
            </a:r>
            <a:endParaRPr lang="fr-FR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La  compétence des soignants est impérative</a:t>
            </a:r>
          </a:p>
          <a:p>
            <a:r>
              <a:rPr lang="fr-FR" sz="2400" dirty="0" smtClean="0"/>
              <a:t>Mais ne pas confondre exigence de compétence et exigence de résultats</a:t>
            </a:r>
          </a:p>
          <a:p>
            <a:endParaRPr lang="fr-FR" sz="2400" dirty="0" smtClean="0"/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 		« Reconnaître </a:t>
            </a:r>
            <a:r>
              <a:rPr lang="fr-FR" sz="2400" dirty="0"/>
              <a:t>l’autre compétent, c’est  accepter </a:t>
            </a:r>
            <a:r>
              <a:rPr lang="fr-FR" sz="2400" dirty="0" smtClean="0"/>
              <a:t>		qu’il </a:t>
            </a:r>
            <a:r>
              <a:rPr lang="fr-FR" sz="2400" dirty="0"/>
              <a:t>trouve en lui la capacité de régler une </a:t>
            </a:r>
            <a:r>
              <a:rPr lang="fr-FR" sz="2400" dirty="0" smtClean="0"/>
              <a:t>			situation </a:t>
            </a:r>
            <a:r>
              <a:rPr lang="fr-FR" sz="2400" dirty="0"/>
              <a:t>de crise, ou du moins qu’il trouve des </a:t>
            </a:r>
            <a:r>
              <a:rPr lang="fr-FR" sz="2400" dirty="0" smtClean="0"/>
              <a:t>		moyens </a:t>
            </a:r>
            <a:r>
              <a:rPr lang="fr-FR" sz="2400" dirty="0"/>
              <a:t>pour la régler ». </a:t>
            </a:r>
            <a:r>
              <a:rPr lang="fr-FR" sz="2400" dirty="0" smtClean="0"/>
              <a:t>(</a:t>
            </a:r>
            <a:r>
              <a:rPr lang="fr-FR" sz="1800" i="1" dirty="0" err="1" smtClean="0"/>
              <a:t>MH.Boucand</a:t>
            </a:r>
            <a:r>
              <a:rPr lang="fr-FR" sz="1800" i="1" dirty="0" smtClean="0"/>
              <a:t>)</a:t>
            </a:r>
            <a:endParaRPr lang="fr-FR" sz="1800" i="1" dirty="0"/>
          </a:p>
        </p:txBody>
      </p:sp>
      <p:sp>
        <p:nvSpPr>
          <p:cNvPr id="4" name="Flèche droite 3"/>
          <p:cNvSpPr/>
          <p:nvPr/>
        </p:nvSpPr>
        <p:spPr>
          <a:xfrm>
            <a:off x="899592" y="4005063"/>
            <a:ext cx="978408" cy="379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66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-180528" y="332656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b="1" dirty="0" smtClean="0"/>
              <a:t>DE NOMBREUSES COMPÉTENCES A REPÉRER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1400" i="1" dirty="0" err="1" smtClean="0"/>
              <a:t>Boucand</a:t>
            </a:r>
            <a:r>
              <a:rPr lang="fr-FR" sz="1400" i="1" dirty="0" smtClean="0"/>
              <a:t> MH,</a:t>
            </a:r>
            <a:r>
              <a:rPr lang="fr-FR" sz="1400" i="1" dirty="0"/>
              <a:t> « Un a priori de compétence au cœur de la relation </a:t>
            </a:r>
            <a:r>
              <a:rPr lang="fr-FR" sz="1400" i="1" dirty="0" smtClean="0"/>
              <a:t>de soins</a:t>
            </a:r>
            <a:r>
              <a:rPr lang="fr-FR" sz="1400" i="1" dirty="0"/>
              <a:t> », Laennec, 3/2003 (Tome 51), p. </a:t>
            </a:r>
            <a:r>
              <a:rPr lang="fr-FR" sz="1400" i="1" dirty="0" smtClean="0"/>
              <a:t>45-52</a:t>
            </a:r>
            <a:endParaRPr lang="fr-FR" sz="1400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Les soignants : connaissances apprises et connaissances acquises par l’expérience</a:t>
            </a:r>
          </a:p>
          <a:p>
            <a:endParaRPr lang="fr-FR" sz="2400" dirty="0" smtClean="0"/>
          </a:p>
          <a:p>
            <a:r>
              <a:rPr lang="fr-FR" sz="2400" dirty="0" smtClean="0"/>
              <a:t>Les personnes soignées : capacité à relater les symptômes et leur retentissement, à exprimer des souhaits et un projet…</a:t>
            </a:r>
          </a:p>
          <a:p>
            <a:endParaRPr lang="fr-FR" sz="2400" dirty="0" smtClean="0"/>
          </a:p>
          <a:p>
            <a:r>
              <a:rPr lang="fr-FR" sz="2400" dirty="0" smtClean="0"/>
              <a:t>Les familles : connaissance de la personne soignée et de son histoire avant l’accident ou la maladie</a:t>
            </a:r>
          </a:p>
          <a:p>
            <a:endParaRPr lang="fr-FR" sz="2400" dirty="0" smtClean="0"/>
          </a:p>
          <a:p>
            <a:r>
              <a:rPr lang="fr-FR" sz="2400" dirty="0" smtClean="0"/>
              <a:t>La société : définition de la qualité, accréditation des établissements</a:t>
            </a:r>
            <a:endParaRPr lang="fr-FR" sz="2400" dirty="0"/>
          </a:p>
        </p:txBody>
      </p:sp>
      <p:pic>
        <p:nvPicPr>
          <p:cNvPr id="6" name="Image 5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88640"/>
            <a:ext cx="94183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036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 RESPECT DU A LA PERSONNE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 comportement qui porte en lui un </a:t>
            </a:r>
            <a:r>
              <a:rPr lang="fr-FR" sz="2400" dirty="0" err="1" smtClean="0"/>
              <a:t>pré-supposé</a:t>
            </a:r>
            <a:r>
              <a:rPr lang="fr-FR" sz="2400" dirty="0" smtClean="0"/>
              <a:t> d’égalité et un désir de non-appropriation sur lesquels se fondent les relations humaines. </a:t>
            </a:r>
          </a:p>
          <a:p>
            <a:pPr algn="just">
              <a:buNone/>
            </a:pPr>
            <a:endParaRPr lang="fr-FR" sz="800" dirty="0" smtClean="0"/>
          </a:p>
          <a:p>
            <a:pPr algn="just"/>
            <a:r>
              <a:rPr lang="fr-FR" sz="2400" dirty="0" smtClean="0"/>
              <a:t>« L’autre ne peut jamais être réduit à ce qu’il représente (un malade, un soignant, un ….), à son apparence physique ou psychologique ou aux sentiments que l’on éprouve à son égard » </a:t>
            </a:r>
          </a:p>
          <a:p>
            <a:pPr algn="just"/>
            <a:r>
              <a:rPr lang="fr-FR" sz="2400" dirty="0" smtClean="0"/>
              <a:t>Contraires du respect </a:t>
            </a:r>
            <a:r>
              <a:rPr lang="fr-FR" dirty="0" smtClean="0"/>
              <a:t>: </a:t>
            </a:r>
            <a:r>
              <a:rPr lang="fr-FR" sz="2400" dirty="0" smtClean="0"/>
              <a:t>le rejet, la domination, l’humiliation…</a:t>
            </a:r>
          </a:p>
          <a:p>
            <a:pPr algn="just">
              <a:buNone/>
            </a:pPr>
            <a:endParaRPr lang="fr-FR" sz="800" dirty="0" smtClean="0"/>
          </a:p>
          <a:p>
            <a:pPr algn="just"/>
            <a:r>
              <a:rPr lang="fr-FR" sz="2400" dirty="0" smtClean="0"/>
              <a:t>« Tous les êtres humains naissent libres et égaux en dignité et en droits </a:t>
            </a:r>
            <a:r>
              <a:rPr lang="fr-FR" sz="1800" i="1" dirty="0" smtClean="0"/>
              <a:t>»</a:t>
            </a:r>
            <a:r>
              <a:rPr lang="fr-FR" sz="1800" i="1" dirty="0"/>
              <a:t> </a:t>
            </a:r>
            <a:r>
              <a:rPr lang="fr-FR" sz="1800" i="1" dirty="0" smtClean="0"/>
              <a:t> Déclaration </a:t>
            </a:r>
            <a:r>
              <a:rPr lang="fr-FR" sz="1800" i="1" dirty="0"/>
              <a:t>universelle des droits de l’homme de </a:t>
            </a:r>
            <a:r>
              <a:rPr lang="fr-FR" sz="1800" i="1" dirty="0" smtClean="0"/>
              <a:t>1948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514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/>
              <a:t>QUESTIONNEMENTS </a:t>
            </a:r>
            <a:r>
              <a:rPr lang="fr-FR" sz="3200" b="1" dirty="0" smtClean="0"/>
              <a:t>ÉTHIQUES </a:t>
            </a:r>
            <a:r>
              <a:rPr lang="fr-FR" sz="3200" b="1" dirty="0"/>
              <a:t>FACE AUX </a:t>
            </a:r>
            <a:r>
              <a:rPr lang="fr-FR" sz="3200" b="1" dirty="0" smtClean="0"/>
              <a:t>PARTICULARITÉS </a:t>
            </a:r>
            <a:r>
              <a:rPr lang="fr-FR" sz="3200" b="1" dirty="0"/>
              <a:t>DE LA </a:t>
            </a:r>
            <a:r>
              <a:rPr lang="fr-FR" sz="3200" b="1" dirty="0" smtClean="0"/>
              <a:t>CÉRÉBROLÉSION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067944" y="2924943"/>
            <a:ext cx="4248472" cy="720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i="1" dirty="0" smtClean="0"/>
              <a:t>Pas de réponse toute prête ni applicable quelle que soit la situation. </a:t>
            </a:r>
            <a:endParaRPr lang="fr-FR" sz="1600" i="1" dirty="0"/>
          </a:p>
        </p:txBody>
      </p:sp>
      <p:pic>
        <p:nvPicPr>
          <p:cNvPr id="5" name="Picture 2" descr="Eric Fuchs - Comment faire pour bien faire ? - Introduction à l'éthique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223646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2656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411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L’ÉTHIQUE : UNE VISÉE</a:t>
            </a:r>
            <a:endParaRPr lang="fr-FR" sz="32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4716016" y="2420888"/>
            <a:ext cx="4038600" cy="3201219"/>
          </a:xfrm>
        </p:spPr>
        <p:txBody>
          <a:bodyPr/>
          <a:lstStyle/>
          <a:p>
            <a:r>
              <a:rPr lang="fr-FR" b="1" i="1" dirty="0"/>
              <a:t>«</a:t>
            </a:r>
            <a:r>
              <a:rPr lang="fr-FR" sz="2400" b="1" i="1" dirty="0"/>
              <a:t> Visée de la vie bonne avec et pour autrui dans des institutions justes. » </a:t>
            </a:r>
            <a:endParaRPr lang="fr-FR" sz="2400" b="1" i="1" dirty="0" smtClean="0"/>
          </a:p>
          <a:p>
            <a:pPr>
              <a:buNone/>
            </a:pPr>
            <a:r>
              <a:rPr lang="fr-FR" sz="2400" b="1" i="1" dirty="0" smtClean="0"/>
              <a:t>     P</a:t>
            </a:r>
            <a:r>
              <a:rPr lang="fr-FR" sz="2400" b="1" i="1" dirty="0"/>
              <a:t>. </a:t>
            </a:r>
            <a:r>
              <a:rPr lang="fr-FR" sz="2400" b="1" i="1" dirty="0" err="1"/>
              <a:t>Ricoeur</a:t>
            </a:r>
            <a:endParaRPr lang="fr-FR" sz="2400" b="1" i="1" dirty="0"/>
          </a:p>
          <a:p>
            <a:endParaRPr lang="fr-FR" dirty="0"/>
          </a:p>
        </p:txBody>
      </p:sp>
      <p:pic>
        <p:nvPicPr>
          <p:cNvPr id="8" name="Picture 2" descr="http://ref.lamartinieregroupe.com/media/9782757853085/grande/124321_couverture_Hres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2738207" cy="409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32656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590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UNE </a:t>
            </a:r>
            <a:r>
              <a:rPr lang="fr-FR" sz="3200" b="1" dirty="0" smtClean="0"/>
              <a:t>VISÉE </a:t>
            </a:r>
            <a:r>
              <a:rPr lang="fr-FR" sz="3200" b="1" dirty="0"/>
              <a:t>D’ORDRE RELATIONNEL</a:t>
            </a:r>
            <a:endParaRPr lang="fr-FR" sz="32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>
          <a:xfrm>
            <a:off x="4283968" y="2348880"/>
            <a:ext cx="4176464" cy="2664296"/>
          </a:xfrm>
        </p:spPr>
        <p:txBody>
          <a:bodyPr>
            <a:normAutofit/>
          </a:bodyPr>
          <a:lstStyle/>
          <a:p>
            <a:r>
              <a:rPr lang="fr-FR" sz="2400" b="1" dirty="0"/>
              <a:t>Relation avec soi-même </a:t>
            </a:r>
            <a:r>
              <a:rPr lang="fr-FR" sz="2400" b="1" dirty="0" smtClean="0"/>
              <a:t>   (« le souci de soi »)</a:t>
            </a:r>
            <a:endParaRPr lang="fr-FR" sz="2400" b="1" dirty="0"/>
          </a:p>
          <a:p>
            <a:r>
              <a:rPr lang="fr-FR" sz="2400" b="1" dirty="0"/>
              <a:t>Relation avec les </a:t>
            </a:r>
            <a:r>
              <a:rPr lang="fr-FR" sz="2400" b="1" dirty="0" smtClean="0"/>
              <a:t>autres  (« la sollicitude »)</a:t>
            </a:r>
            <a:endParaRPr lang="fr-FR" sz="2400" b="1" dirty="0"/>
          </a:p>
          <a:p>
            <a:r>
              <a:rPr lang="fr-FR" sz="2400" b="1" dirty="0"/>
              <a:t>Relation avec les institutions </a:t>
            </a:r>
            <a:r>
              <a:rPr lang="fr-FR" sz="2400" b="1" dirty="0" smtClean="0"/>
              <a:t>(« exigence d’égalité »)</a:t>
            </a:r>
            <a:endParaRPr lang="fr-FR" sz="2400" b="1" dirty="0"/>
          </a:p>
        </p:txBody>
      </p:sp>
      <p:pic>
        <p:nvPicPr>
          <p:cNvPr id="10" name="Picture 2" descr="http://ref.lamartinieregroupe.com/media/9782757853085/grande/124321_couverture_Hres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7396" y="1772817"/>
            <a:ext cx="273820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Logo%20FT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977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EN SOMME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196752"/>
            <a:ext cx="7776864" cy="4133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r>
              <a:rPr lang="fr-FR" sz="2400" b="1" dirty="0" smtClean="0"/>
              <a:t>L</a:t>
            </a:r>
            <a:r>
              <a:rPr lang="fr-FR" sz="2400" b="1" dirty="0"/>
              <a:t>’ </a:t>
            </a:r>
            <a:r>
              <a:rPr lang="fr-FR" sz="2400" b="1" i="1" dirty="0"/>
              <a:t>éthique </a:t>
            </a:r>
            <a:r>
              <a:rPr lang="fr-FR" sz="2400" b="1" dirty="0" smtClean="0"/>
              <a:t>est la discipline qui « </a:t>
            </a:r>
            <a:r>
              <a:rPr lang="fr-FR" sz="2400" b="1" i="1" dirty="0" smtClean="0"/>
              <a:t>interroge</a:t>
            </a:r>
            <a:r>
              <a:rPr lang="fr-FR" sz="2400" b="1" dirty="0" smtClean="0"/>
              <a:t> </a:t>
            </a:r>
            <a:r>
              <a:rPr lang="fr-FR" sz="2400" b="1" dirty="0"/>
              <a:t>la qualité </a:t>
            </a:r>
            <a:r>
              <a:rPr lang="fr-FR" sz="2400" b="1" dirty="0" smtClean="0"/>
              <a:t>même des </a:t>
            </a:r>
            <a:r>
              <a:rPr lang="fr-FR" sz="2400" b="1" dirty="0"/>
              <a:t>liens qui nous relient à autrui</a:t>
            </a:r>
            <a:r>
              <a:rPr lang="fr-FR" sz="2400" b="1" dirty="0" smtClean="0"/>
              <a:t>. »</a:t>
            </a:r>
            <a:endParaRPr lang="fr-FR" sz="2400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r>
              <a:rPr lang="fr-FR" sz="2400" b="1" dirty="0" smtClean="0"/>
              <a:t>En s’élaborant </a:t>
            </a:r>
            <a:r>
              <a:rPr lang="fr-FR" sz="2400" b="1" dirty="0"/>
              <a:t>au contact </a:t>
            </a:r>
            <a:r>
              <a:rPr lang="fr-FR" sz="2400" b="1" dirty="0" smtClean="0"/>
              <a:t>des </a:t>
            </a:r>
            <a:r>
              <a:rPr lang="fr-FR" sz="2400" b="1" i="1" dirty="0"/>
              <a:t>situations concrètes </a:t>
            </a:r>
            <a:r>
              <a:rPr lang="fr-FR" sz="2400" b="1" dirty="0"/>
              <a:t>et de leur </a:t>
            </a:r>
            <a:r>
              <a:rPr lang="fr-FR" sz="2400" b="1" i="1" dirty="0" smtClean="0"/>
              <a:t>complexité </a:t>
            </a:r>
            <a:r>
              <a:rPr lang="fr-FR" sz="2400" b="1" dirty="0" smtClean="0"/>
              <a:t>elle</a:t>
            </a:r>
            <a:r>
              <a:rPr lang="fr-FR" sz="2400" b="1" i="1" dirty="0" smtClean="0"/>
              <a:t> « </a:t>
            </a:r>
            <a:r>
              <a:rPr lang="fr-FR" sz="2400" b="1" dirty="0" smtClean="0"/>
              <a:t>se présente aujourd’hui comme un lieu de </a:t>
            </a:r>
            <a:r>
              <a:rPr lang="fr-FR" sz="2400" b="1" i="1" dirty="0" smtClean="0"/>
              <a:t>démultiplication </a:t>
            </a:r>
            <a:r>
              <a:rPr lang="fr-FR" sz="2400" b="1" dirty="0" smtClean="0"/>
              <a:t>des questions</a:t>
            </a:r>
            <a:r>
              <a:rPr lang="fr-FR" sz="2400" b="1" i="1" dirty="0" smtClean="0"/>
              <a:t>. »</a:t>
            </a:r>
            <a:endParaRPr lang="fr-FR" sz="2400" b="1" i="1" dirty="0"/>
          </a:p>
          <a:p>
            <a:pPr marL="0" indent="0">
              <a:buNone/>
            </a:pPr>
            <a:endParaRPr lang="fr-FR" sz="1800" i="1" dirty="0" smtClean="0"/>
          </a:p>
          <a:p>
            <a:endParaRPr lang="fr-FR" sz="1800" i="1" dirty="0"/>
          </a:p>
          <a:p>
            <a:r>
              <a:rPr lang="fr-FR" sz="1800" i="1" dirty="0" smtClean="0"/>
              <a:t>C. PERROTIN L’éthique, chemin d’humanisation. Une éthique en rééducation. ENSP </a:t>
            </a:r>
            <a:r>
              <a:rPr lang="fr-FR" sz="1800" i="1" dirty="0" err="1" smtClean="0"/>
              <a:t>ed</a:t>
            </a:r>
            <a:r>
              <a:rPr lang="fr-FR" sz="1800" i="1" dirty="0" smtClean="0"/>
              <a:t> </a:t>
            </a:r>
            <a:r>
              <a:rPr lang="fr-FR" sz="1800" i="1" dirty="0"/>
              <a:t>Rennes </a:t>
            </a:r>
            <a:r>
              <a:rPr lang="fr-FR" sz="1800" i="1" dirty="0" smtClean="0"/>
              <a:t>1993 pp: 17-21</a:t>
            </a:r>
            <a:endParaRPr lang="fr-FR" sz="1800" i="1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229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/>
              <a:t>QUESTIONNEMENTS </a:t>
            </a:r>
            <a:r>
              <a:rPr lang="fr-FR" sz="3200" b="1" dirty="0" smtClean="0"/>
              <a:t>ÉTHIQUES </a:t>
            </a:r>
            <a:r>
              <a:rPr lang="fr-FR" sz="3200" b="1" dirty="0"/>
              <a:t>FACE AUX </a:t>
            </a:r>
            <a:r>
              <a:rPr lang="fr-FR" sz="3200" b="1" dirty="0" smtClean="0"/>
              <a:t>PARTICULARITÉS </a:t>
            </a:r>
            <a:r>
              <a:rPr lang="fr-FR" sz="3200" b="1" dirty="0"/>
              <a:t>DE LA </a:t>
            </a:r>
            <a:r>
              <a:rPr lang="fr-FR" sz="3200" b="1" dirty="0" smtClean="0"/>
              <a:t>CÉRÉBROLÉSION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sz="3600" b="1" dirty="0" smtClean="0"/>
              <a:t>PARTICULARITÉS DE LA CÉRÉBROLÉSION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2"/>
            <a:r>
              <a:rPr lang="fr-FR" sz="2900" dirty="0" smtClean="0"/>
              <a:t>Etendue et diversité des fonctions cérébrales et de leur atteinte</a:t>
            </a:r>
          </a:p>
          <a:p>
            <a:pPr lvl="2"/>
            <a:r>
              <a:rPr lang="fr-FR" sz="2900" dirty="0" smtClean="0"/>
              <a:t>Complexité des situations médicales </a:t>
            </a:r>
            <a:endParaRPr lang="fr-FR" sz="2900" dirty="0"/>
          </a:p>
          <a:p>
            <a:pPr lvl="2"/>
            <a:r>
              <a:rPr lang="fr-FR" sz="2900" dirty="0" smtClean="0"/>
              <a:t>Temporalité </a:t>
            </a:r>
          </a:p>
          <a:p>
            <a:pPr marL="914400" lvl="2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sz="3600" b="1" dirty="0" smtClean="0"/>
              <a:t>LES PRINCIPAUX ENJEUX HUMAINS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2"/>
            <a:r>
              <a:rPr lang="fr-FR" sz="2900" dirty="0" smtClean="0"/>
              <a:t>Prendre en compte  la vulnérabilité</a:t>
            </a:r>
          </a:p>
          <a:p>
            <a:pPr lvl="2"/>
            <a:r>
              <a:rPr lang="fr-FR" sz="2900" dirty="0" smtClean="0"/>
              <a:t>Eviter les aléas de la dépendance et  de la perte d’autonomie</a:t>
            </a:r>
          </a:p>
          <a:p>
            <a:pPr lvl="2"/>
            <a:r>
              <a:rPr lang="fr-FR" sz="2900" dirty="0" smtClean="0"/>
              <a:t>Respecter l’intimité</a:t>
            </a:r>
          </a:p>
          <a:p>
            <a:pPr lvl="2"/>
            <a:endParaRPr lang="fr-FR" sz="3000" dirty="0" smtClean="0"/>
          </a:p>
          <a:p>
            <a:pPr marL="914400" lvl="2" indent="0">
              <a:buNone/>
            </a:pPr>
            <a:endParaRPr lang="fr-FR" sz="3000" dirty="0" smtClean="0"/>
          </a:p>
          <a:p>
            <a:pPr lvl="1"/>
            <a:r>
              <a:rPr lang="fr-FR" sz="3600" b="1" dirty="0" smtClean="0"/>
              <a:t>QUELS QUESTIONNEMENTS ÉTHIQUES ?</a:t>
            </a:r>
          </a:p>
          <a:p>
            <a:pPr marL="457200" lvl="1" indent="0">
              <a:buNone/>
            </a:pPr>
            <a:endParaRPr lang="fr-FR" sz="3000" dirty="0" smtClean="0"/>
          </a:p>
          <a:p>
            <a:pPr lvl="2"/>
            <a:r>
              <a:rPr lang="fr-FR" sz="2900" dirty="0" smtClean="0"/>
              <a:t>La relation de soin</a:t>
            </a:r>
          </a:p>
          <a:p>
            <a:pPr lvl="2"/>
            <a:r>
              <a:rPr lang="fr-FR" sz="2900" dirty="0" smtClean="0"/>
              <a:t>La notion de compétence</a:t>
            </a:r>
          </a:p>
          <a:p>
            <a:pPr lvl="2"/>
            <a:r>
              <a:rPr lang="fr-FR" sz="2900" dirty="0" smtClean="0"/>
              <a:t>Le respect dû à la personne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</a:p>
          <a:p>
            <a:endParaRPr lang="fr-FR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78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273050"/>
            <a:ext cx="3816424" cy="116205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FONCTIONS CÉRÉBRALES</a:t>
            </a:r>
            <a:endParaRPr lang="fr-FR" sz="24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683568" y="2924944"/>
            <a:ext cx="2602632" cy="2232249"/>
          </a:xfrm>
        </p:spPr>
        <p:txBody>
          <a:bodyPr>
            <a:normAutofit fontScale="85000" lnSpcReduction="10000"/>
          </a:bodyPr>
          <a:lstStyle/>
          <a:p>
            <a:r>
              <a:rPr lang="fr-FR" sz="1800" dirty="0" smtClean="0"/>
              <a:t>« Le </a:t>
            </a:r>
            <a:r>
              <a:rPr lang="fr-FR" sz="1800" dirty="0"/>
              <a:t>cerveau orchestre notre corps et nos sens, notre mémoire et notre pensée, notre représentation du monde et notre relation aux autres. De l’émotion à l’intelligence, du stress au plaisir, du langage à la société, il nous </a:t>
            </a:r>
            <a:r>
              <a:rPr lang="fr-FR" sz="1800" dirty="0" smtClean="0"/>
              <a:t>raconte une histoire, la nôtre</a:t>
            </a:r>
            <a:r>
              <a:rPr lang="fr-FR" sz="1800" i="1" dirty="0"/>
              <a:t>.</a:t>
            </a:r>
            <a:r>
              <a:rPr lang="fr-FR" sz="1800" i="1" dirty="0" smtClean="0"/>
              <a:t> »</a:t>
            </a:r>
            <a:endParaRPr lang="fr-FR" sz="1800" dirty="0"/>
          </a:p>
          <a:p>
            <a:endParaRPr lang="fr-FR" dirty="0"/>
          </a:p>
        </p:txBody>
      </p:sp>
      <p:pic>
        <p:nvPicPr>
          <p:cNvPr id="7" name="imgBlkFront" descr="https://images-na.ssl-images-amazon.com/images/I/41Vj2nSkOwL._SX302_BO1,204,203,200_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84784"/>
            <a:ext cx="2895600" cy="475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Logo%20FT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429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PLUSIEURS DIMENSIONS INTRIQUÉES</a:t>
            </a:r>
            <a:endParaRPr lang="fr-FR" sz="32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27584" y="2060848"/>
            <a:ext cx="7632848" cy="3024337"/>
          </a:xfrm>
        </p:spPr>
        <p:txBody>
          <a:bodyPr>
            <a:normAutofit/>
          </a:bodyPr>
          <a:lstStyle/>
          <a:p>
            <a:r>
              <a:rPr lang="fr-FR" sz="2400" dirty="0" smtClean="0"/>
              <a:t>Dimension somatique : organique, anatomique</a:t>
            </a: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Dimension « psychique » : cognitive, comportementale, émotionnelle et affective.</a:t>
            </a:r>
          </a:p>
          <a:p>
            <a:endParaRPr lang="fr-FR" sz="2400" dirty="0"/>
          </a:p>
          <a:p>
            <a:r>
              <a:rPr lang="fr-FR" sz="2400" dirty="0" smtClean="0"/>
              <a:t>Dimension sociale : participation à la vie en société</a:t>
            </a:r>
            <a:endParaRPr lang="fr-FR" sz="2400" dirty="0"/>
          </a:p>
        </p:txBody>
      </p:sp>
      <p:pic>
        <p:nvPicPr>
          <p:cNvPr id="4" name="Image 3" descr="Logo%20FT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188640"/>
            <a:ext cx="1085850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531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1143000"/>
          </a:xfrm>
        </p:spPr>
        <p:txBody>
          <a:bodyPr>
            <a:noAutofit/>
          </a:bodyPr>
          <a:lstStyle/>
          <a:p>
            <a:r>
              <a:rPr lang="fr-FR" sz="3000" b="1" dirty="0"/>
              <a:t>La Classification Internationale du Fonctionnement (CIF</a:t>
            </a:r>
            <a:r>
              <a:rPr lang="fr-FR" sz="3000" b="1" dirty="0" smtClean="0"/>
              <a:t>), du handicap et de la santé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/>
          </a:p>
        </p:txBody>
      </p:sp>
      <p:pic>
        <p:nvPicPr>
          <p:cNvPr id="4" name="Picture 2" descr="http://www.making-prsp-inclusive.org/fileadmin/_processed_/csm_ICF-Levels_fr_ff41371e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04864"/>
            <a:ext cx="576064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63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4182</TotalTime>
  <Words>722</Words>
  <Application>Microsoft Office PowerPoint</Application>
  <PresentationFormat>Affichage à l'écran (4:3)</PresentationFormat>
  <Paragraphs>210</Paragraphs>
  <Slides>28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Thème Office</vt:lpstr>
      <vt:lpstr>QUESTIONNEMENTS ÉTHIQUES FACE AUX PARTICULARITÉS DE LA CÉRÉBROLÉSION</vt:lpstr>
      <vt:lpstr>L’ÉTHIQUE : UN QUESTIONNEMENT</vt:lpstr>
      <vt:lpstr>L’ÉTHIQUE : UNE VISÉE</vt:lpstr>
      <vt:lpstr>UNE VISÉE D’ORDRE RELATIONNEL</vt:lpstr>
      <vt:lpstr>EN SOMME</vt:lpstr>
      <vt:lpstr>QUESTIONNEMENTS ÉTHIQUES FACE AUX PARTICULARITÉS DE LA CÉRÉBROLÉSION</vt:lpstr>
      <vt:lpstr>LES FONCTIONS CÉRÉBRALES</vt:lpstr>
      <vt:lpstr>PLUSIEURS DIMENSIONS INTRIQUÉES</vt:lpstr>
      <vt:lpstr>La Classification Internationale du Fonctionnement (CIF), du handicap et de la santé </vt:lpstr>
      <vt:lpstr>COMPLEXITE DES SITUATIONS LA FILIERE DE SOINS ET D’ACCOMPAGNEMENT </vt:lpstr>
      <vt:lpstr>COMPLEXITE DES SITUATIONS</vt:lpstr>
      <vt:lpstr>TEMPORALITÉ </vt:lpstr>
      <vt:lpstr> LES PRINCIPAUX ENJEUX HUMAINS</vt:lpstr>
      <vt:lpstr> LA VULNÉRABILITÉ Axelle Brodiez-Dolino, « Le concept de vulnérabilité », La Vie des idées , 11 février 2016 </vt:lpstr>
      <vt:lpstr>ETATS DE CONSCIENCE ALTÉRÉE RISQUES DE LA CATÉGORISATION</vt:lpstr>
      <vt:lpstr>ÉTAT VÉGÉTATIF CHRONIQUE RISQUES DE L’ASSIMILATION</vt:lpstr>
      <vt:lpstr>LA DÉPENDANCE</vt:lpstr>
      <vt:lpstr>ALÉAS DE LA DÉPENDANCE  DANS LA RELATION SOIGNANTE</vt:lpstr>
      <vt:lpstr>L’INTIMITÉ</vt:lpstr>
      <vt:lpstr>  L’INTIMITÉ B.Matray  La présence et le respect. Ethique du soin et de l’accompagnement.  Desclée de Brouwer ed 2004  </vt:lpstr>
      <vt:lpstr> QUELS QUESTIONNEMENTS ÉTHIQUES ? </vt:lpstr>
      <vt:lpstr>LA RELATION DE SOIN : PLUSIEURS MODELES</vt:lpstr>
      <vt:lpstr>LA RELATION DE SOIN : PLUSIEURS LOGIQUES  Ch.Tannier « Ethique de l’autonomie et relation de soins » Réflexions hospitalières n° 55062013</vt:lpstr>
      <vt:lpstr>MÉTHODOLOGIE DE RÉFLEXION ÉTHIQUE   Léry Nicole « Comment décider dans le soin ? », Reliance, 2/2006 (no 20), p. 43-48.</vt:lpstr>
      <vt:lpstr>LA NOTION DE COMPÉTENCE Boucand MH « Un a priori de compétence au cœur de la relation de soins », Laennec, 3/2003;  45-52</vt:lpstr>
      <vt:lpstr>DE NOMBREUSES COMPÉTENCES A REPÉRER Boucand MH, « Un a priori de compétence au cœur de la relation de soins », Laennec, 3/2003 (Tome 51), p. 45-52</vt:lpstr>
      <vt:lpstr>LE RESPECT DU A LA PERSONNE</vt:lpstr>
      <vt:lpstr>QUESTIONNEMENTS ÉTHIQUES FACE AUX PARTICULARITÉS DE LA CÉRÉBROLÉSION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QUESTIONNEMENTS ETHIQUES FACE AUX PARTICULARITES DE LA CEREBROLESION</dc:title>
  <dc:creator>TASSEAU</dc:creator>
  <cp:lastModifiedBy>o.kozlowski</cp:lastModifiedBy>
  <cp:revision>208</cp:revision>
  <dcterms:created xsi:type="dcterms:W3CDTF">2017-02-05T17:24:46Z</dcterms:created>
  <dcterms:modified xsi:type="dcterms:W3CDTF">2017-04-04T13:58:54Z</dcterms:modified>
</cp:coreProperties>
</file>