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85" r:id="rId3"/>
    <p:sldId id="302" r:id="rId4"/>
    <p:sldId id="301" r:id="rId5"/>
    <p:sldId id="284" r:id="rId6"/>
    <p:sldId id="283" r:id="rId7"/>
    <p:sldId id="288" r:id="rId8"/>
    <p:sldId id="282" r:id="rId9"/>
    <p:sldId id="287" r:id="rId10"/>
    <p:sldId id="299" r:id="rId11"/>
    <p:sldId id="297" r:id="rId12"/>
    <p:sldId id="298" r:id="rId13"/>
    <p:sldId id="296" r:id="rId14"/>
    <p:sldId id="294" r:id="rId15"/>
    <p:sldId id="303" r:id="rId16"/>
    <p:sldId id="295" r:id="rId17"/>
    <p:sldId id="292" r:id="rId18"/>
    <p:sldId id="304" r:id="rId19"/>
    <p:sldId id="306" r:id="rId20"/>
    <p:sldId id="307" r:id="rId21"/>
    <p:sldId id="308" r:id="rId22"/>
    <p:sldId id="293" r:id="rId23"/>
    <p:sldId id="315" r:id="rId24"/>
    <p:sldId id="291" r:id="rId25"/>
    <p:sldId id="289" r:id="rId26"/>
    <p:sldId id="281" r:id="rId27"/>
    <p:sldId id="280" r:id="rId28"/>
    <p:sldId id="309" r:id="rId29"/>
    <p:sldId id="310" r:id="rId30"/>
    <p:sldId id="277" r:id="rId31"/>
    <p:sldId id="31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CLEMENT" initials="AC" lastIdx="1" clrIdx="0">
    <p:extLst>
      <p:ext uri="{19B8F6BF-5375-455C-9EA6-DF929625EA0E}">
        <p15:presenceInfo xmlns:p15="http://schemas.microsoft.com/office/powerpoint/2012/main" userId="S-1-5-21-240281449-1290260509-3843565793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1AC27-E04A-42DB-BB8E-722A81A4287F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ECFE-0A15-46DC-BD2E-9139C828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6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06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5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3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2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03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29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74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366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741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1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0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2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06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779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11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61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46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78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43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6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2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69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4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4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370720-E4CD-4238-8197-75467E268D2E}" type="slidenum">
              <a:rPr lang="fr-FR" altLang="fr-FR" sz="1200"/>
              <a:pPr algn="r" eaLnBrk="1" hangingPunct="1"/>
              <a:t>9</a:t>
            </a:fld>
            <a:endParaRPr lang="fr-FR" altLang="fr-FR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7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87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74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3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2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95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0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5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AEF1-A113-4D6E-91FF-6892BF401B08}" type="datetimeFigureOut">
              <a:rPr lang="fr-FR" smtClean="0"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9DE5-EE82-41DB-AEEF-1FE880CCD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1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8670" y="2476542"/>
            <a:ext cx="9144000" cy="235400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REINSERTION PROFESSIONNELLE </a:t>
            </a:r>
            <a:br>
              <a:rPr lang="fr-FR" b="1" dirty="0" smtClean="0"/>
            </a:br>
            <a:r>
              <a:rPr lang="fr-FR" b="1" dirty="0" smtClean="0"/>
              <a:t>et </a:t>
            </a:r>
            <a:br>
              <a:rPr lang="fr-FR" b="1" dirty="0" smtClean="0"/>
            </a:br>
            <a:r>
              <a:rPr lang="fr-FR" b="1" dirty="0" smtClean="0"/>
              <a:t>TRAUMATISME CRÂNIEN</a:t>
            </a:r>
            <a:endParaRPr lang="fr-FR" b="1" dirty="0"/>
          </a:p>
        </p:txBody>
      </p:sp>
      <p:pic>
        <p:nvPicPr>
          <p:cNvPr id="8" name="Image 7" descr="SAMSAH_CRLC01_TDL_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04086" y="5774724"/>
            <a:ext cx="835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Vendredi 02 Décembre 2016 à l’ADEA – Bourg en Bresse</a:t>
            </a:r>
            <a:endParaRPr lang="fr-FR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6515" y="1326292"/>
            <a:ext cx="9144000" cy="98275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2/ Les autres équipes mobiles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5871" y="2879609"/>
            <a:ext cx="9144000" cy="253147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Social : SAVS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/>
              <a:t>Soin : SSAD, </a:t>
            </a:r>
            <a:r>
              <a:rPr lang="fr-FR" sz="2800" dirty="0" smtClean="0"/>
              <a:t>Equipe Mobile SSR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Jeunes : SESSAD, SMAEC</a:t>
            </a:r>
            <a:endParaRPr lang="fr-FR" sz="28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03" y="6193242"/>
            <a:ext cx="1333184" cy="5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85" y="2309045"/>
            <a:ext cx="5003080" cy="44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238" y="2432179"/>
            <a:ext cx="9144000" cy="190916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3/ SAMSAH et réinsertion professionnelle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399" y="6296506"/>
            <a:ext cx="1382138" cy="5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9881" y="1297271"/>
            <a:ext cx="9144000" cy="1143086"/>
          </a:xfrm>
        </p:spPr>
        <p:txBody>
          <a:bodyPr/>
          <a:lstStyle/>
          <a:p>
            <a:r>
              <a:rPr lang="fr-FR" b="1" u="sng" dirty="0" smtClean="0"/>
              <a:t>a/ Phase d’évaluation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0346" y="3229041"/>
            <a:ext cx="9943070" cy="2076127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Temps d’évaluation globale de la personne </a:t>
            </a:r>
            <a:r>
              <a:rPr lang="fr-FR" sz="2800" dirty="0"/>
              <a:t>	 </a:t>
            </a:r>
            <a:r>
              <a:rPr lang="fr-FR" sz="2800" dirty="0" smtClean="0"/>
              <a:t>	</a:t>
            </a:r>
          </a:p>
          <a:p>
            <a:pPr algn="l"/>
            <a:r>
              <a:rPr lang="fr-FR" sz="2800" dirty="0" smtClean="0"/>
              <a:t>		projet </a:t>
            </a:r>
            <a:r>
              <a:rPr lang="fr-FR" sz="2800" dirty="0"/>
              <a:t>de vie</a:t>
            </a:r>
            <a:r>
              <a:rPr lang="fr-FR" sz="2800" dirty="0" smtClean="0"/>
              <a:t>		</a:t>
            </a:r>
          </a:p>
          <a:p>
            <a:pPr algn="l"/>
            <a:r>
              <a:rPr lang="fr-FR" sz="2800" dirty="0" smtClean="0"/>
              <a:t>		Projet d’accompagnement personnalisé		</a:t>
            </a:r>
          </a:p>
          <a:p>
            <a:pPr algn="l"/>
            <a:r>
              <a:rPr lang="fr-FR" sz="2800" dirty="0" smtClean="0"/>
              <a:t>		projet professionnel ??</a:t>
            </a:r>
          </a:p>
          <a:p>
            <a:pPr algn="l"/>
            <a:endParaRPr lang="fr-FR" sz="2800" i="1" dirty="0" smtClean="0">
              <a:solidFill>
                <a:srgbClr val="FFC000"/>
              </a:solidFill>
            </a:endParaRPr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96" y="6264982"/>
            <a:ext cx="1179236" cy="4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1808204" y="3891757"/>
            <a:ext cx="782594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804086" y="4904915"/>
            <a:ext cx="782594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804086" y="4347511"/>
            <a:ext cx="782594" cy="20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1308" y="5425424"/>
            <a:ext cx="927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L’accompagnement est centré autour de la personne et de ses demandes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… Accompagnement au niveau professionnel non systématique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6865" y="3410775"/>
            <a:ext cx="9144000" cy="302862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À la </a:t>
            </a:r>
            <a:r>
              <a:rPr lang="fr-FR" sz="2800" b="1" dirty="0" smtClean="0"/>
              <a:t>demande</a:t>
            </a:r>
            <a:r>
              <a:rPr lang="fr-FR" sz="2800" dirty="0" smtClean="0"/>
              <a:t> de la personne (Projet)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Au </a:t>
            </a:r>
            <a:r>
              <a:rPr lang="fr-FR" sz="2800" b="1" dirty="0" smtClean="0"/>
              <a:t>moment</a:t>
            </a:r>
            <a:r>
              <a:rPr lang="fr-FR" sz="2800" dirty="0" smtClean="0"/>
              <a:t> propice pour la personne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À son propre </a:t>
            </a:r>
            <a:r>
              <a:rPr lang="fr-FR" sz="2800" b="1" dirty="0" smtClean="0"/>
              <a:t>rythme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fr-FR" sz="2800" dirty="0" smtClean="0"/>
              <a:t>Après avoir mis en place des </a:t>
            </a:r>
            <a:r>
              <a:rPr lang="fr-FR" sz="2800" b="1" dirty="0" smtClean="0"/>
              <a:t>prérequis</a:t>
            </a:r>
            <a:r>
              <a:rPr lang="fr-FR" sz="2800" dirty="0" smtClean="0"/>
              <a:t> au retour à l’emploi</a:t>
            </a:r>
            <a:endParaRPr lang="fr-FR" sz="28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50" y="6171744"/>
            <a:ext cx="1376945" cy="5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6830" y="791559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04086" y="1408670"/>
            <a:ext cx="852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Critères d’accompagnement du projet professionnel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8521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3937" y="1945555"/>
            <a:ext cx="10515600" cy="172504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/>
              <a:t>Les pré requis au retour à l’emploi…</a:t>
            </a:r>
            <a:endParaRPr lang="fr-FR" sz="6000" b="1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239" y="6299097"/>
            <a:ext cx="13757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02426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pic>
        <p:nvPicPr>
          <p:cNvPr id="9" name="Picture 2" descr="Résultat de recherche d'images pour &quot;travail bonhomme équip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48" y="3953022"/>
            <a:ext cx="3676577" cy="27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8326913" y="308472"/>
            <a:ext cx="2996588" cy="2049138"/>
          </a:xfrm>
          <a:prstGeom prst="cloudCallout">
            <a:avLst>
              <a:gd name="adj1" fmla="val -91721"/>
              <a:gd name="adj2" fmla="val 6387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/>
              <a:t>SOCIAL</a:t>
            </a:r>
          </a:p>
          <a:p>
            <a:pPr algn="ctr"/>
            <a:r>
              <a:rPr lang="fr-FR" dirty="0" smtClean="0"/>
              <a:t>- Statut</a:t>
            </a:r>
          </a:p>
          <a:p>
            <a:pPr algn="ctr"/>
            <a:r>
              <a:rPr lang="fr-FR" dirty="0" smtClean="0"/>
              <a:t>- Revenus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4" name="Pensées 3"/>
          <p:cNvSpPr/>
          <p:nvPr/>
        </p:nvSpPr>
        <p:spPr>
          <a:xfrm>
            <a:off x="6378765" y="2598145"/>
            <a:ext cx="5849957" cy="1808603"/>
          </a:xfrm>
          <a:prstGeom prst="cloudCallout">
            <a:avLst>
              <a:gd name="adj1" fmla="val -44400"/>
              <a:gd name="adj2" fmla="val 4538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/>
              <a:t>NEUROPSYCHOLOGIQUE</a:t>
            </a:r>
          </a:p>
          <a:p>
            <a:pPr algn="ctr"/>
            <a:r>
              <a:rPr lang="fr-FR" dirty="0" smtClean="0"/>
              <a:t>Identification des limites cognitives </a:t>
            </a:r>
          </a:p>
          <a:p>
            <a:pPr algn="ctr"/>
            <a:r>
              <a:rPr lang="fr-FR" dirty="0" smtClean="0"/>
              <a:t>Moyens de compensation</a:t>
            </a:r>
          </a:p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Pensées 4"/>
          <p:cNvSpPr/>
          <p:nvPr/>
        </p:nvSpPr>
        <p:spPr>
          <a:xfrm>
            <a:off x="4529768" y="138617"/>
            <a:ext cx="3497855" cy="2311705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/>
              <a:t>MEDICAL</a:t>
            </a:r>
          </a:p>
          <a:p>
            <a:pPr algn="ctr"/>
            <a:r>
              <a:rPr lang="fr-FR" dirty="0" smtClean="0"/>
              <a:t>- Stabilité état médical</a:t>
            </a:r>
          </a:p>
          <a:p>
            <a:pPr algn="ctr"/>
            <a:r>
              <a:rPr lang="fr-FR" dirty="0" smtClean="0"/>
              <a:t>- Contre-indications</a:t>
            </a:r>
          </a:p>
          <a:p>
            <a:pPr algn="ctr"/>
            <a:r>
              <a:rPr lang="fr-FR" dirty="0" smtClean="0"/>
              <a:t>- Revalidation permis …</a:t>
            </a:r>
            <a:endParaRPr lang="fr-FR" dirty="0"/>
          </a:p>
        </p:txBody>
      </p:sp>
      <p:sp>
        <p:nvSpPr>
          <p:cNvPr id="6" name="Pensées 5"/>
          <p:cNvSpPr/>
          <p:nvPr/>
        </p:nvSpPr>
        <p:spPr>
          <a:xfrm>
            <a:off x="473726" y="286439"/>
            <a:ext cx="3756752" cy="2071171"/>
          </a:xfrm>
          <a:prstGeom prst="cloudCallout">
            <a:avLst>
              <a:gd name="adj1" fmla="val 45357"/>
              <a:gd name="adj2" fmla="val 5701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Appréhender son </a:t>
            </a:r>
            <a:r>
              <a:rPr lang="fr-FR" sz="3200" b="1" dirty="0" smtClean="0"/>
              <a:t>Handicap invisible</a:t>
            </a:r>
            <a:endParaRPr lang="fr-FR" sz="3200" b="1" dirty="0"/>
          </a:p>
        </p:txBody>
      </p:sp>
      <p:sp>
        <p:nvSpPr>
          <p:cNvPr id="7" name="Pensées 6"/>
          <p:cNvSpPr/>
          <p:nvPr/>
        </p:nvSpPr>
        <p:spPr>
          <a:xfrm>
            <a:off x="473726" y="2820318"/>
            <a:ext cx="3677797" cy="2410858"/>
          </a:xfrm>
          <a:prstGeom prst="cloudCallout">
            <a:avLst>
              <a:gd name="adj1" fmla="val 46106"/>
              <a:gd name="adj2" fmla="val 3507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/>
              <a:t>PARAMEDICAL</a:t>
            </a:r>
          </a:p>
          <a:p>
            <a:pPr algn="ctr"/>
            <a:r>
              <a:rPr lang="fr-FR" dirty="0" smtClean="0"/>
              <a:t>Autonomie dans les AVQ,</a:t>
            </a:r>
          </a:p>
          <a:p>
            <a:pPr algn="ctr"/>
            <a:r>
              <a:rPr lang="fr-FR" dirty="0" smtClean="0"/>
              <a:t>Moyens de compensation</a:t>
            </a:r>
          </a:p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8" name="Pensées 7"/>
          <p:cNvSpPr/>
          <p:nvPr/>
        </p:nvSpPr>
        <p:spPr>
          <a:xfrm>
            <a:off x="4230478" y="5068219"/>
            <a:ext cx="4296577" cy="1557049"/>
          </a:xfrm>
          <a:prstGeom prst="cloudCallout">
            <a:avLst>
              <a:gd name="adj1" fmla="val 5033"/>
              <a:gd name="adj2" fmla="val -630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/>
              <a:t>PSYCHOLOGIQUE</a:t>
            </a:r>
          </a:p>
          <a:p>
            <a:pPr algn="ctr"/>
            <a:r>
              <a:rPr lang="fr-FR" dirty="0" smtClean="0"/>
              <a:t>Adéquation </a:t>
            </a:r>
          </a:p>
          <a:p>
            <a:pPr algn="ctr"/>
            <a:r>
              <a:rPr lang="fr-FR" dirty="0" smtClean="0"/>
              <a:t>état émotionnel / travail 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759" y="5490760"/>
            <a:ext cx="398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Exemples de pré requis au travail …</a:t>
            </a:r>
            <a:endParaRPr lang="fr-FR" sz="3600" b="1" dirty="0"/>
          </a:p>
        </p:txBody>
      </p:sp>
      <p:pic>
        <p:nvPicPr>
          <p:cNvPr id="1026" name="Picture 2" descr="Dessin Jolie tête de père Noël a colo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65" y="2820318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SAMSAH_CRLC01_TDL_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10185009" y="5922497"/>
            <a:ext cx="1992873" cy="76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6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199" y="1295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/>
              <a:t>Les critères d’accompagnement…</a:t>
            </a:r>
            <a:endParaRPr lang="fr-FR" sz="60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838200" y="2710249"/>
            <a:ext cx="5181600" cy="3466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Si les critères sont atteints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Accompagnement possible du SAMSAH sur le versant professionnel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6172200" y="2710249"/>
            <a:ext cx="5181600" cy="3466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S’ils ne sont pas atteints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Temporisation du SAMSAH</a:t>
            </a:r>
          </a:p>
          <a:p>
            <a:pPr marL="0" indent="0" algn="ctr">
              <a:buNone/>
            </a:pPr>
            <a:r>
              <a:rPr lang="fr-FR" dirty="0" smtClean="0"/>
              <a:t>(poursuite du travail d’autonomisation)</a:t>
            </a:r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49" y="6289606"/>
            <a:ext cx="1236901" cy="5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vers le bas 9"/>
          <p:cNvSpPr/>
          <p:nvPr/>
        </p:nvSpPr>
        <p:spPr>
          <a:xfrm>
            <a:off x="3173627" y="3651144"/>
            <a:ext cx="510745" cy="807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507627" y="3651144"/>
            <a:ext cx="510745" cy="807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8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3245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700" b="1" u="sng" dirty="0" smtClean="0"/>
              <a:t/>
            </a:r>
            <a:br>
              <a:rPr lang="fr-FR" sz="6700" b="1" u="sng" dirty="0" smtClean="0"/>
            </a:br>
            <a:r>
              <a:rPr lang="fr-FR" sz="6700" b="1" u="sng" dirty="0"/>
              <a:t/>
            </a:r>
            <a:br>
              <a:rPr lang="fr-FR" sz="6700" b="1" u="sng" dirty="0"/>
            </a:br>
            <a:r>
              <a:rPr lang="fr-FR" sz="6700" b="1" u="sng" dirty="0" smtClean="0"/>
              <a:t/>
            </a:r>
            <a:br>
              <a:rPr lang="fr-FR" sz="6700" b="1" u="sng" dirty="0" smtClean="0"/>
            </a:br>
            <a:r>
              <a:rPr lang="fr-FR" sz="6700" b="1" u="sng" dirty="0" smtClean="0"/>
              <a:t/>
            </a:r>
            <a:br>
              <a:rPr lang="fr-FR" sz="6700" b="1" u="sng" dirty="0" smtClean="0"/>
            </a:br>
            <a:r>
              <a:rPr lang="fr-FR" sz="6700" b="1" u="sng" dirty="0" smtClean="0"/>
              <a:t>b/ Phase d’accompagnement </a:t>
            </a:r>
            <a:r>
              <a:rPr lang="fr-FR" sz="6700" b="1" u="sng" dirty="0"/>
              <a:t/>
            </a:r>
            <a:br>
              <a:rPr lang="fr-FR" sz="6700" b="1" u="sng" dirty="0"/>
            </a:br>
            <a:r>
              <a:rPr lang="fr-FR" sz="6700" b="1" u="sng" dirty="0" smtClean="0"/>
              <a:t/>
            </a:r>
            <a:br>
              <a:rPr lang="fr-FR" sz="6700" b="1" u="sng" dirty="0" smtClean="0"/>
            </a:b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sz="6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4559" y="2940907"/>
            <a:ext cx="10515600" cy="3440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 smtClean="0">
                <a:latin typeface="+mj-lt"/>
              </a:rPr>
              <a:t>Recueil </a:t>
            </a:r>
            <a:r>
              <a:rPr lang="fr-FR" sz="4800" b="1" dirty="0">
                <a:latin typeface="+mj-lt"/>
              </a:rPr>
              <a:t>des informations </a:t>
            </a:r>
            <a:br>
              <a:rPr lang="fr-FR" sz="4800" b="1" dirty="0">
                <a:latin typeface="+mj-lt"/>
              </a:rPr>
            </a:br>
            <a:r>
              <a:rPr lang="fr-FR" sz="3600" dirty="0">
                <a:latin typeface="+mj-lt"/>
              </a:rPr>
              <a:t>(bilans des différents professionnels</a:t>
            </a:r>
            <a:r>
              <a:rPr lang="fr-FR" sz="3600" dirty="0" smtClean="0">
                <a:latin typeface="+mj-lt"/>
              </a:rPr>
              <a:t>)</a:t>
            </a:r>
          </a:p>
          <a:p>
            <a:pPr marL="0" indent="0" algn="ctr">
              <a:buNone/>
            </a:pPr>
            <a:endParaRPr lang="fr-FR" sz="3600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4800" b="1" dirty="0">
                <a:latin typeface="+mj-lt"/>
              </a:rPr>
              <a:t>Recueil du projet professionnel</a:t>
            </a:r>
            <a:br>
              <a:rPr lang="fr-FR" sz="4800" b="1" dirty="0">
                <a:latin typeface="+mj-lt"/>
              </a:rPr>
            </a:br>
            <a:r>
              <a:rPr lang="fr-FR" sz="4800" b="1" dirty="0">
                <a:latin typeface="+mj-lt"/>
              </a:rPr>
              <a:t>de la personne</a:t>
            </a:r>
          </a:p>
          <a:p>
            <a:endParaRPr lang="fr-FR" sz="4800" dirty="0">
              <a:latin typeface="+mj-lt"/>
            </a:endParaRPr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33514"/>
            <a:ext cx="1525956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2545492" y="3286897"/>
            <a:ext cx="617838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742303" y="5161005"/>
            <a:ext cx="617838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4086" y="1980235"/>
            <a:ext cx="9126511" cy="3238880"/>
          </a:xfrm>
        </p:spPr>
        <p:txBody>
          <a:bodyPr>
            <a:normAutofit fontScale="90000"/>
          </a:bodyPr>
          <a:lstStyle/>
          <a:p>
            <a:r>
              <a:rPr lang="fr-FR" sz="6700" b="1" dirty="0" smtClean="0"/>
              <a:t>mises en situations professionnelles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5300" dirty="0" smtClean="0"/>
              <a:t>(conventions de stages)</a:t>
            </a:r>
            <a:endParaRPr lang="fr-FR" sz="53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33514"/>
            <a:ext cx="1525956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9" y="4523715"/>
            <a:ext cx="2571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2421925" y="2537254"/>
            <a:ext cx="617838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4086" y="1980233"/>
            <a:ext cx="9126511" cy="4401060"/>
          </a:xfrm>
        </p:spPr>
        <p:txBody>
          <a:bodyPr>
            <a:normAutofit fontScale="90000"/>
          </a:bodyPr>
          <a:lstStyle/>
          <a:p>
            <a:r>
              <a:rPr lang="fr-FR" sz="6700" b="1" dirty="0" smtClean="0"/>
              <a:t>Lien avec les partenaires </a:t>
            </a:r>
            <a:br>
              <a:rPr lang="fr-FR" sz="6700" b="1" dirty="0" smtClean="0"/>
            </a:br>
            <a:r>
              <a:rPr lang="fr-FR" sz="6700" b="1" dirty="0" smtClean="0"/>
              <a:t>de l’insertion professionnelle </a:t>
            </a:r>
            <a:br>
              <a:rPr lang="fr-FR" sz="6700" b="1" dirty="0" smtClean="0"/>
            </a:br>
            <a:r>
              <a:rPr lang="fr-FR" sz="6700" b="1" dirty="0" smtClean="0"/>
              <a:t>et de l’emploi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400" dirty="0" smtClean="0"/>
              <a:t>(médecin du travail, employeur, centre de formation, Pôle Emploi, Cap Emploi, MLJ,…)</a:t>
            </a:r>
            <a:endParaRPr lang="fr-FR" sz="44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33514"/>
            <a:ext cx="1525956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903">
            <a:off x="197029" y="3981155"/>
            <a:ext cx="2462852" cy="14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1688756" y="2415814"/>
            <a:ext cx="617838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32238"/>
            <a:ext cx="9144000" cy="2685199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Place des SAMSAH et des équipes mobiles dans le parcours de réinsertion professionnelle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974480"/>
            <a:ext cx="9144000" cy="1305021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Gaëlle SCHMITT, Psychologue</a:t>
            </a:r>
          </a:p>
          <a:p>
            <a:r>
              <a:rPr lang="fr-FR" b="1" i="1" dirty="0" smtClean="0">
                <a:solidFill>
                  <a:srgbClr val="7030A0"/>
                </a:solidFill>
              </a:rPr>
              <a:t>Grégory ANDRIEUX, Ergothérapeute</a:t>
            </a:r>
          </a:p>
          <a:p>
            <a:r>
              <a:rPr lang="fr-FR" b="1" i="1" dirty="0" smtClean="0">
                <a:solidFill>
                  <a:srgbClr val="7030A0"/>
                </a:solidFill>
              </a:rPr>
              <a:t>SAMSAH du CRLC 01</a:t>
            </a:r>
          </a:p>
          <a:p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4086" y="1980233"/>
            <a:ext cx="9126511" cy="3435829"/>
          </a:xfrm>
        </p:spPr>
        <p:txBody>
          <a:bodyPr>
            <a:normAutofit/>
          </a:bodyPr>
          <a:lstStyle/>
          <a:p>
            <a:r>
              <a:rPr lang="fr-FR" b="1" dirty="0" smtClean="0"/>
              <a:t>Montage de dossiers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400" dirty="0" smtClean="0"/>
              <a:t>(CARSAT, MDPH, </a:t>
            </a:r>
            <a:br>
              <a:rPr lang="fr-FR" sz="4400" dirty="0" smtClean="0"/>
            </a:br>
            <a:r>
              <a:rPr lang="fr-FR" sz="4400" dirty="0" smtClean="0"/>
              <a:t>entrée en formation,…)</a:t>
            </a:r>
            <a:endParaRPr lang="fr-FR" sz="44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33514"/>
            <a:ext cx="1525956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3" y="3762738"/>
            <a:ext cx="3647346" cy="23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2075935" y="2921718"/>
            <a:ext cx="617838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4086" y="1980232"/>
            <a:ext cx="9126511" cy="4153281"/>
          </a:xfrm>
        </p:spPr>
        <p:txBody>
          <a:bodyPr>
            <a:normAutofit/>
          </a:bodyPr>
          <a:lstStyle/>
          <a:p>
            <a:r>
              <a:rPr lang="fr-FR" b="1" dirty="0" smtClean="0"/>
              <a:t>L’échec peut survenir…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800" b="1" dirty="0" smtClean="0"/>
              <a:t>nécessité de l’accompagner</a:t>
            </a:r>
            <a:br>
              <a:rPr lang="fr-FR" sz="4800" b="1" dirty="0" smtClean="0"/>
            </a:br>
            <a:r>
              <a:rPr lang="fr-FR" sz="4800" b="1" dirty="0" smtClean="0"/>
              <a:t>(temporiser, accepter)</a:t>
            </a:r>
            <a:br>
              <a:rPr lang="fr-FR" sz="4800" b="1" dirty="0" smtClean="0"/>
            </a:br>
            <a:endParaRPr lang="fr-FR" sz="48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33514"/>
            <a:ext cx="1525956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086" y="837105"/>
            <a:ext cx="415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3/ SAMSAH et réinsertion professionnelle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233150" y="4396426"/>
            <a:ext cx="576775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4" descr="Résultat de recherche d'images pour &quot;travail bonhomme équip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8" y="1706115"/>
            <a:ext cx="2412530" cy="25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6610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4/ Les limites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990335"/>
            <a:ext cx="9144000" cy="327042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Motivation des personnes</a:t>
            </a:r>
          </a:p>
          <a:p>
            <a:r>
              <a:rPr lang="fr-FR" sz="4000" dirty="0" smtClean="0"/>
              <a:t>Deuil</a:t>
            </a:r>
          </a:p>
          <a:p>
            <a:r>
              <a:rPr lang="fr-FR" sz="4000" dirty="0" smtClean="0"/>
              <a:t>Inhérentes aux troubles des personnes</a:t>
            </a:r>
          </a:p>
          <a:p>
            <a:r>
              <a:rPr lang="fr-FR" sz="4000" dirty="0" smtClean="0"/>
              <a:t>Administratives </a:t>
            </a:r>
            <a:endParaRPr lang="fr-FR" sz="40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32" y="6260757"/>
            <a:ext cx="1121571" cy="4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 de recherche d'images pour &quot;limites panneau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7" y="1755668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649178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083454"/>
            <a:ext cx="1638654" cy="6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81" y="265541"/>
            <a:ext cx="7173873" cy="62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61362"/>
            <a:ext cx="9144000" cy="130779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5/ Exemples de cas concrets</a:t>
            </a:r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53" y="6285230"/>
            <a:ext cx="1146284" cy="4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93" y="3562530"/>
            <a:ext cx="4106373" cy="25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9281" y="1013253"/>
            <a:ext cx="11040256" cy="1326293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a/ Fin d’arrêt de travail qui approche…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842054"/>
            <a:ext cx="9144000" cy="36905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* Explications des suites à venir à la personne</a:t>
            </a:r>
          </a:p>
          <a:p>
            <a:endParaRPr lang="fr-FR" sz="3200" dirty="0" smtClean="0"/>
          </a:p>
          <a:p>
            <a:r>
              <a:rPr lang="fr-FR" sz="3200" dirty="0" smtClean="0"/>
              <a:t>* Lien avec l’AS CARSAT en vue de la visite avec le médecin Conseil et d’un montage de dossier de PI</a:t>
            </a:r>
          </a:p>
          <a:p>
            <a:endParaRPr lang="fr-FR" sz="3200" dirty="0" smtClean="0"/>
          </a:p>
          <a:p>
            <a:r>
              <a:rPr lang="fr-FR" sz="3200" dirty="0" smtClean="0"/>
              <a:t>* Lien avec le médecin du travail – accompagnement en visite pré-reprise</a:t>
            </a:r>
          </a:p>
          <a:p>
            <a:endParaRPr lang="fr-FR" sz="3200" dirty="0" smtClean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60" y="6348291"/>
            <a:ext cx="907388" cy="3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04086" y="713216"/>
            <a:ext cx="3390314" cy="45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7030A0"/>
                </a:solidFill>
              </a:rPr>
              <a:t>5/ Exemples de cas concrets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6543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08670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Chez le médecin du travail, </a:t>
            </a:r>
            <a:br>
              <a:rPr lang="fr-FR" b="1" dirty="0" smtClean="0"/>
            </a:br>
            <a:r>
              <a:rPr lang="fr-FR" b="1" dirty="0" smtClean="0"/>
              <a:t>2 décisions médicales possibles…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3094892"/>
            <a:ext cx="5181600" cy="28135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fr-FR" dirty="0" smtClean="0"/>
              <a:t>MAINTIEN SUR LE POSTE DE TRAVAIL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(Aménagements de poste </a:t>
            </a:r>
          </a:p>
          <a:p>
            <a:pPr marL="0" indent="0" algn="ctr">
              <a:buNone/>
            </a:pPr>
            <a:r>
              <a:rPr lang="fr-FR" dirty="0" smtClean="0"/>
              <a:t>à prévoir)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172200" y="3094892"/>
            <a:ext cx="5181600" cy="28135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fr-FR" dirty="0" smtClean="0"/>
              <a:t>LICENCIEMENT POUR INAPTITUDE MEDICALE</a:t>
            </a:r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95" y="6395329"/>
            <a:ext cx="1138883" cy="4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804086" y="713216"/>
            <a:ext cx="3390314" cy="45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7030A0"/>
                </a:solidFill>
              </a:rPr>
              <a:t>5/ Exemples de cas concrets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302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9281" y="1294229"/>
            <a:ext cx="11040256" cy="97075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b/ Personnes sans contrat de travail…  </a:t>
            </a:r>
            <a:endParaRPr lang="fr-FR" b="1" u="sng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00" y="6114108"/>
            <a:ext cx="1469842" cy="5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04086" y="713216"/>
            <a:ext cx="3390314" cy="45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7030A0"/>
                </a:solidFill>
              </a:rPr>
              <a:t>5/ Exemples de cas concrets</a:t>
            </a:r>
            <a:endParaRPr lang="fr-FR" sz="1800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24000" y="2842054"/>
            <a:ext cx="9144000" cy="3690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 smtClean="0"/>
          </a:p>
          <a:p>
            <a:r>
              <a:rPr lang="fr-FR" sz="3200" dirty="0" smtClean="0"/>
              <a:t>* Bilan des capacités (médicales, cognitives, fonctionnelles,…)</a:t>
            </a:r>
          </a:p>
          <a:p>
            <a:endParaRPr lang="fr-FR" sz="3200" dirty="0" smtClean="0"/>
          </a:p>
          <a:p>
            <a:r>
              <a:rPr lang="fr-FR" sz="3200" dirty="0" smtClean="0"/>
              <a:t>* Mise en situation professionnelle</a:t>
            </a:r>
          </a:p>
          <a:p>
            <a:endParaRPr lang="fr-FR" sz="3200" dirty="0" smtClean="0"/>
          </a:p>
          <a:p>
            <a:r>
              <a:rPr lang="fr-FR" sz="3200" dirty="0" smtClean="0"/>
              <a:t>* Aide aux démarches administratives </a:t>
            </a:r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4703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08670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La personne a l’envie et des capacités suffisantes à une réinsertion professionnelle…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3094892"/>
            <a:ext cx="5181600" cy="33004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b="1" dirty="0" smtClean="0"/>
              <a:t>PAS DE PROJET PRO PRECIS</a:t>
            </a:r>
          </a:p>
          <a:p>
            <a:pPr marL="0" indent="0" algn="ctr">
              <a:buNone/>
            </a:pPr>
            <a:endParaRPr lang="fr-FR" dirty="0" smtClean="0"/>
          </a:p>
          <a:p>
            <a:pPr algn="ctr">
              <a:buFontTx/>
              <a:buChar char="-"/>
            </a:pPr>
            <a:r>
              <a:rPr lang="fr-FR" dirty="0" smtClean="0"/>
              <a:t>Rencontre UEROS</a:t>
            </a:r>
          </a:p>
          <a:p>
            <a:pPr algn="ctr">
              <a:buFontTx/>
              <a:buChar char="-"/>
            </a:pPr>
            <a:r>
              <a:rPr lang="fr-FR" dirty="0" smtClean="0"/>
              <a:t>Dossier MDPH</a:t>
            </a:r>
          </a:p>
          <a:p>
            <a:pPr algn="ctr">
              <a:buFontTx/>
              <a:buChar char="-"/>
            </a:pPr>
            <a:r>
              <a:rPr lang="fr-FR" dirty="0" smtClean="0"/>
              <a:t>Préparatifs à cette entrée</a:t>
            </a:r>
          </a:p>
          <a:p>
            <a:pPr algn="ctr">
              <a:buFontTx/>
              <a:buChar char="-"/>
            </a:pPr>
            <a:r>
              <a:rPr lang="fr-FR" dirty="0" smtClean="0"/>
              <a:t>Retour sur le SAMSAH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172200" y="3094892"/>
            <a:ext cx="5181600" cy="3300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b="1" dirty="0" smtClean="0"/>
              <a:t>PROJET BIEN DEFINI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- Travail de maintien / d’amélioration des acquis</a:t>
            </a:r>
          </a:p>
          <a:p>
            <a:pPr algn="ctr">
              <a:buFontTx/>
              <a:buChar char="-"/>
            </a:pPr>
            <a:r>
              <a:rPr lang="fr-FR" dirty="0" smtClean="0"/>
              <a:t>Aide au montage de dossiers</a:t>
            </a:r>
          </a:p>
          <a:p>
            <a:pPr algn="ctr">
              <a:buFontTx/>
              <a:buChar char="-"/>
            </a:pPr>
            <a:r>
              <a:rPr lang="fr-FR" dirty="0" smtClean="0"/>
              <a:t>Relais / transmission des infos </a:t>
            </a:r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95" y="6395329"/>
            <a:ext cx="1138883" cy="4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804086" y="713216"/>
            <a:ext cx="3390314" cy="45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7030A0"/>
                </a:solidFill>
              </a:rPr>
              <a:t>5/ Exemples de cas concrets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034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9281" y="1294229"/>
            <a:ext cx="11040256" cy="970750"/>
          </a:xfrm>
        </p:spPr>
        <p:txBody>
          <a:bodyPr>
            <a:normAutofit/>
          </a:bodyPr>
          <a:lstStyle/>
          <a:p>
            <a:r>
              <a:rPr lang="fr-FR" sz="5400" b="1" u="sng" dirty="0" smtClean="0"/>
              <a:t>c/ Orientation en milieu protégé…  </a:t>
            </a:r>
            <a:endParaRPr lang="fr-FR" sz="5400" b="1" u="sng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00" y="6114108"/>
            <a:ext cx="1469842" cy="5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04086" y="713216"/>
            <a:ext cx="3390314" cy="451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7030A0"/>
                </a:solidFill>
              </a:rPr>
              <a:t>5/ Exemples de cas concrets</a:t>
            </a:r>
            <a:endParaRPr lang="fr-FR" sz="1800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24000" y="2437358"/>
            <a:ext cx="9144000" cy="39245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* Bilan des capacités</a:t>
            </a:r>
          </a:p>
          <a:p>
            <a:r>
              <a:rPr lang="fr-FR" sz="3200" dirty="0" smtClean="0"/>
              <a:t>* Mise en situation en ESAT</a:t>
            </a:r>
          </a:p>
          <a:p>
            <a:r>
              <a:rPr lang="fr-FR" sz="3200" i="1" dirty="0" smtClean="0"/>
              <a:t>* Travail de deuil (pour la personne et ses proches)</a:t>
            </a:r>
          </a:p>
          <a:p>
            <a:r>
              <a:rPr lang="fr-FR" sz="3200" dirty="0" smtClean="0"/>
              <a:t>* Dossier MDPH</a:t>
            </a:r>
          </a:p>
          <a:p>
            <a:r>
              <a:rPr lang="fr-FR" sz="3200" dirty="0" smtClean="0"/>
              <a:t>* Travail de maintien / amélioration des acquis dans la vie quotidienne en attendant l’entrée en ESAT</a:t>
            </a:r>
          </a:p>
          <a:p>
            <a:r>
              <a:rPr lang="fr-FR" sz="3200" dirty="0" smtClean="0"/>
              <a:t>* Accompagnement de cette entrée (relais)</a:t>
            </a:r>
          </a:p>
          <a:p>
            <a:endParaRPr lang="fr-FR" sz="3200" dirty="0" smtClean="0"/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14599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0751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SOMMAIRE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910059"/>
            <a:ext cx="9144000" cy="361430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1/ Qu’est-ce qu’un SAMSAH ?</a:t>
            </a:r>
          </a:p>
          <a:p>
            <a:r>
              <a:rPr lang="fr-FR" sz="3200" dirty="0" smtClean="0"/>
              <a:t>2/ Les autres Equipes </a:t>
            </a:r>
            <a:r>
              <a:rPr lang="fr-FR" sz="3200" dirty="0"/>
              <a:t>M</a:t>
            </a:r>
            <a:r>
              <a:rPr lang="fr-FR" sz="3200" dirty="0" smtClean="0"/>
              <a:t>obiles</a:t>
            </a:r>
          </a:p>
          <a:p>
            <a:r>
              <a:rPr lang="fr-FR" sz="3200" dirty="0" smtClean="0"/>
              <a:t>3/ SAMSAH et réinsertion professionnelle</a:t>
            </a:r>
          </a:p>
          <a:p>
            <a:r>
              <a:rPr lang="fr-FR" sz="3200" dirty="0" smtClean="0"/>
              <a:t>4/ </a:t>
            </a:r>
            <a:r>
              <a:rPr lang="fr-FR" sz="3200" dirty="0"/>
              <a:t>Les limites</a:t>
            </a:r>
          </a:p>
          <a:p>
            <a:r>
              <a:rPr lang="fr-FR" sz="3200" dirty="0"/>
              <a:t>5</a:t>
            </a:r>
            <a:r>
              <a:rPr lang="fr-FR" sz="3200" dirty="0" smtClean="0"/>
              <a:t>/ Exemples de cas concrets</a:t>
            </a:r>
          </a:p>
          <a:p>
            <a:r>
              <a:rPr lang="fr-FR" sz="3200" dirty="0" smtClean="0"/>
              <a:t>6/ Conclusion</a:t>
            </a:r>
            <a:endParaRPr lang="fr-FR" sz="32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66" y="6176410"/>
            <a:ext cx="1713022" cy="6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083454"/>
            <a:ext cx="1638654" cy="6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94597" y="3005114"/>
            <a:ext cx="9144000" cy="123411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6</a:t>
            </a:r>
            <a:r>
              <a:rPr lang="fr-FR" b="1" dirty="0" smtClean="0">
                <a:solidFill>
                  <a:srgbClr val="7030A0"/>
                </a:solidFill>
              </a:rPr>
              <a:t>/ 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2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8152" r="15971"/>
          <a:stretch/>
        </p:blipFill>
        <p:spPr bwMode="auto">
          <a:xfrm>
            <a:off x="1536737" y="2707587"/>
            <a:ext cx="6597748" cy="40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sées 3"/>
          <p:cNvSpPr/>
          <p:nvPr/>
        </p:nvSpPr>
        <p:spPr>
          <a:xfrm>
            <a:off x="1536737" y="273241"/>
            <a:ext cx="7486356" cy="2434346"/>
          </a:xfrm>
          <a:prstGeom prst="cloudCallout">
            <a:avLst>
              <a:gd name="adj1" fmla="val -5869"/>
              <a:gd name="adj2" fmla="val 7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Avez-vous des </a:t>
            </a:r>
            <a:r>
              <a:rPr lang="fr-FR" sz="3600" dirty="0" smtClean="0"/>
              <a:t>questions? (pas trop difficiles…) </a:t>
            </a:r>
            <a:endParaRPr lang="fr-FR" sz="3600" dirty="0"/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06" y="2077703"/>
            <a:ext cx="3295618" cy="24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544120"/>
            <a:ext cx="9144000" cy="122743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1/</a:t>
            </a:r>
            <a:r>
              <a:rPr lang="fr-FR" b="1" dirty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7030A0"/>
                </a:solidFill>
              </a:rPr>
              <a:t>Qu’est-ce qu’un SAMSAH ?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0433" y="1517779"/>
            <a:ext cx="9284043" cy="1348989"/>
          </a:xfrm>
        </p:spPr>
        <p:txBody>
          <a:bodyPr>
            <a:normAutofit/>
          </a:bodyPr>
          <a:lstStyle/>
          <a:p>
            <a:r>
              <a:rPr lang="fr-FR" b="1" dirty="0" smtClean="0"/>
              <a:t>Le SAMSAH…</a:t>
            </a:r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540476" y="3420804"/>
            <a:ext cx="9144000" cy="2725394"/>
          </a:xfrm>
        </p:spPr>
        <p:txBody>
          <a:bodyPr>
            <a:normAutofit fontScale="92500" lnSpcReduction="10000"/>
          </a:bodyPr>
          <a:lstStyle/>
          <a:p>
            <a:r>
              <a:rPr lang="fr-FR" sz="4800" dirty="0"/>
              <a:t>= </a:t>
            </a:r>
            <a:endParaRPr lang="fr-FR" sz="4800" dirty="0" smtClean="0"/>
          </a:p>
          <a:p>
            <a:pPr>
              <a:lnSpc>
                <a:spcPct val="200000"/>
              </a:lnSpc>
            </a:pPr>
            <a:r>
              <a:rPr lang="fr-FR" sz="3200" b="1" dirty="0" smtClean="0"/>
              <a:t>S</a:t>
            </a:r>
            <a:r>
              <a:rPr lang="fr-FR" sz="3200" dirty="0" smtClean="0"/>
              <a:t>ervice </a:t>
            </a:r>
            <a:r>
              <a:rPr lang="fr-FR" sz="3200" dirty="0"/>
              <a:t>d’</a:t>
            </a:r>
            <a:r>
              <a:rPr lang="fr-FR" sz="3200" b="1" dirty="0"/>
              <a:t>A</a:t>
            </a:r>
            <a:r>
              <a:rPr lang="fr-FR" sz="3200" dirty="0"/>
              <a:t>ccompagnement </a:t>
            </a:r>
            <a:r>
              <a:rPr lang="fr-FR" sz="3200" b="1" dirty="0"/>
              <a:t>M</a:t>
            </a:r>
            <a:r>
              <a:rPr lang="fr-FR" sz="3200" dirty="0"/>
              <a:t>édico-</a:t>
            </a:r>
            <a:r>
              <a:rPr lang="fr-FR" sz="3200" b="1" dirty="0"/>
              <a:t>S</a:t>
            </a:r>
            <a:r>
              <a:rPr lang="fr-FR" sz="3200" dirty="0"/>
              <a:t>ocial </a:t>
            </a:r>
            <a:endParaRPr lang="fr-FR" sz="3200" dirty="0" smtClean="0"/>
          </a:p>
          <a:p>
            <a:pPr>
              <a:lnSpc>
                <a:spcPct val="200000"/>
              </a:lnSpc>
            </a:pPr>
            <a:r>
              <a:rPr lang="fr-FR" sz="3200" dirty="0" smtClean="0"/>
              <a:t>pour </a:t>
            </a:r>
            <a:r>
              <a:rPr lang="fr-FR" sz="3200" b="1" dirty="0"/>
              <a:t>A</a:t>
            </a:r>
            <a:r>
              <a:rPr lang="fr-FR" sz="3200" dirty="0"/>
              <a:t>dultes </a:t>
            </a:r>
            <a:r>
              <a:rPr lang="fr-FR" sz="3200" b="1" dirty="0"/>
              <a:t>H</a:t>
            </a:r>
            <a:r>
              <a:rPr lang="fr-FR" sz="3200" dirty="0"/>
              <a:t>andicapés</a:t>
            </a:r>
          </a:p>
        </p:txBody>
      </p:sp>
      <p:pic>
        <p:nvPicPr>
          <p:cNvPr id="9" name="Image 8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464" y="779077"/>
            <a:ext cx="298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1/ Qu’est ce qu’un SAMSAH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4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41623"/>
            <a:ext cx="9144000" cy="896182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Pour </a:t>
            </a:r>
            <a:r>
              <a:rPr lang="fr-FR" b="1" u="sng" dirty="0" smtClean="0"/>
              <a:t>quoi ? </a:t>
            </a:r>
            <a:endParaRPr lang="fr-FR" sz="2700" u="sng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00" y="2451643"/>
            <a:ext cx="94817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Accompagner</a:t>
            </a:r>
            <a:r>
              <a:rPr lang="fr-FR" sz="2800" dirty="0">
                <a:solidFill>
                  <a:srgbClr val="FF0000"/>
                </a:solidFill>
              </a:rPr>
              <a:t> de manière </a:t>
            </a:r>
            <a:r>
              <a:rPr lang="fr-FR" sz="2800" b="1" dirty="0" smtClean="0">
                <a:solidFill>
                  <a:srgbClr val="FF0000"/>
                </a:solidFill>
              </a:rPr>
              <a:t>globale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et </a:t>
            </a:r>
            <a:r>
              <a:rPr lang="fr-FR" sz="2800" b="1" dirty="0">
                <a:solidFill>
                  <a:srgbClr val="FF0000"/>
                </a:solidFill>
              </a:rPr>
              <a:t>individualisée</a:t>
            </a:r>
            <a:r>
              <a:rPr lang="fr-FR" sz="2800" dirty="0">
                <a:solidFill>
                  <a:srgbClr val="FF0000"/>
                </a:solidFill>
              </a:rPr>
              <a:t> des personnes vers la réalisation de leur projet de </a:t>
            </a:r>
            <a:r>
              <a:rPr lang="fr-FR" sz="2800" dirty="0" smtClean="0">
                <a:solidFill>
                  <a:srgbClr val="FF0000"/>
                </a:solidFill>
              </a:rPr>
              <a:t>vie,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favoriser </a:t>
            </a:r>
            <a:r>
              <a:rPr lang="fr-FR" sz="2800" b="1" dirty="0">
                <a:solidFill>
                  <a:srgbClr val="FF0000"/>
                </a:solidFill>
              </a:rPr>
              <a:t>leur </a:t>
            </a:r>
            <a:r>
              <a:rPr lang="fr-FR" sz="2800" b="1" dirty="0" smtClean="0">
                <a:solidFill>
                  <a:srgbClr val="FF0000"/>
                </a:solidFill>
              </a:rPr>
              <a:t>autonomie</a:t>
            </a:r>
            <a:r>
              <a:rPr lang="fr-FR" sz="2800" dirty="0" smtClean="0">
                <a:solidFill>
                  <a:srgbClr val="FF0000"/>
                </a:solidFill>
              </a:rPr>
              <a:t> et permettre un </a:t>
            </a:r>
            <a:r>
              <a:rPr lang="fr-FR" sz="2800" b="1" dirty="0" smtClean="0">
                <a:solidFill>
                  <a:srgbClr val="FF0000"/>
                </a:solidFill>
              </a:rPr>
              <a:t>maintien à domicile </a:t>
            </a:r>
            <a:r>
              <a:rPr lang="fr-FR" sz="2800" dirty="0" smtClean="0">
                <a:solidFill>
                  <a:srgbClr val="FF0000"/>
                </a:solidFill>
              </a:rPr>
              <a:t>sur les plans suivants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16042"/>
              </p:ext>
            </p:extLst>
          </p:nvPr>
        </p:nvGraphicFramePr>
        <p:xfrm>
          <a:off x="2224216" y="4260501"/>
          <a:ext cx="864011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59"/>
                <a:gridCol w="4320059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Médical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Paramédical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Psychologique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Neuropsychologique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Social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Loisirs et citoyenneté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Familial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Juridique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800" dirty="0" smtClean="0"/>
                        <a:t>Professionnel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04086" y="791559"/>
            <a:ext cx="298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1/ Qu’est ce qu’un SAMSAH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6696"/>
          </a:xfrm>
        </p:spPr>
        <p:txBody>
          <a:bodyPr/>
          <a:lstStyle/>
          <a:p>
            <a:r>
              <a:rPr lang="fr-FR" b="1" u="sng" dirty="0" smtClean="0"/>
              <a:t>Par qui ?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87876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Une équipe pluridisciplinaire </a:t>
            </a:r>
            <a:r>
              <a:rPr lang="fr-FR" dirty="0" smtClean="0"/>
              <a:t>: </a:t>
            </a:r>
          </a:p>
          <a:p>
            <a:pPr algn="l"/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travailleurs sociaux, ergothérapeutes, Aide-Médico-Psychologique, psychologues, neuropsychologue, aide-soignante, infirmière, médecin…</a:t>
            </a:r>
          </a:p>
          <a:p>
            <a:endParaRPr lang="fr-FR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98" y="6089914"/>
            <a:ext cx="1418134" cy="5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5314" y="837105"/>
            <a:ext cx="298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1/ Qu’est ce qu’un SAMSAH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5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3957" y="1509541"/>
            <a:ext cx="9144000" cy="1011237"/>
          </a:xfrm>
        </p:spPr>
        <p:txBody>
          <a:bodyPr/>
          <a:lstStyle/>
          <a:p>
            <a:r>
              <a:rPr lang="fr-FR" b="1" u="sng" dirty="0" smtClean="0"/>
              <a:t>Pour qui ?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72714"/>
            <a:ext cx="9144000" cy="2980845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fr-FR" sz="2800" b="1" dirty="0" smtClean="0"/>
              <a:t>Adultes</a:t>
            </a:r>
            <a:r>
              <a:rPr lang="fr-FR" sz="2800" dirty="0" smtClean="0"/>
              <a:t> de 18 à 60 ans, </a:t>
            </a:r>
          </a:p>
          <a:p>
            <a:pPr algn="l"/>
            <a:endParaRPr lang="fr-FR" sz="2800" dirty="0" smtClean="0"/>
          </a:p>
          <a:p>
            <a:pPr marL="342900" indent="-342900" algn="l">
              <a:buFontTx/>
              <a:buChar char="-"/>
            </a:pPr>
            <a:r>
              <a:rPr lang="fr-FR" sz="2800" dirty="0" smtClean="0"/>
              <a:t>sous réserve d’une </a:t>
            </a:r>
            <a:r>
              <a:rPr lang="fr-FR" sz="2800" b="1" dirty="0" smtClean="0"/>
              <a:t>orientation MDPH</a:t>
            </a:r>
          </a:p>
          <a:p>
            <a:pPr algn="l"/>
            <a:endParaRPr lang="fr-FR" sz="2800" dirty="0" smtClean="0"/>
          </a:p>
          <a:p>
            <a:pPr marL="342900" indent="-342900" algn="l">
              <a:buFontTx/>
              <a:buChar char="-"/>
            </a:pPr>
            <a:r>
              <a:rPr lang="fr-FR" sz="2800" dirty="0" smtClean="0"/>
              <a:t>Diverses natures de </a:t>
            </a:r>
            <a:r>
              <a:rPr lang="fr-FR" sz="2800" b="1" dirty="0" smtClean="0"/>
              <a:t>handicap</a:t>
            </a:r>
            <a:r>
              <a:rPr lang="fr-FR" sz="2800" dirty="0" smtClean="0"/>
              <a:t> : lésion cérébrale, handicap psychique, pluri handicap…</a:t>
            </a:r>
            <a:endParaRPr lang="fr-FR" sz="2800" dirty="0"/>
          </a:p>
        </p:txBody>
      </p:sp>
      <p:pic>
        <p:nvPicPr>
          <p:cNvPr id="5" name="Image 4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186862" y="26554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979" y="837105"/>
            <a:ext cx="298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1/ Qu’est ce qu’un SAMSAH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 rot="1388709">
            <a:off x="5391343" y="5077739"/>
            <a:ext cx="1489942" cy="1182246"/>
          </a:xfrm>
          <a:prstGeom prst="curvedLeftArrow">
            <a:avLst>
              <a:gd name="adj1" fmla="val 12507"/>
              <a:gd name="adj2" fmla="val 27348"/>
              <a:gd name="adj3" fmla="val 28880"/>
            </a:avLst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>
              <a:latin typeface="Tahoma" panose="020B0604030504040204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151314" y="1844676"/>
            <a:ext cx="1584325" cy="27781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Tahoma" panose="020B0604030504040204" pitchFamily="34" charset="0"/>
              </a:rPr>
              <a:t>Prévention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4151314" y="2349501"/>
            <a:ext cx="1584325" cy="27781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Tahoma" panose="020B0604030504040204" pitchFamily="34" charset="0"/>
              </a:rPr>
              <a:t>Accident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151314" y="2781301"/>
            <a:ext cx="1584325" cy="27781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Tahoma" panose="020B0604030504040204" pitchFamily="34" charset="0"/>
              </a:rPr>
              <a:t>Phase aigue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151314" y="3644901"/>
            <a:ext cx="1584325" cy="27781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Tahoma" panose="020B0604030504040204" pitchFamily="34" charset="0"/>
              </a:rPr>
              <a:t>Rééducation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4151314" y="4192588"/>
            <a:ext cx="1584325" cy="277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dirty="0">
                <a:latin typeface="Tahoma" panose="020B0604030504040204" pitchFamily="34" charset="0"/>
              </a:rPr>
              <a:t>Réadaptation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4151314" y="4664076"/>
            <a:ext cx="1584325" cy="277813"/>
          </a:xfrm>
          <a:prstGeom prst="rect">
            <a:avLst/>
          </a:prstGeom>
          <a:solidFill>
            <a:schemeClr val="accent2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ahoma" pitchFamily="34" charset="0"/>
              </a:rPr>
              <a:t>Réinsertion</a:t>
            </a: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1458097" y="4365624"/>
            <a:ext cx="2045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rgbClr val="25F142"/>
                </a:solidFill>
                <a:latin typeface="Tahoma" panose="020B0604030504040204" pitchFamily="34" charset="0"/>
              </a:rPr>
              <a:t>M.A.S, F.A.M, Foyers de vie, …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5880101" y="1700214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>
                <a:solidFill>
                  <a:srgbClr val="FF9900"/>
                </a:solidFill>
                <a:latin typeface="Tahoma" panose="020B0604030504040204" pitchFamily="34" charset="0"/>
              </a:rPr>
              <a:t>Police, Hôpitaux, Sécurité routière, …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5735639" y="2433639"/>
            <a:ext cx="180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>
                <a:solidFill>
                  <a:srgbClr val="FF9900"/>
                </a:solidFill>
                <a:latin typeface="Tahoma" panose="020B0604030504040204" pitchFamily="34" charset="0"/>
              </a:rPr>
              <a:t>Samu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5880101" y="2960689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>
                <a:solidFill>
                  <a:srgbClr val="FF9900"/>
                </a:solidFill>
                <a:latin typeface="Tahoma" panose="020B0604030504040204" pitchFamily="34" charset="0"/>
              </a:rPr>
              <a:t>Urgence, Réanimation, Neurochirurgie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5880100" y="3853589"/>
            <a:ext cx="1800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 dirty="0" smtClean="0">
                <a:solidFill>
                  <a:srgbClr val="FF9900"/>
                </a:solidFill>
                <a:latin typeface="Tahoma" panose="020B0604030504040204" pitchFamily="34" charset="0"/>
              </a:rPr>
              <a:t>Centre </a:t>
            </a:r>
            <a:r>
              <a:rPr lang="fr-FR" altLang="fr-FR" sz="1000" b="1" dirty="0">
                <a:solidFill>
                  <a:srgbClr val="FF9900"/>
                </a:solidFill>
                <a:latin typeface="Tahoma" panose="020B0604030504040204" pitchFamily="34" charset="0"/>
              </a:rPr>
              <a:t>de rééducation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6188485" y="4636542"/>
            <a:ext cx="2736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dirty="0">
                <a:solidFill>
                  <a:schemeClr val="folHlink"/>
                </a:solidFill>
                <a:latin typeface="Tahoma" panose="020B0604030504040204" pitchFamily="34" charset="0"/>
              </a:rPr>
              <a:t>Centre d’Accueil de Jour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200" b="1" dirty="0" smtClean="0">
                <a:solidFill>
                  <a:schemeClr val="folHlink"/>
                </a:solidFill>
                <a:latin typeface="Tahoma" panose="020B0604030504040204" pitchFamily="34" charset="0"/>
              </a:rPr>
              <a:t>S.A.V.S,</a:t>
            </a:r>
            <a:r>
              <a:rPr lang="fr-FR" altLang="fr-FR" sz="1200" b="1" dirty="0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1200" b="1" dirty="0" smtClean="0">
                <a:solidFill>
                  <a:schemeClr val="folHlink"/>
                </a:solidFill>
                <a:latin typeface="Tahoma" panose="020B0604030504040204" pitchFamily="34" charset="0"/>
              </a:rPr>
              <a:t>S.A.M.S.A.H</a:t>
            </a:r>
            <a:r>
              <a:rPr lang="fr-FR" altLang="fr-FR" sz="1200" b="1" dirty="0">
                <a:solidFill>
                  <a:schemeClr val="folHlink"/>
                </a:solidFill>
                <a:latin typeface="Tahoma" panose="020B0604030504040204" pitchFamily="34" charset="0"/>
              </a:rPr>
              <a:t>, …</a:t>
            </a: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6311900" y="6237289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dirty="0">
                <a:solidFill>
                  <a:schemeClr val="folHlink"/>
                </a:solidFill>
                <a:latin typeface="Tahoma" panose="020B0604030504040204" pitchFamily="34" charset="0"/>
              </a:rPr>
              <a:t>U.E.R.O.S, Pole Emploi, CAP EMPLOI, </a:t>
            </a:r>
            <a:r>
              <a:rPr lang="fr-FR" altLang="fr-FR" sz="1200" b="1" dirty="0" smtClean="0">
                <a:solidFill>
                  <a:schemeClr val="folHlink"/>
                </a:solidFill>
                <a:latin typeface="Tahoma" panose="020B0604030504040204" pitchFamily="34" charset="0"/>
              </a:rPr>
              <a:t>CRP, </a:t>
            </a:r>
            <a:r>
              <a:rPr lang="fr-FR" altLang="fr-FR" sz="1200" b="1" dirty="0">
                <a:solidFill>
                  <a:schemeClr val="folHlink"/>
                </a:solidFill>
                <a:latin typeface="Tahoma" panose="020B0604030504040204" pitchFamily="34" charset="0"/>
              </a:rPr>
              <a:t>E.S.A.T, E.A, …</a:t>
            </a:r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>
            <a:off x="4943475" y="2133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>
            <a:off x="4943475" y="26368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4943475" y="3068638"/>
            <a:ext cx="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 flipH="1">
            <a:off x="4943475" y="3933825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>
            <a:off x="4943475" y="4508501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3341292" y="5418137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25F142"/>
                </a:solidFill>
                <a:latin typeface="Tahoma" panose="020B0604030504040204" pitchFamily="34" charset="0"/>
              </a:rPr>
              <a:t>Retour à Domicile</a:t>
            </a:r>
          </a:p>
        </p:txBody>
      </p:sp>
      <p:sp>
        <p:nvSpPr>
          <p:cNvPr id="155682" name="AutoShape 34"/>
          <p:cNvSpPr>
            <a:spLocks noChangeArrowheads="1"/>
          </p:cNvSpPr>
          <p:nvPr/>
        </p:nvSpPr>
        <p:spPr bwMode="auto">
          <a:xfrm>
            <a:off x="5808663" y="1484313"/>
            <a:ext cx="1871662" cy="863600"/>
          </a:xfrm>
          <a:prstGeom prst="leftArrow">
            <a:avLst>
              <a:gd name="adj1" fmla="val 50000"/>
              <a:gd name="adj2" fmla="val 54182"/>
            </a:avLst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83" name="AutoShape 35"/>
          <p:cNvSpPr>
            <a:spLocks noChangeArrowheads="1"/>
          </p:cNvSpPr>
          <p:nvPr/>
        </p:nvSpPr>
        <p:spPr bwMode="auto">
          <a:xfrm>
            <a:off x="5808663" y="2419351"/>
            <a:ext cx="1871662" cy="288925"/>
          </a:xfrm>
          <a:prstGeom prst="leftArrow">
            <a:avLst>
              <a:gd name="adj1" fmla="val 50000"/>
              <a:gd name="adj2" fmla="val 161951"/>
            </a:avLst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84" name="AutoShape 36"/>
          <p:cNvSpPr>
            <a:spLocks noChangeArrowheads="1"/>
          </p:cNvSpPr>
          <p:nvPr/>
        </p:nvSpPr>
        <p:spPr bwMode="auto">
          <a:xfrm>
            <a:off x="5808663" y="2781301"/>
            <a:ext cx="1871662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85" name="AutoShape 37"/>
          <p:cNvSpPr>
            <a:spLocks noChangeArrowheads="1"/>
          </p:cNvSpPr>
          <p:nvPr/>
        </p:nvSpPr>
        <p:spPr bwMode="auto">
          <a:xfrm>
            <a:off x="5808663" y="3644900"/>
            <a:ext cx="1871662" cy="647700"/>
          </a:xfrm>
          <a:prstGeom prst="leftArrow">
            <a:avLst>
              <a:gd name="adj1" fmla="val 50000"/>
              <a:gd name="adj2" fmla="val 54182"/>
            </a:avLst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89" name="AutoShape 41"/>
          <p:cNvSpPr>
            <a:spLocks noChangeArrowheads="1"/>
          </p:cNvSpPr>
          <p:nvPr/>
        </p:nvSpPr>
        <p:spPr bwMode="auto">
          <a:xfrm>
            <a:off x="2818608" y="5013325"/>
            <a:ext cx="2592387" cy="1511300"/>
          </a:xfrm>
          <a:prstGeom prst="irregularSeal1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91" name="Text Box 43"/>
          <p:cNvSpPr txBox="1">
            <a:spLocks noChangeArrowheads="1"/>
          </p:cNvSpPr>
          <p:nvPr/>
        </p:nvSpPr>
        <p:spPr bwMode="auto">
          <a:xfrm rot="5400000">
            <a:off x="9771857" y="3856832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>
                <a:solidFill>
                  <a:srgbClr val="000000"/>
                </a:solidFill>
                <a:latin typeface="Tahoma" panose="020B0604030504040204" pitchFamily="34" charset="0"/>
              </a:rPr>
              <a:t>Famille</a:t>
            </a:r>
          </a:p>
        </p:txBody>
      </p:sp>
      <p:sp>
        <p:nvSpPr>
          <p:cNvPr id="155695" name="AutoShape 47"/>
          <p:cNvSpPr>
            <a:spLocks noChangeArrowheads="1"/>
          </p:cNvSpPr>
          <p:nvPr/>
        </p:nvSpPr>
        <p:spPr bwMode="auto">
          <a:xfrm>
            <a:off x="9191626" y="2349501"/>
            <a:ext cx="576263" cy="4437063"/>
          </a:xfrm>
          <a:prstGeom prst="downArrow">
            <a:avLst>
              <a:gd name="adj1" fmla="val 49861"/>
              <a:gd name="adj2" fmla="val 231027"/>
            </a:avLst>
          </a:prstGeom>
          <a:solidFill>
            <a:srgbClr val="FFCC99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96" name="Text Box 48"/>
          <p:cNvSpPr txBox="1">
            <a:spLocks noChangeArrowheads="1"/>
          </p:cNvSpPr>
          <p:nvPr/>
        </p:nvSpPr>
        <p:spPr bwMode="auto">
          <a:xfrm>
            <a:off x="8543926" y="2060575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rgbClr val="000000"/>
                </a:solidFill>
                <a:latin typeface="Tahoma" panose="020B0604030504040204" pitchFamily="34" charset="0"/>
              </a:rPr>
              <a:t>Echelle temps</a:t>
            </a:r>
          </a:p>
        </p:txBody>
      </p:sp>
      <p:sp>
        <p:nvSpPr>
          <p:cNvPr id="155697" name="Rectangle 49"/>
          <p:cNvSpPr>
            <a:spLocks noChangeArrowheads="1"/>
          </p:cNvSpPr>
          <p:nvPr/>
        </p:nvSpPr>
        <p:spPr bwMode="auto">
          <a:xfrm>
            <a:off x="9336089" y="2349500"/>
            <a:ext cx="288925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98" name="Rectangle 50"/>
          <p:cNvSpPr>
            <a:spLocks noChangeArrowheads="1"/>
          </p:cNvSpPr>
          <p:nvPr/>
        </p:nvSpPr>
        <p:spPr bwMode="auto">
          <a:xfrm>
            <a:off x="9336089" y="2781301"/>
            <a:ext cx="288925" cy="360363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699" name="Rectangle 51"/>
          <p:cNvSpPr>
            <a:spLocks noChangeArrowheads="1"/>
          </p:cNvSpPr>
          <p:nvPr/>
        </p:nvSpPr>
        <p:spPr bwMode="auto">
          <a:xfrm>
            <a:off x="9336089" y="3140075"/>
            <a:ext cx="288925" cy="433388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700" name="Line 52"/>
          <p:cNvSpPr>
            <a:spLocks noChangeShapeType="1"/>
          </p:cNvSpPr>
          <p:nvPr/>
        </p:nvSpPr>
        <p:spPr bwMode="auto">
          <a:xfrm>
            <a:off x="5808663" y="3573463"/>
            <a:ext cx="338296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01" name="Line 53"/>
          <p:cNvSpPr>
            <a:spLocks noChangeShapeType="1"/>
          </p:cNvSpPr>
          <p:nvPr/>
        </p:nvSpPr>
        <p:spPr bwMode="auto">
          <a:xfrm>
            <a:off x="5808663" y="2781300"/>
            <a:ext cx="338296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02" name="Line 54"/>
          <p:cNvSpPr>
            <a:spLocks noChangeShapeType="1"/>
          </p:cNvSpPr>
          <p:nvPr/>
        </p:nvSpPr>
        <p:spPr bwMode="auto">
          <a:xfrm>
            <a:off x="5808663" y="2349500"/>
            <a:ext cx="338296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03" name="Line 55"/>
          <p:cNvSpPr>
            <a:spLocks noChangeShapeType="1"/>
          </p:cNvSpPr>
          <p:nvPr/>
        </p:nvSpPr>
        <p:spPr bwMode="auto">
          <a:xfrm>
            <a:off x="7680325" y="3141663"/>
            <a:ext cx="1511300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04" name="Rectangle 56"/>
          <p:cNvSpPr>
            <a:spLocks noChangeArrowheads="1"/>
          </p:cNvSpPr>
          <p:nvPr/>
        </p:nvSpPr>
        <p:spPr bwMode="auto">
          <a:xfrm>
            <a:off x="9336089" y="3573464"/>
            <a:ext cx="288925" cy="935037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5705" name="Line 57"/>
          <p:cNvSpPr>
            <a:spLocks noChangeShapeType="1"/>
          </p:cNvSpPr>
          <p:nvPr/>
        </p:nvSpPr>
        <p:spPr bwMode="auto">
          <a:xfrm>
            <a:off x="5808663" y="4333897"/>
            <a:ext cx="338296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06" name="Text Box 58"/>
          <p:cNvSpPr txBox="1">
            <a:spLocks noChangeArrowheads="1"/>
          </p:cNvSpPr>
          <p:nvPr/>
        </p:nvSpPr>
        <p:spPr bwMode="auto">
          <a:xfrm>
            <a:off x="9551989" y="2422526"/>
            <a:ext cx="72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>
                <a:solidFill>
                  <a:srgbClr val="000000"/>
                </a:solidFill>
                <a:latin typeface="Tahoma" panose="020B0604030504040204" pitchFamily="34" charset="0"/>
              </a:rPr>
              <a:t>Secondes</a:t>
            </a:r>
          </a:p>
        </p:txBody>
      </p:sp>
      <p:sp>
        <p:nvSpPr>
          <p:cNvPr id="155707" name="Text Box 59"/>
          <p:cNvSpPr txBox="1">
            <a:spLocks noChangeArrowheads="1"/>
          </p:cNvSpPr>
          <p:nvPr/>
        </p:nvSpPr>
        <p:spPr bwMode="auto">
          <a:xfrm>
            <a:off x="9480551" y="2854326"/>
            <a:ext cx="72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>
                <a:solidFill>
                  <a:srgbClr val="000000"/>
                </a:solidFill>
                <a:latin typeface="Tahoma" panose="020B0604030504040204" pitchFamily="34" charset="0"/>
              </a:rPr>
              <a:t>Heures</a:t>
            </a:r>
          </a:p>
        </p:txBody>
      </p:sp>
      <p:sp>
        <p:nvSpPr>
          <p:cNvPr id="155708" name="Text Box 60"/>
          <p:cNvSpPr txBox="1">
            <a:spLocks noChangeArrowheads="1"/>
          </p:cNvSpPr>
          <p:nvPr/>
        </p:nvSpPr>
        <p:spPr bwMode="auto">
          <a:xfrm>
            <a:off x="9551989" y="3286126"/>
            <a:ext cx="72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>
                <a:solidFill>
                  <a:srgbClr val="000000"/>
                </a:solidFill>
                <a:latin typeface="Tahoma" panose="020B0604030504040204" pitchFamily="34" charset="0"/>
              </a:rPr>
              <a:t>Semaines</a:t>
            </a:r>
          </a:p>
        </p:txBody>
      </p:sp>
      <p:sp>
        <p:nvSpPr>
          <p:cNvPr id="155709" name="Text Box 61"/>
          <p:cNvSpPr txBox="1">
            <a:spLocks noChangeArrowheads="1"/>
          </p:cNvSpPr>
          <p:nvPr/>
        </p:nvSpPr>
        <p:spPr bwMode="auto">
          <a:xfrm>
            <a:off x="9480551" y="3862388"/>
            <a:ext cx="720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>
                <a:solidFill>
                  <a:srgbClr val="000000"/>
                </a:solidFill>
                <a:latin typeface="Tahoma" panose="020B0604030504040204" pitchFamily="34" charset="0"/>
              </a:rPr>
              <a:t>Mois</a:t>
            </a:r>
          </a:p>
        </p:txBody>
      </p:sp>
      <p:sp>
        <p:nvSpPr>
          <p:cNvPr id="155710" name="Text Box 62"/>
          <p:cNvSpPr txBox="1">
            <a:spLocks noChangeArrowheads="1"/>
          </p:cNvSpPr>
          <p:nvPr/>
        </p:nvSpPr>
        <p:spPr bwMode="auto">
          <a:xfrm>
            <a:off x="9480551" y="4799013"/>
            <a:ext cx="720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800" b="1">
                <a:solidFill>
                  <a:srgbClr val="000000"/>
                </a:solidFill>
                <a:latin typeface="Tahoma" panose="020B0604030504040204" pitchFamily="34" charset="0"/>
              </a:rPr>
              <a:t>Années</a:t>
            </a:r>
          </a:p>
        </p:txBody>
      </p:sp>
      <p:sp>
        <p:nvSpPr>
          <p:cNvPr id="155711" name="Line 63"/>
          <p:cNvSpPr>
            <a:spLocks noChangeShapeType="1"/>
          </p:cNvSpPr>
          <p:nvPr/>
        </p:nvSpPr>
        <p:spPr bwMode="auto">
          <a:xfrm>
            <a:off x="10272713" y="2276475"/>
            <a:ext cx="0" cy="4248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718" name="Text Box 70"/>
          <p:cNvSpPr txBox="1">
            <a:spLocks noChangeArrowheads="1"/>
          </p:cNvSpPr>
          <p:nvPr/>
        </p:nvSpPr>
        <p:spPr bwMode="auto">
          <a:xfrm>
            <a:off x="1631950" y="6381750"/>
            <a:ext cx="273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folHlink"/>
                </a:solidFill>
                <a:latin typeface="Tahoma" panose="020B0604030504040204" pitchFamily="34" charset="0"/>
              </a:rPr>
              <a:t>M.D.P.H, G.E.M, …</a:t>
            </a:r>
          </a:p>
        </p:txBody>
      </p:sp>
      <p:sp>
        <p:nvSpPr>
          <p:cNvPr id="10288" name="Text Box 6"/>
          <p:cNvSpPr txBox="1">
            <a:spLocks noChangeArrowheads="1"/>
          </p:cNvSpPr>
          <p:nvPr/>
        </p:nvSpPr>
        <p:spPr bwMode="auto">
          <a:xfrm>
            <a:off x="2422526" y="1067244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2400" b="1" dirty="0" smtClean="0">
                <a:latin typeface="Comic Sans MS" panose="030F0702030302020204" pitchFamily="66" charset="0"/>
              </a:rPr>
              <a:t>PARCOURS DE LA PERSONNE CEREBRO-LESEE …</a:t>
            </a:r>
            <a:endParaRPr lang="fr-FR" altLang="fr-FR" sz="2400" b="1" dirty="0">
              <a:latin typeface="Comic Sans MS" panose="030F0702030302020204" pitchFamily="66" charset="0"/>
            </a:endParaRPr>
          </a:p>
        </p:txBody>
      </p:sp>
      <p:pic>
        <p:nvPicPr>
          <p:cNvPr id="50" name="Image 49" descr="SAMSAH_CRLC01_TDL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/>
          <a:stretch/>
        </p:blipFill>
        <p:spPr bwMode="auto">
          <a:xfrm>
            <a:off x="9444038" y="82551"/>
            <a:ext cx="2352675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65541"/>
            <a:ext cx="1304805" cy="1143129"/>
          </a:xfrm>
          <a:prstGeom prst="rect">
            <a:avLst/>
          </a:prstGeom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6198"/>
            <a:ext cx="1361678" cy="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83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4" grpId="0" animBg="1"/>
      <p:bldP spid="155663" grpId="0"/>
      <p:bldP spid="155664" grpId="0"/>
      <p:bldP spid="155665" grpId="0"/>
      <p:bldP spid="155666" grpId="0"/>
      <p:bldP spid="155667" grpId="0"/>
      <p:bldP spid="155668" grpId="0"/>
      <p:bldP spid="155669" grpId="0"/>
      <p:bldP spid="155670" grpId="0" animBg="1"/>
      <p:bldP spid="155671" grpId="0" animBg="1"/>
      <p:bldP spid="155673" grpId="0" animBg="1"/>
      <p:bldP spid="155674" grpId="0" animBg="1"/>
      <p:bldP spid="155675" grpId="0" animBg="1"/>
      <p:bldP spid="155676" grpId="0"/>
      <p:bldP spid="155682" grpId="0" animBg="1"/>
      <p:bldP spid="155683" grpId="0" animBg="1"/>
      <p:bldP spid="155684" grpId="0" animBg="1"/>
      <p:bldP spid="155685" grpId="0" animBg="1"/>
      <p:bldP spid="155689" grpId="0" animBg="1"/>
      <p:bldP spid="155691" grpId="0"/>
      <p:bldP spid="155695" grpId="0" animBg="1"/>
      <p:bldP spid="155696" grpId="0"/>
      <p:bldP spid="155697" grpId="0" animBg="1"/>
      <p:bldP spid="155698" grpId="0" animBg="1"/>
      <p:bldP spid="155699" grpId="0" animBg="1"/>
      <p:bldP spid="155700" grpId="0" animBg="1"/>
      <p:bldP spid="155701" grpId="0" animBg="1"/>
      <p:bldP spid="155702" grpId="0" animBg="1"/>
      <p:bldP spid="155703" grpId="0" animBg="1"/>
      <p:bldP spid="155704" grpId="0" animBg="1"/>
      <p:bldP spid="155705" grpId="0" animBg="1"/>
      <p:bldP spid="155706" grpId="0"/>
      <p:bldP spid="155707" grpId="0"/>
      <p:bldP spid="155708" grpId="0"/>
      <p:bldP spid="155709" grpId="0"/>
      <p:bldP spid="155710" grpId="0"/>
      <p:bldP spid="155711" grpId="0" animBg="1"/>
      <p:bldP spid="1557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819</Words>
  <Application>Microsoft Office PowerPoint</Application>
  <PresentationFormat>Grand écran</PresentationFormat>
  <Paragraphs>190</Paragraphs>
  <Slides>31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Tahoma</vt:lpstr>
      <vt:lpstr>Times New Roman</vt:lpstr>
      <vt:lpstr>Thème Office</vt:lpstr>
      <vt:lpstr>REINSERTION PROFESSIONNELLE  et  TRAUMATISME CRÂNIEN</vt:lpstr>
      <vt:lpstr>Place des SAMSAH et des équipes mobiles dans le parcours de réinsertion professionnelle</vt:lpstr>
      <vt:lpstr>SOMMAIRE</vt:lpstr>
      <vt:lpstr>1/ Qu’est-ce qu’un SAMSAH ?</vt:lpstr>
      <vt:lpstr>Le SAMSAH…</vt:lpstr>
      <vt:lpstr>Pour quoi ? </vt:lpstr>
      <vt:lpstr>Par qui ?</vt:lpstr>
      <vt:lpstr>Pour qui ?</vt:lpstr>
      <vt:lpstr>Présentation PowerPoint</vt:lpstr>
      <vt:lpstr>2/ Les autres équipes mobiles</vt:lpstr>
      <vt:lpstr>3/ SAMSAH et réinsertion professionnelle</vt:lpstr>
      <vt:lpstr>a/ Phase d’évaluation</vt:lpstr>
      <vt:lpstr>Présentation PowerPoint</vt:lpstr>
      <vt:lpstr>Les pré requis au retour à l’emploi…</vt:lpstr>
      <vt:lpstr>Présentation PowerPoint</vt:lpstr>
      <vt:lpstr>Les critères d’accompagnement…</vt:lpstr>
      <vt:lpstr>    b/ Phase d’accompagnement     </vt:lpstr>
      <vt:lpstr>mises en situations professionnelles  (conventions de stages)</vt:lpstr>
      <vt:lpstr>Lien avec les partenaires  de l’insertion professionnelle  et de l’emploi  (médecin du travail, employeur, centre de formation, Pôle Emploi, Cap Emploi, MLJ,…)</vt:lpstr>
      <vt:lpstr>Montage de dossiers  (CARSAT, MDPH,  entrée en formation,…)</vt:lpstr>
      <vt:lpstr>L’échec peut survenir…  nécessité de l’accompagner (temporiser, accepter) </vt:lpstr>
      <vt:lpstr>4/ Les limites</vt:lpstr>
      <vt:lpstr>Présentation PowerPoint</vt:lpstr>
      <vt:lpstr>5/ Exemples de cas concrets</vt:lpstr>
      <vt:lpstr>a/ Fin d’arrêt de travail qui approche…</vt:lpstr>
      <vt:lpstr>Chez le médecin du travail,  2 décisions médicales possibles…</vt:lpstr>
      <vt:lpstr>b/ Personnes sans contrat de travail…  </vt:lpstr>
      <vt:lpstr>La personne a l’envie et des capacités suffisantes à une réinsertion professionnelle…</vt:lpstr>
      <vt:lpstr>c/ Orientation en milieu protégé…  </vt:lpstr>
      <vt:lpstr>6/ 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REINSERTION PROFESSIONNELLE  et  TRAUMATISME CRÂNIEN</dc:title>
  <dc:creator>Grégory ANDRIEUX</dc:creator>
  <cp:lastModifiedBy>Utilisateur</cp:lastModifiedBy>
  <cp:revision>79</cp:revision>
  <dcterms:created xsi:type="dcterms:W3CDTF">2016-10-14T15:06:13Z</dcterms:created>
  <dcterms:modified xsi:type="dcterms:W3CDTF">2016-12-01T12:57:47Z</dcterms:modified>
</cp:coreProperties>
</file>