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078" r:id="rId1"/>
  </p:sldMasterIdLst>
  <p:notesMasterIdLst>
    <p:notesMasterId r:id="rId23"/>
  </p:notesMasterIdLst>
  <p:handoutMasterIdLst>
    <p:handoutMasterId r:id="rId24"/>
  </p:handoutMasterIdLst>
  <p:sldIdLst>
    <p:sldId id="264" r:id="rId2"/>
    <p:sldId id="283" r:id="rId3"/>
    <p:sldId id="263" r:id="rId4"/>
    <p:sldId id="266" r:id="rId5"/>
    <p:sldId id="267" r:id="rId6"/>
    <p:sldId id="286" r:id="rId7"/>
    <p:sldId id="268" r:id="rId8"/>
    <p:sldId id="287" r:id="rId9"/>
    <p:sldId id="271" r:id="rId10"/>
    <p:sldId id="290" r:id="rId11"/>
    <p:sldId id="272" r:id="rId12"/>
    <p:sldId id="273" r:id="rId13"/>
    <p:sldId id="293" r:id="rId14"/>
    <p:sldId id="294" r:id="rId15"/>
    <p:sldId id="295" r:id="rId16"/>
    <p:sldId id="274" r:id="rId17"/>
    <p:sldId id="284" r:id="rId18"/>
    <p:sldId id="285" r:id="rId19"/>
    <p:sldId id="288" r:id="rId20"/>
    <p:sldId id="292" r:id="rId21"/>
    <p:sldId id="289" r:id="rId22"/>
  </p:sldIdLst>
  <p:sldSz cx="9906000" cy="6858000" type="A4"/>
  <p:notesSz cx="6669088" cy="9775825"/>
  <p:kinsoku lang="ja-JP" invalStChars="、。，．・：；？！゛゜ヽヾゝゞ々ー’”）〕］｝〉》」』】°‰′″℃￠％ぁぃぅぇぉっゃゅょゎァィゥェォッャュョヮヵヶ!%),.:;?]}｡｣､･ｧｨｩｪｫｬｭｮｯｰﾞﾟ" invalEndChars="‘“（〔［｛〈《「『【￥＄$([\{｢￡"/>
  <p:defaultTextStyle>
    <a:defPPr>
      <a:defRPr lang="fr-FR"/>
    </a:defPPr>
    <a:lvl1pPr algn="l" rtl="0" fontAlgn="base">
      <a:spcBef>
        <a:spcPct val="0"/>
      </a:spcBef>
      <a:spcAft>
        <a:spcPct val="0"/>
      </a:spcAft>
      <a:defRPr sz="1400" kern="1200">
        <a:solidFill>
          <a:schemeClr val="folHlink"/>
        </a:solidFill>
        <a:latin typeface="Franklin Gothic Book" charset="0"/>
        <a:ea typeface="ＭＳ Ｐゴシック" charset="0"/>
        <a:cs typeface="ＭＳ Ｐゴシック" charset="0"/>
      </a:defRPr>
    </a:lvl1pPr>
    <a:lvl2pPr marL="457200" algn="l" rtl="0" fontAlgn="base">
      <a:spcBef>
        <a:spcPct val="0"/>
      </a:spcBef>
      <a:spcAft>
        <a:spcPct val="0"/>
      </a:spcAft>
      <a:defRPr sz="1400" kern="1200">
        <a:solidFill>
          <a:schemeClr val="folHlink"/>
        </a:solidFill>
        <a:latin typeface="Franklin Gothic Book" charset="0"/>
        <a:ea typeface="ＭＳ Ｐゴシック" charset="0"/>
        <a:cs typeface="ＭＳ Ｐゴシック" charset="0"/>
      </a:defRPr>
    </a:lvl2pPr>
    <a:lvl3pPr marL="914400" algn="l" rtl="0" fontAlgn="base">
      <a:spcBef>
        <a:spcPct val="0"/>
      </a:spcBef>
      <a:spcAft>
        <a:spcPct val="0"/>
      </a:spcAft>
      <a:defRPr sz="1400" kern="1200">
        <a:solidFill>
          <a:schemeClr val="folHlink"/>
        </a:solidFill>
        <a:latin typeface="Franklin Gothic Book" charset="0"/>
        <a:ea typeface="ＭＳ Ｐゴシック" charset="0"/>
        <a:cs typeface="ＭＳ Ｐゴシック" charset="0"/>
      </a:defRPr>
    </a:lvl3pPr>
    <a:lvl4pPr marL="1371600" algn="l" rtl="0" fontAlgn="base">
      <a:spcBef>
        <a:spcPct val="0"/>
      </a:spcBef>
      <a:spcAft>
        <a:spcPct val="0"/>
      </a:spcAft>
      <a:defRPr sz="1400" kern="1200">
        <a:solidFill>
          <a:schemeClr val="folHlink"/>
        </a:solidFill>
        <a:latin typeface="Franklin Gothic Book" charset="0"/>
        <a:ea typeface="ＭＳ Ｐゴシック" charset="0"/>
        <a:cs typeface="ＭＳ Ｐゴシック" charset="0"/>
      </a:defRPr>
    </a:lvl4pPr>
    <a:lvl5pPr marL="1828800" algn="l" rtl="0" fontAlgn="base">
      <a:spcBef>
        <a:spcPct val="0"/>
      </a:spcBef>
      <a:spcAft>
        <a:spcPct val="0"/>
      </a:spcAft>
      <a:defRPr sz="1400" kern="1200">
        <a:solidFill>
          <a:schemeClr val="folHlink"/>
        </a:solidFill>
        <a:latin typeface="Franklin Gothic Book" charset="0"/>
        <a:ea typeface="ＭＳ Ｐゴシック" charset="0"/>
        <a:cs typeface="ＭＳ Ｐゴシック" charset="0"/>
      </a:defRPr>
    </a:lvl5pPr>
    <a:lvl6pPr marL="2286000" algn="l" defTabSz="457200" rtl="0" eaLnBrk="1" latinLnBrk="0" hangingPunct="1">
      <a:defRPr sz="1400" kern="1200">
        <a:solidFill>
          <a:schemeClr val="folHlink"/>
        </a:solidFill>
        <a:latin typeface="Franklin Gothic Book" charset="0"/>
        <a:ea typeface="ＭＳ Ｐゴシック" charset="0"/>
        <a:cs typeface="ＭＳ Ｐゴシック" charset="0"/>
      </a:defRPr>
    </a:lvl6pPr>
    <a:lvl7pPr marL="2743200" algn="l" defTabSz="457200" rtl="0" eaLnBrk="1" latinLnBrk="0" hangingPunct="1">
      <a:defRPr sz="1400" kern="1200">
        <a:solidFill>
          <a:schemeClr val="folHlink"/>
        </a:solidFill>
        <a:latin typeface="Franklin Gothic Book" charset="0"/>
        <a:ea typeface="ＭＳ Ｐゴシック" charset="0"/>
        <a:cs typeface="ＭＳ Ｐゴシック" charset="0"/>
      </a:defRPr>
    </a:lvl7pPr>
    <a:lvl8pPr marL="3200400" algn="l" defTabSz="457200" rtl="0" eaLnBrk="1" latinLnBrk="0" hangingPunct="1">
      <a:defRPr sz="1400" kern="1200">
        <a:solidFill>
          <a:schemeClr val="folHlink"/>
        </a:solidFill>
        <a:latin typeface="Franklin Gothic Book" charset="0"/>
        <a:ea typeface="ＭＳ Ｐゴシック" charset="0"/>
        <a:cs typeface="ＭＳ Ｐゴシック" charset="0"/>
      </a:defRPr>
    </a:lvl8pPr>
    <a:lvl9pPr marL="3657600" algn="l" defTabSz="457200" rtl="0" eaLnBrk="1" latinLnBrk="0" hangingPunct="1">
      <a:defRPr sz="1400" kern="1200">
        <a:solidFill>
          <a:schemeClr val="folHlink"/>
        </a:solidFill>
        <a:latin typeface="Franklin Gothic Book"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684">
          <p15:clr>
            <a:srgbClr val="A4A3A4"/>
          </p15:clr>
        </p15:guide>
        <p15:guide id="2" pos="637">
          <p15:clr>
            <a:srgbClr val="A4A3A4"/>
          </p15:clr>
        </p15:guide>
      </p15:sldGuideLst>
    </p:ext>
    <p:ext uri="{2D200454-40CA-4A62-9FC3-DE9A4176ACB9}">
      <p15:notesGuideLst xmlns:p15="http://schemas.microsoft.com/office/powerpoint/2012/main">
        <p15:guide id="1" orient="horz" pos="3126">
          <p15:clr>
            <a:srgbClr val="A4A3A4"/>
          </p15:clr>
        </p15:guide>
        <p15:guide id="2" pos="2142">
          <p15:clr>
            <a:srgbClr val="A4A3A4"/>
          </p15:clr>
        </p15:guide>
        <p15:guide id="3" orient="horz" pos="3079">
          <p15:clr>
            <a:srgbClr val="A4A3A4"/>
          </p15:clr>
        </p15:guide>
        <p15:guide id="4"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C6C2"/>
    <a:srgbClr val="F2A27E"/>
    <a:srgbClr val="EC7742"/>
    <a:srgbClr val="EA6E36"/>
    <a:srgbClr val="32477A"/>
    <a:srgbClr val="277BB5"/>
    <a:srgbClr val="005F84"/>
    <a:srgbClr val="132D69"/>
    <a:srgbClr val="A7005C"/>
    <a:srgbClr val="0094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1" autoAdjust="0"/>
  </p:normalViewPr>
  <p:slideViewPr>
    <p:cSldViewPr snapToGrid="0">
      <p:cViewPr varScale="1">
        <p:scale>
          <a:sx n="87" d="100"/>
          <a:sy n="87" d="100"/>
        </p:scale>
        <p:origin x="1152" y="62"/>
      </p:cViewPr>
      <p:guideLst>
        <p:guide orient="horz" pos="3684"/>
        <p:guide pos="637"/>
      </p:guideLst>
    </p:cSldViewPr>
  </p:slideViewPr>
  <p:outlineViewPr>
    <p:cViewPr>
      <p:scale>
        <a:sx n="33" d="100"/>
        <a:sy n="33" d="100"/>
      </p:scale>
      <p:origin x="0" y="416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2984" y="-608"/>
      </p:cViewPr>
      <p:guideLst>
        <p:guide orient="horz" pos="3126"/>
        <p:guide pos="2142"/>
        <p:guide orient="horz" pos="3079"/>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oleObject" Target="file:///\\SRVAD01\commun\Dispositifs%20et%20actions\UEROS\r&#233;unions%20et%20s&#233;minaires\Forum%20FTC%2002.12.2016\r&#233;cap%202010-2015%20formation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RVAD01\commun\Dispositifs%20et%20actions\UEROS\r&#233;unions%20et%20s&#233;minaires\Forum%20FTC%2002.12.2016\r&#233;cap%202010-2015%20forma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8EDD-45FF-BF91-2CF000620251}"/>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8EDD-45FF-BF91-2CF000620251}"/>
              </c:ext>
            </c:extLst>
          </c:dPt>
          <c:dPt>
            <c:idx val="2"/>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8EDD-45FF-BF91-2CF000620251}"/>
              </c:ext>
            </c:extLst>
          </c:dPt>
          <c:dPt>
            <c:idx val="3"/>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8EDD-45FF-BF91-2CF000620251}"/>
              </c:ext>
            </c:extLst>
          </c:dPt>
          <c:dLbls>
            <c:dLbl>
              <c:idx val="0"/>
              <c:layout>
                <c:manualLayout>
                  <c:x val="-2.7210884353743494E-3"/>
                  <c:y val="0.23346303501945526"/>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22749"/>
                        <a:gd name="adj2" fmla="val -268303"/>
                      </a:avLst>
                    </a:prstGeom>
                    <a:noFill/>
                    <a:ln>
                      <a:noFill/>
                    </a:ln>
                  </c15:spPr>
                </c:ext>
                <c:ext xmlns:c16="http://schemas.microsoft.com/office/drawing/2014/chart" uri="{C3380CC4-5D6E-409C-BE32-E72D297353CC}">
                  <c16:uniqueId val="{00000001-8EDD-45FF-BF91-2CF000620251}"/>
                </c:ext>
              </c:extLst>
            </c:dLbl>
            <c:dLbl>
              <c:idx val="1"/>
              <c:layout>
                <c:manualLayout>
                  <c:x val="3.8095238095238099E-2"/>
                  <c:y val="0.12451361867704271"/>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03891"/>
                        <a:gd name="adj2" fmla="val -175078"/>
                      </a:avLst>
                    </a:prstGeom>
                    <a:noFill/>
                    <a:ln>
                      <a:noFill/>
                    </a:ln>
                  </c15:spPr>
                </c:ext>
                <c:ext xmlns:c16="http://schemas.microsoft.com/office/drawing/2014/chart" uri="{C3380CC4-5D6E-409C-BE32-E72D297353CC}">
                  <c16:uniqueId val="{00000003-8EDD-45FF-BF91-2CF000620251}"/>
                </c:ext>
              </c:extLst>
            </c:dLbl>
            <c:dLbl>
              <c:idx val="2"/>
              <c:layout>
                <c:manualLayout>
                  <c:x val="-3.0165358034341287E-2"/>
                  <c:y val="-3.34575020414747E-3"/>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04200"/>
                        <a:gd name="adj2" fmla="val 35547"/>
                      </a:avLst>
                    </a:prstGeom>
                    <a:noFill/>
                    <a:ln>
                      <a:noFill/>
                    </a:ln>
                  </c15:spPr>
                </c:ext>
                <c:ext xmlns:c16="http://schemas.microsoft.com/office/drawing/2014/chart" uri="{C3380CC4-5D6E-409C-BE32-E72D297353CC}">
                  <c16:uniqueId val="{00000005-8EDD-45FF-BF91-2CF000620251}"/>
                </c:ext>
              </c:extLst>
            </c:dLbl>
            <c:dLbl>
              <c:idx val="3"/>
              <c:layout>
                <c:manualLayout>
                  <c:x val="8.1632653061224497E-3"/>
                  <c:y val="0"/>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97574"/>
                        <a:gd name="adj2" fmla="val 125580"/>
                      </a:avLst>
                    </a:prstGeom>
                    <a:noFill/>
                    <a:ln>
                      <a:noFill/>
                    </a:ln>
                  </c15:spPr>
                </c:ext>
                <c:ext xmlns:c16="http://schemas.microsoft.com/office/drawing/2014/chart" uri="{C3380CC4-5D6E-409C-BE32-E72D297353CC}">
                  <c16:uniqueId val="{00000007-8EDD-45FF-BF91-2CF00062025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'[Données quant stagiaires_2014.xlsx]Statistiques'!$A$54:$A$57</c:f>
              <c:strCache>
                <c:ptCount val="4"/>
                <c:pt idx="0">
                  <c:v>Traumatisme crânien</c:v>
                </c:pt>
                <c:pt idx="1">
                  <c:v>AVC + rupture d'anévrisme</c:v>
                </c:pt>
                <c:pt idx="2">
                  <c:v>Autre cérébro-lésion: Tumeur, encéphalite, anoxie, épilepsie..</c:v>
                </c:pt>
                <c:pt idx="3">
                  <c:v>Autre </c:v>
                </c:pt>
              </c:strCache>
            </c:strRef>
          </c:cat>
          <c:val>
            <c:numRef>
              <c:f>'[Données quant stagiaires_2014.xlsx]Statistiques'!$B$54:$B$57</c:f>
              <c:numCache>
                <c:formatCode>General</c:formatCode>
                <c:ptCount val="4"/>
                <c:pt idx="0">
                  <c:v>548</c:v>
                </c:pt>
                <c:pt idx="1">
                  <c:v>238</c:v>
                </c:pt>
                <c:pt idx="2">
                  <c:v>136</c:v>
                </c:pt>
                <c:pt idx="3">
                  <c:v>106</c:v>
                </c:pt>
              </c:numCache>
            </c:numRef>
          </c:val>
          <c:extLst>
            <c:ext xmlns:c16="http://schemas.microsoft.com/office/drawing/2014/chart" uri="{C3380CC4-5D6E-409C-BE32-E72D297353CC}">
              <c16:uniqueId val="{00000008-8EDD-45FF-BF91-2CF000620251}"/>
            </c:ext>
          </c:extLst>
        </c:ser>
        <c:ser>
          <c:idx val="1"/>
          <c:order val="1"/>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A-8EDD-45FF-BF91-2CF000620251}"/>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C-8EDD-45FF-BF91-2CF000620251}"/>
              </c:ext>
            </c:extLst>
          </c:dPt>
          <c:dPt>
            <c:idx val="2"/>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E-8EDD-45FF-BF91-2CF000620251}"/>
              </c:ext>
            </c:extLst>
          </c:dPt>
          <c:dPt>
            <c:idx val="3"/>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10-8EDD-45FF-BF91-2CF000620251}"/>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'[Données quant stagiaires_2014.xlsx]Statistiques'!$A$54:$A$57</c:f>
              <c:strCache>
                <c:ptCount val="4"/>
                <c:pt idx="0">
                  <c:v>Traumatisme crânien</c:v>
                </c:pt>
                <c:pt idx="1">
                  <c:v>AVC + rupture d'anévrisme</c:v>
                </c:pt>
                <c:pt idx="2">
                  <c:v>Autre cérébro-lésion: Tumeur, encéphalite, anoxie, épilepsie..</c:v>
                </c:pt>
                <c:pt idx="3">
                  <c:v>Autre </c:v>
                </c:pt>
              </c:strCache>
            </c:strRef>
          </c:cat>
          <c:val>
            <c:numRef>
              <c:f>'[Données quant stagiaires_2014.xlsx]Statistiques'!$C$54:$C$57</c:f>
              <c:numCache>
                <c:formatCode>0.0%</c:formatCode>
                <c:ptCount val="4"/>
                <c:pt idx="0">
                  <c:v>0.53307392996108949</c:v>
                </c:pt>
                <c:pt idx="1">
                  <c:v>0.23151750972762647</c:v>
                </c:pt>
                <c:pt idx="2">
                  <c:v>0.13229571984435798</c:v>
                </c:pt>
                <c:pt idx="3">
                  <c:v>0.10311284046692606</c:v>
                </c:pt>
              </c:numCache>
            </c:numRef>
          </c:val>
          <c:extLst>
            <c:ext xmlns:c16="http://schemas.microsoft.com/office/drawing/2014/chart" uri="{C3380CC4-5D6E-409C-BE32-E72D297353CC}">
              <c16:uniqueId val="{00000011-8EDD-45FF-BF91-2CF000620251}"/>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0615249174812281"/>
          <c:y val="0.33474722530514767"/>
          <c:w val="0.71777684864119906"/>
          <c:h val="0.59272626174247689"/>
        </c:manualLayout>
      </c:layout>
      <c:pie3DChart>
        <c:varyColors val="1"/>
        <c:ser>
          <c:idx val="0"/>
          <c:order val="0"/>
          <c:dPt>
            <c:idx val="0"/>
            <c:bubble3D val="0"/>
            <c:spPr>
              <a:solidFill>
                <a:srgbClr val="00B0F0"/>
              </a:solidFill>
              <a:ln w="25400">
                <a:solidFill>
                  <a:srgbClr val="0AC6C2"/>
                </a:solidFill>
              </a:ln>
              <a:effectLst/>
              <a:sp3d contourW="25400">
                <a:contourClr>
                  <a:srgbClr val="0AC6C2"/>
                </a:contourClr>
              </a:sp3d>
            </c:spPr>
            <c:extLst>
              <c:ext xmlns:c16="http://schemas.microsoft.com/office/drawing/2014/chart" uri="{C3380CC4-5D6E-409C-BE32-E72D297353CC}">
                <c16:uniqueId val="{00000001-9648-4888-B671-597E72E6E8A4}"/>
              </c:ext>
            </c:extLst>
          </c:dPt>
          <c:dPt>
            <c:idx val="1"/>
            <c:bubble3D val="0"/>
            <c:spPr>
              <a:solidFill>
                <a:srgbClr val="92D050"/>
              </a:solidFill>
              <a:ln w="25400">
                <a:solidFill>
                  <a:srgbClr val="92D050"/>
                </a:solidFill>
              </a:ln>
              <a:effectLst/>
              <a:sp3d contourW="25400">
                <a:contourClr>
                  <a:srgbClr val="92D050"/>
                </a:contourClr>
              </a:sp3d>
            </c:spPr>
            <c:extLst>
              <c:ext xmlns:c16="http://schemas.microsoft.com/office/drawing/2014/chart" uri="{C3380CC4-5D6E-409C-BE32-E72D297353CC}">
                <c16:uniqueId val="{00000003-9648-4888-B671-597E72E6E8A4}"/>
              </c:ext>
            </c:extLst>
          </c:dPt>
          <c:dPt>
            <c:idx val="2"/>
            <c:bubble3D val="0"/>
            <c:spPr>
              <a:solidFill>
                <a:srgbClr val="FFC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5-9648-4888-B671-597E72E6E8A4}"/>
              </c:ext>
            </c:extLst>
          </c:dPt>
          <c:dPt>
            <c:idx val="3"/>
            <c:bubble3D val="0"/>
            <c:spPr>
              <a:solidFill>
                <a:srgbClr val="0AC6C2"/>
              </a:solidFill>
              <a:ln w="25400">
                <a:solidFill>
                  <a:srgbClr val="0AC6C2"/>
                </a:solidFill>
              </a:ln>
              <a:effectLst/>
              <a:sp3d contourW="25400">
                <a:contourClr>
                  <a:srgbClr val="0AC6C2"/>
                </a:contourClr>
              </a:sp3d>
            </c:spPr>
            <c:extLst>
              <c:ext xmlns:c16="http://schemas.microsoft.com/office/drawing/2014/chart" uri="{C3380CC4-5D6E-409C-BE32-E72D297353CC}">
                <c16:uniqueId val="{00000007-9648-4888-B671-597E72E6E8A4}"/>
              </c:ext>
            </c:extLst>
          </c:dPt>
          <c:dPt>
            <c:idx val="4"/>
            <c:bubble3D val="0"/>
            <c:spPr>
              <a:solidFill>
                <a:schemeClr val="accent6">
                  <a:lumMod val="20000"/>
                  <a:lumOff val="80000"/>
                </a:schemeClr>
              </a:solidFill>
              <a:ln w="25400">
                <a:solidFill>
                  <a:schemeClr val="accent6">
                    <a:lumMod val="20000"/>
                    <a:lumOff val="80000"/>
                  </a:schemeClr>
                </a:solidFill>
              </a:ln>
              <a:effectLst/>
              <a:sp3d contourW="25400">
                <a:contourClr>
                  <a:schemeClr val="accent6">
                    <a:lumMod val="20000"/>
                    <a:lumOff val="80000"/>
                  </a:schemeClr>
                </a:contourClr>
              </a:sp3d>
            </c:spPr>
            <c:extLst>
              <c:ext xmlns:c16="http://schemas.microsoft.com/office/drawing/2014/chart" uri="{C3380CC4-5D6E-409C-BE32-E72D297353CC}">
                <c16:uniqueId val="{00000009-9648-4888-B671-597E72E6E8A4}"/>
              </c:ext>
            </c:extLst>
          </c:dPt>
          <c:dPt>
            <c:idx val="5"/>
            <c:bubble3D val="0"/>
            <c:spPr>
              <a:solidFill>
                <a:srgbClr val="F2A27E"/>
              </a:solidFill>
              <a:ln w="25400">
                <a:solidFill>
                  <a:schemeClr val="lt1"/>
                </a:solidFill>
              </a:ln>
              <a:effectLst/>
              <a:sp3d contourW="25400">
                <a:contourClr>
                  <a:schemeClr val="lt1"/>
                </a:contourClr>
              </a:sp3d>
            </c:spPr>
            <c:extLst>
              <c:ext xmlns:c16="http://schemas.microsoft.com/office/drawing/2014/chart" uri="{C3380CC4-5D6E-409C-BE32-E72D297353CC}">
                <c16:uniqueId val="{0000000B-9648-4888-B671-597E72E6E8A4}"/>
              </c:ext>
            </c:extLst>
          </c:dPt>
          <c:dPt>
            <c:idx val="6"/>
            <c:bubble3D val="0"/>
            <c:spPr>
              <a:solidFill>
                <a:srgbClr val="0070C0"/>
              </a:solidFill>
              <a:ln w="25400">
                <a:solidFill>
                  <a:srgbClr val="0070C0"/>
                </a:solidFill>
              </a:ln>
              <a:effectLst/>
              <a:sp3d contourW="25400">
                <a:contourClr>
                  <a:srgbClr val="0070C0"/>
                </a:contourClr>
              </a:sp3d>
            </c:spPr>
            <c:extLst>
              <c:ext xmlns:c16="http://schemas.microsoft.com/office/drawing/2014/chart" uri="{C3380CC4-5D6E-409C-BE32-E72D297353CC}">
                <c16:uniqueId val="{0000000D-9648-4888-B671-597E72E6E8A4}"/>
              </c:ext>
            </c:extLst>
          </c:dPt>
          <c:dLbls>
            <c:dLbl>
              <c:idx val="4"/>
              <c:layout>
                <c:manualLayout>
                  <c:x val="3.8306711601389945E-2"/>
                  <c:y val="3.1981946891341774E-3"/>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extLst>
                <c:ext xmlns:c15="http://schemas.microsoft.com/office/drawing/2012/chart" uri="{CE6537A1-D6FC-4f65-9D91-7224C49458BB}">
                  <c15:layout>
                    <c:manualLayout>
                      <c:w val="6.4332256408558816E-2"/>
                      <c:h val="8.0955098934550995E-2"/>
                    </c:manualLayout>
                  </c15:layout>
                </c:ext>
                <c:ext xmlns:c16="http://schemas.microsoft.com/office/drawing/2014/chart" uri="{C3380CC4-5D6E-409C-BE32-E72D297353CC}">
                  <c16:uniqueId val="{00000009-9648-4888-B671-597E72E6E8A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Statistiques!$A$90:$A$96</c:f>
              <c:strCache>
                <c:ptCount val="7"/>
                <c:pt idx="0">
                  <c:v>Professionnelle</c:v>
                </c:pt>
                <c:pt idx="1">
                  <c:v>Sociale</c:v>
                </c:pt>
                <c:pt idx="2">
                  <c:v>Orientation vers des soins</c:v>
                </c:pt>
                <c:pt idx="3">
                  <c:v>Professionnelle er sociale</c:v>
                </c:pt>
                <c:pt idx="4">
                  <c:v>Professionnelle et soins</c:v>
                </c:pt>
                <c:pt idx="5">
                  <c:v>Sociale et soins</c:v>
                </c:pt>
                <c:pt idx="6">
                  <c:v>Professionnelle sociale et soins</c:v>
                </c:pt>
              </c:strCache>
            </c:strRef>
          </c:cat>
          <c:val>
            <c:numRef>
              <c:f>Statistiques!$C$90:$C$96</c:f>
              <c:numCache>
                <c:formatCode>0.0%</c:formatCode>
                <c:ptCount val="7"/>
                <c:pt idx="0">
                  <c:v>0.33409610983981691</c:v>
                </c:pt>
                <c:pt idx="1">
                  <c:v>8.924485125858124E-2</c:v>
                </c:pt>
                <c:pt idx="2">
                  <c:v>0.20366132723112129</c:v>
                </c:pt>
                <c:pt idx="3">
                  <c:v>0.10755148741418764</c:v>
                </c:pt>
                <c:pt idx="4">
                  <c:v>5.4919908466819219E-2</c:v>
                </c:pt>
                <c:pt idx="5">
                  <c:v>0.10526315789473684</c:v>
                </c:pt>
                <c:pt idx="6">
                  <c:v>0.10526315789473684</c:v>
                </c:pt>
              </c:numCache>
            </c:numRef>
          </c:val>
          <c:extLst>
            <c:ext xmlns:c16="http://schemas.microsoft.com/office/drawing/2014/chart" uri="{C3380CC4-5D6E-409C-BE32-E72D297353CC}">
              <c16:uniqueId val="{0000000E-9648-4888-B671-597E72E6E8A4}"/>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fr-FR" sz="2000" dirty="0"/>
              <a:t>F</a:t>
            </a:r>
            <a:r>
              <a:rPr lang="fr-FR" sz="2000" baseline="0" dirty="0"/>
              <a:t>ormations en CRP</a:t>
            </a:r>
            <a:endParaRPr lang="fr-FR" sz="1600" dirty="0"/>
          </a:p>
        </c:rich>
      </c:tx>
      <c:layout>
        <c:manualLayout>
          <c:xMode val="edge"/>
          <c:yMode val="edge"/>
          <c:x val="0.17601377952755906"/>
          <c:y val="3.7037037037037035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1.2879048963377809E-2"/>
          <c:y val="0.17873513889108386"/>
          <c:w val="0.60587615322582822"/>
          <c:h val="0.79823271688883146"/>
        </c:manualLayout>
      </c:layout>
      <c:pie3DChart>
        <c:varyColors val="1"/>
        <c:ser>
          <c:idx val="0"/>
          <c:order val="0"/>
          <c:dPt>
            <c:idx val="0"/>
            <c:bubble3D val="0"/>
            <c:spPr>
              <a:solidFill>
                <a:srgbClr val="92D050"/>
              </a:solidFill>
            </c:spPr>
            <c:extLst>
              <c:ext xmlns:c16="http://schemas.microsoft.com/office/drawing/2014/chart" uri="{C3380CC4-5D6E-409C-BE32-E72D297353CC}">
                <c16:uniqueId val="{00000001-AC26-4E56-8F62-ED2D1C2958DF}"/>
              </c:ext>
            </c:extLst>
          </c:dPt>
          <c:dPt>
            <c:idx val="1"/>
            <c:bubble3D val="0"/>
            <c:spPr>
              <a:solidFill>
                <a:srgbClr val="EC7742"/>
              </a:solidFill>
              <a:ln>
                <a:solidFill>
                  <a:srgbClr val="EA6E36"/>
                </a:solidFill>
              </a:ln>
            </c:spPr>
            <c:extLst>
              <c:ext xmlns:c16="http://schemas.microsoft.com/office/drawing/2014/chart" uri="{C3380CC4-5D6E-409C-BE32-E72D297353CC}">
                <c16:uniqueId val="{00000003-AC26-4E56-8F62-ED2D1C2958DF}"/>
              </c:ext>
            </c:extLst>
          </c:dPt>
          <c:dPt>
            <c:idx val="2"/>
            <c:bubble3D val="0"/>
            <c:spPr>
              <a:solidFill>
                <a:schemeClr val="accent6">
                  <a:lumMod val="40000"/>
                  <a:lumOff val="60000"/>
                </a:schemeClr>
              </a:solidFill>
            </c:spPr>
            <c:extLst>
              <c:ext xmlns:c16="http://schemas.microsoft.com/office/drawing/2014/chart" uri="{C3380CC4-5D6E-409C-BE32-E72D297353CC}">
                <c16:uniqueId val="{00000005-AC26-4E56-8F62-ED2D1C2958DF}"/>
              </c:ext>
            </c:extLst>
          </c:dPt>
          <c:dLbls>
            <c:spPr>
              <a:noFill/>
              <a:ln>
                <a:noFill/>
              </a:ln>
              <a:effectLst/>
            </c:spPr>
            <c:txPr>
              <a:bodyPr wrap="square" lIns="38100" tIns="19050" rIns="38100" bIns="19050" anchor="ctr">
                <a:spAutoFit/>
              </a:bodyPr>
              <a:lstStyle/>
              <a:p>
                <a:pPr>
                  <a:defRPr sz="1800" b="1"/>
                </a:pPr>
                <a:endParaRPr lang="fr-FR"/>
              </a:p>
            </c:txPr>
            <c:showLegendKey val="0"/>
            <c:showVal val="0"/>
            <c:showCatName val="0"/>
            <c:showSerName val="0"/>
            <c:showPercent val="1"/>
            <c:showBubbleSize val="0"/>
            <c:showLeaderLines val="1"/>
            <c:extLst>
              <c:ext xmlns:c15="http://schemas.microsoft.com/office/drawing/2012/chart" uri="{CE6537A1-D6FC-4f65-9D91-7224C49458BB}"/>
            </c:extLst>
          </c:dLbls>
          <c:cat>
            <c:strRef>
              <c:f>Feuil1!$B$52:$B$54</c:f>
              <c:strCache>
                <c:ptCount val="3"/>
                <c:pt idx="0">
                  <c:v> validée </c:v>
                </c:pt>
                <c:pt idx="1">
                  <c:v>non validée</c:v>
                </c:pt>
                <c:pt idx="2">
                  <c:v>pas d'information</c:v>
                </c:pt>
              </c:strCache>
            </c:strRef>
          </c:cat>
          <c:val>
            <c:numRef>
              <c:f>Feuil1!$C$52:$C$54</c:f>
              <c:numCache>
                <c:formatCode>0%</c:formatCode>
                <c:ptCount val="3"/>
                <c:pt idx="0">
                  <c:v>0.71</c:v>
                </c:pt>
                <c:pt idx="1">
                  <c:v>0.14000000000000001</c:v>
                </c:pt>
                <c:pt idx="2">
                  <c:v>0.14000000000000001</c:v>
                </c:pt>
              </c:numCache>
            </c:numRef>
          </c:val>
          <c:extLst>
            <c:ext xmlns:c16="http://schemas.microsoft.com/office/drawing/2014/chart" uri="{C3380CC4-5D6E-409C-BE32-E72D297353CC}">
              <c16:uniqueId val="{00000006-AC26-4E56-8F62-ED2D1C2958DF}"/>
            </c:ext>
          </c:extLst>
        </c:ser>
        <c:dLbls>
          <c:showLegendKey val="0"/>
          <c:showVal val="0"/>
          <c:showCatName val="0"/>
          <c:showSerName val="0"/>
          <c:showPercent val="1"/>
          <c:showBubbleSize val="0"/>
          <c:showLeaderLines val="1"/>
        </c:dLbls>
      </c:pie3DChart>
    </c:plotArea>
    <c:legend>
      <c:legendPos val="r"/>
      <c:layout>
        <c:manualLayout>
          <c:xMode val="edge"/>
          <c:yMode val="edge"/>
          <c:x val="0.63474058334961914"/>
          <c:y val="0.31887576191965278"/>
          <c:w val="0.3528340878622393"/>
          <c:h val="0.50509699538035824"/>
        </c:manualLayout>
      </c:layout>
      <c:overlay val="0"/>
      <c:txPr>
        <a:bodyPr/>
        <a:lstStyle/>
        <a:p>
          <a:pPr>
            <a:defRPr sz="1600" b="0" spc="0">
              <a:latin typeface="Arial Narrow" panose="020B0606020202030204" pitchFamily="34" charset="0"/>
            </a:defRPr>
          </a:pPr>
          <a:endParaRPr lang="fr-FR"/>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baseline="0" dirty="0"/>
              <a:t>Formation hors CRP</a:t>
            </a: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3.1028702057404114E-2"/>
          <c:y val="0.39665296817977441"/>
          <c:w val="0.73337925992925146"/>
          <c:h val="0.44307097071033452"/>
        </c:manualLayout>
      </c:layout>
      <c:pie3DChart>
        <c:varyColors val="1"/>
        <c:ser>
          <c:idx val="0"/>
          <c:order val="0"/>
          <c:dPt>
            <c:idx val="0"/>
            <c:bubble3D val="0"/>
            <c:spPr>
              <a:solidFill>
                <a:srgbClr val="92D050"/>
              </a:solidFill>
            </c:spPr>
            <c:extLst>
              <c:ext xmlns:c16="http://schemas.microsoft.com/office/drawing/2014/chart" uri="{C3380CC4-5D6E-409C-BE32-E72D297353CC}">
                <c16:uniqueId val="{00000001-83B8-4E61-9A54-8AB06331142C}"/>
              </c:ext>
            </c:extLst>
          </c:dPt>
          <c:dPt>
            <c:idx val="1"/>
            <c:bubble3D val="0"/>
            <c:spPr>
              <a:solidFill>
                <a:srgbClr val="EC7742"/>
              </a:solidFill>
            </c:spPr>
            <c:extLst>
              <c:ext xmlns:c16="http://schemas.microsoft.com/office/drawing/2014/chart" uri="{C3380CC4-5D6E-409C-BE32-E72D297353CC}">
                <c16:uniqueId val="{00000003-83B8-4E61-9A54-8AB06331142C}"/>
              </c:ext>
            </c:extLst>
          </c:dPt>
          <c:dLbls>
            <c:spPr>
              <a:noFill/>
              <a:ln>
                <a:noFill/>
              </a:ln>
              <a:effectLst/>
            </c:spPr>
            <c:txPr>
              <a:bodyPr wrap="square" lIns="38100" tIns="19050" rIns="38100" bIns="19050" anchor="ctr">
                <a:spAutoFit/>
              </a:bodyPr>
              <a:lstStyle/>
              <a:p>
                <a:pPr>
                  <a:defRPr sz="2000" b="1"/>
                </a:pPr>
                <a:endParaRPr lang="fr-FR"/>
              </a:p>
            </c:txPr>
            <c:showLegendKey val="0"/>
            <c:showVal val="0"/>
            <c:showCatName val="0"/>
            <c:showSerName val="0"/>
            <c:showPercent val="1"/>
            <c:showBubbleSize val="0"/>
            <c:showLeaderLines val="1"/>
            <c:extLst>
              <c:ext xmlns:c15="http://schemas.microsoft.com/office/drawing/2012/chart" uri="{CE6537A1-D6FC-4f65-9D91-7224C49458BB}"/>
            </c:extLst>
          </c:dLbls>
          <c:cat>
            <c:strRef>
              <c:f>Feuil1!$B$57:$B$58</c:f>
              <c:strCache>
                <c:ptCount val="2"/>
                <c:pt idx="0">
                  <c:v>validée</c:v>
                </c:pt>
                <c:pt idx="1">
                  <c:v>non validée </c:v>
                </c:pt>
              </c:strCache>
            </c:strRef>
          </c:cat>
          <c:val>
            <c:numRef>
              <c:f>Feuil1!$C$57:$C$58</c:f>
              <c:numCache>
                <c:formatCode>0%</c:formatCode>
                <c:ptCount val="2"/>
                <c:pt idx="0">
                  <c:v>0.44</c:v>
                </c:pt>
                <c:pt idx="1">
                  <c:v>0.56000000000000005</c:v>
                </c:pt>
              </c:numCache>
            </c:numRef>
          </c:val>
          <c:extLst>
            <c:ext xmlns:c16="http://schemas.microsoft.com/office/drawing/2014/chart" uri="{C3380CC4-5D6E-409C-BE32-E72D297353CC}">
              <c16:uniqueId val="{00000004-83B8-4E61-9A54-8AB06331142C}"/>
            </c:ext>
          </c:extLst>
        </c:ser>
        <c:dLbls>
          <c:showLegendKey val="0"/>
          <c:showVal val="0"/>
          <c:showCatName val="0"/>
          <c:showSerName val="0"/>
          <c:showPercent val="1"/>
          <c:showBubbleSize val="0"/>
          <c:showLeaderLines val="1"/>
        </c:dLbls>
      </c:pie3DChart>
    </c:plotArea>
    <c:legend>
      <c:legendPos val="t"/>
      <c:layout>
        <c:manualLayout>
          <c:xMode val="edge"/>
          <c:yMode val="edge"/>
          <c:x val="0.72901375361594567"/>
          <c:y val="0.45914604689292959"/>
          <c:w val="0.26912825827490533"/>
          <c:h val="0.3498626498220177"/>
        </c:manualLayout>
      </c:layout>
      <c:overlay val="0"/>
      <c:txPr>
        <a:bodyPr/>
        <a:lstStyle/>
        <a:p>
          <a:pPr>
            <a:defRPr sz="1600" b="0" spc="0">
              <a:latin typeface="Arial Narrow" panose="020B0606020202030204" pitchFamily="34" charset="0"/>
            </a:defRPr>
          </a:pPr>
          <a:endParaRPr lang="fr-FR"/>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0.86659</cdr:x>
      <cdr:y>0.89862</cdr:y>
    </cdr:from>
    <cdr:to>
      <cdr:x>1</cdr:x>
      <cdr:y>1</cdr:y>
    </cdr:to>
    <cdr:pic>
      <cdr:nvPicPr>
        <cdr:cNvPr id="2" name="Image 1"/>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0109200" y="6210287"/>
          <a:ext cx="1402884" cy="441158"/>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0.75445</cdr:x>
      <cdr:y>0.1689</cdr:y>
    </cdr:from>
    <cdr:to>
      <cdr:x>0.97201</cdr:x>
      <cdr:y>0.23861</cdr:y>
    </cdr:to>
    <cdr:sp macro="" textlink="">
      <cdr:nvSpPr>
        <cdr:cNvPr id="2" name="ZoneTexte 1">
          <a:extLst xmlns:a="http://schemas.openxmlformats.org/drawingml/2006/main">
            <a:ext uri="{FF2B5EF4-FFF2-40B4-BE49-F238E27FC236}">
              <a16:creationId xmlns:a16="http://schemas.microsoft.com/office/drawing/2014/main" id="{37CF4490-BC57-4CCF-881A-3ADC7806536B}"/>
            </a:ext>
          </a:extLst>
        </cdr:cNvPr>
        <cdr:cNvSpPr txBox="1"/>
      </cdr:nvSpPr>
      <cdr:spPr>
        <a:xfrm xmlns:a="http://schemas.openxmlformats.org/drawingml/2006/main">
          <a:off x="5648325" y="600075"/>
          <a:ext cx="1628775"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400" b="1" dirty="0"/>
            <a:t>Professionnelle</a:t>
          </a:r>
        </a:p>
      </cdr:txBody>
    </cdr:sp>
  </cdr:relSizeAnchor>
  <cdr:relSizeAnchor xmlns:cdr="http://schemas.openxmlformats.org/drawingml/2006/chartDrawing">
    <cdr:from>
      <cdr:x>0.83333</cdr:x>
      <cdr:y>0.7744</cdr:y>
    </cdr:from>
    <cdr:to>
      <cdr:x>1</cdr:x>
      <cdr:y>0.83606</cdr:y>
    </cdr:to>
    <cdr:sp macro="" textlink="">
      <cdr:nvSpPr>
        <cdr:cNvPr id="3" name="ZoneTexte 2">
          <a:extLst xmlns:a="http://schemas.openxmlformats.org/drawingml/2006/main">
            <a:ext uri="{FF2B5EF4-FFF2-40B4-BE49-F238E27FC236}">
              <a16:creationId xmlns:a16="http://schemas.microsoft.com/office/drawing/2014/main" id="{F4D54702-653F-4F95-93C9-FE4005654BA8}"/>
            </a:ext>
          </a:extLst>
        </cdr:cNvPr>
        <cdr:cNvSpPr txBox="1"/>
      </cdr:nvSpPr>
      <cdr:spPr>
        <a:xfrm xmlns:a="http://schemas.openxmlformats.org/drawingml/2006/main">
          <a:off x="6238875" y="3238117"/>
          <a:ext cx="1247775" cy="2578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400" b="1" dirty="0"/>
            <a:t>Sociale</a:t>
          </a:r>
        </a:p>
      </cdr:txBody>
    </cdr:sp>
  </cdr:relSizeAnchor>
  <cdr:relSizeAnchor xmlns:cdr="http://schemas.openxmlformats.org/drawingml/2006/chartDrawing">
    <cdr:from>
      <cdr:x>0.16564</cdr:x>
      <cdr:y>0.94533</cdr:y>
    </cdr:from>
    <cdr:to>
      <cdr:x>0.51805</cdr:x>
      <cdr:y>1</cdr:y>
    </cdr:to>
    <cdr:sp macro="" textlink="">
      <cdr:nvSpPr>
        <cdr:cNvPr id="4" name="ZoneTexte 3">
          <a:extLst xmlns:a="http://schemas.openxmlformats.org/drawingml/2006/main">
            <a:ext uri="{FF2B5EF4-FFF2-40B4-BE49-F238E27FC236}">
              <a16:creationId xmlns:a16="http://schemas.microsoft.com/office/drawing/2014/main" id="{C6CB8B24-64F8-4D56-86B2-ED7610CE4C28}"/>
            </a:ext>
          </a:extLst>
        </cdr:cNvPr>
        <cdr:cNvSpPr txBox="1"/>
      </cdr:nvSpPr>
      <cdr:spPr>
        <a:xfrm xmlns:a="http://schemas.openxmlformats.org/drawingml/2006/main">
          <a:off x="1341028" y="3786114"/>
          <a:ext cx="2853074" cy="2189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400" b="1" dirty="0"/>
            <a:t>Orientation vers des soins</a:t>
          </a:r>
        </a:p>
      </cdr:txBody>
    </cdr:sp>
  </cdr:relSizeAnchor>
  <cdr:relSizeAnchor xmlns:cdr="http://schemas.openxmlformats.org/drawingml/2006/chartDrawing">
    <cdr:from>
      <cdr:x>0.01527</cdr:x>
      <cdr:y>0.63326</cdr:y>
    </cdr:from>
    <cdr:to>
      <cdr:x>0.28892</cdr:x>
      <cdr:y>0.82135</cdr:y>
    </cdr:to>
    <cdr:sp macro="" textlink="">
      <cdr:nvSpPr>
        <cdr:cNvPr id="5" name="ZoneTexte 4">
          <a:extLst xmlns:a="http://schemas.openxmlformats.org/drawingml/2006/main">
            <a:ext uri="{FF2B5EF4-FFF2-40B4-BE49-F238E27FC236}">
              <a16:creationId xmlns:a16="http://schemas.microsoft.com/office/drawing/2014/main" id="{2C1C5941-3182-4A51-9435-FEECC4D4D3B8}"/>
            </a:ext>
          </a:extLst>
        </cdr:cNvPr>
        <cdr:cNvSpPr txBox="1"/>
      </cdr:nvSpPr>
      <cdr:spPr>
        <a:xfrm xmlns:a="http://schemas.openxmlformats.org/drawingml/2006/main">
          <a:off x="124537" y="2555627"/>
          <a:ext cx="2231801" cy="7590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400" b="1" dirty="0"/>
            <a:t>Professionnelle et </a:t>
          </a:r>
        </a:p>
        <a:p xmlns:a="http://schemas.openxmlformats.org/drawingml/2006/main">
          <a:r>
            <a:rPr lang="fr-FR" sz="1400" b="1" dirty="0"/>
            <a:t>Sociale</a:t>
          </a:r>
        </a:p>
      </cdr:txBody>
    </cdr:sp>
  </cdr:relSizeAnchor>
  <cdr:relSizeAnchor xmlns:cdr="http://schemas.openxmlformats.org/drawingml/2006/chartDrawing">
    <cdr:from>
      <cdr:x>0.02799</cdr:x>
      <cdr:y>0.39863</cdr:y>
    </cdr:from>
    <cdr:to>
      <cdr:x>0.22963</cdr:x>
      <cdr:y>0.62309</cdr:y>
    </cdr:to>
    <cdr:sp macro="" textlink="">
      <cdr:nvSpPr>
        <cdr:cNvPr id="6" name="ZoneTexte 5">
          <a:extLst xmlns:a="http://schemas.openxmlformats.org/drawingml/2006/main">
            <a:ext uri="{FF2B5EF4-FFF2-40B4-BE49-F238E27FC236}">
              <a16:creationId xmlns:a16="http://schemas.microsoft.com/office/drawing/2014/main" id="{7B92C21E-3834-4461-9BDF-FEEFF0928073}"/>
            </a:ext>
          </a:extLst>
        </cdr:cNvPr>
        <cdr:cNvSpPr txBox="1"/>
      </cdr:nvSpPr>
      <cdr:spPr>
        <a:xfrm xmlns:a="http://schemas.openxmlformats.org/drawingml/2006/main">
          <a:off x="228279" y="1608738"/>
          <a:ext cx="1644483" cy="9058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400" b="1" dirty="0"/>
            <a:t>Professionnelle et soins</a:t>
          </a:r>
        </a:p>
      </cdr:txBody>
    </cdr:sp>
  </cdr:relSizeAnchor>
  <cdr:relSizeAnchor xmlns:cdr="http://schemas.openxmlformats.org/drawingml/2006/chartDrawing">
    <cdr:from>
      <cdr:x>0.05914</cdr:x>
      <cdr:y>0.21824</cdr:y>
    </cdr:from>
    <cdr:to>
      <cdr:x>0.23312</cdr:x>
      <cdr:y>0.36513</cdr:y>
    </cdr:to>
    <cdr:sp macro="" textlink="">
      <cdr:nvSpPr>
        <cdr:cNvPr id="7" name="ZoneTexte 6">
          <a:extLst xmlns:a="http://schemas.openxmlformats.org/drawingml/2006/main">
            <a:ext uri="{FF2B5EF4-FFF2-40B4-BE49-F238E27FC236}">
              <a16:creationId xmlns:a16="http://schemas.microsoft.com/office/drawing/2014/main" id="{6EE8DC5B-A989-4BD3-969C-DC8BD3217007}"/>
            </a:ext>
          </a:extLst>
        </cdr:cNvPr>
        <cdr:cNvSpPr txBox="1"/>
      </cdr:nvSpPr>
      <cdr:spPr>
        <a:xfrm xmlns:a="http://schemas.openxmlformats.org/drawingml/2006/main">
          <a:off x="470632" y="850726"/>
          <a:ext cx="1384547" cy="5725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400" b="1" dirty="0"/>
            <a:t>Sociale et soins</a:t>
          </a:r>
        </a:p>
      </cdr:txBody>
    </cdr:sp>
  </cdr:relSizeAnchor>
  <cdr:relSizeAnchor xmlns:cdr="http://schemas.openxmlformats.org/drawingml/2006/chartDrawing">
    <cdr:from>
      <cdr:x>0.31748</cdr:x>
      <cdr:y>0.11774</cdr:y>
    </cdr:from>
    <cdr:to>
      <cdr:x>0.65336</cdr:x>
      <cdr:y>0.17925</cdr:y>
    </cdr:to>
    <cdr:sp macro="" textlink="">
      <cdr:nvSpPr>
        <cdr:cNvPr id="8" name="ZoneTexte 7">
          <a:extLst xmlns:a="http://schemas.openxmlformats.org/drawingml/2006/main">
            <a:ext uri="{FF2B5EF4-FFF2-40B4-BE49-F238E27FC236}">
              <a16:creationId xmlns:a16="http://schemas.microsoft.com/office/drawing/2014/main" id="{64A93D5A-A5D3-417C-A894-6D6FDF78F350}"/>
            </a:ext>
          </a:extLst>
        </cdr:cNvPr>
        <cdr:cNvSpPr txBox="1"/>
      </cdr:nvSpPr>
      <cdr:spPr>
        <a:xfrm xmlns:a="http://schemas.openxmlformats.org/drawingml/2006/main">
          <a:off x="2589275" y="475159"/>
          <a:ext cx="2739343" cy="2482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400" b="1" dirty="0"/>
            <a:t>Professionnelle, sociale</a:t>
          </a:r>
          <a:r>
            <a:rPr lang="fr-FR" sz="1400" b="1" baseline="0" dirty="0"/>
            <a:t> et soins</a:t>
          </a:r>
          <a:endParaRPr lang="fr-FR" sz="1400" b="1" dirty="0"/>
        </a:p>
      </cdr:txBody>
    </cdr:sp>
  </cdr:relSizeAnchor>
  <cdr:relSizeAnchor xmlns:cdr="http://schemas.openxmlformats.org/drawingml/2006/chartDrawing">
    <cdr:from>
      <cdr:x>0.23269</cdr:x>
      <cdr:y>0.29848</cdr:y>
    </cdr:from>
    <cdr:to>
      <cdr:x>0.39526</cdr:x>
      <cdr:y>0.43216</cdr:y>
    </cdr:to>
    <cdr:cxnSp macro="">
      <cdr:nvCxnSpPr>
        <cdr:cNvPr id="10" name="Connecteur droit avec flèche 9"/>
        <cdr:cNvCxnSpPr/>
      </cdr:nvCxnSpPr>
      <cdr:spPr bwMode="auto">
        <a:xfrm xmlns:a="http://schemas.openxmlformats.org/drawingml/2006/main">
          <a:off x="1897732" y="1204547"/>
          <a:ext cx="1325880" cy="539496"/>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0.48542</cdr:x>
      <cdr:y>0.20094</cdr:y>
    </cdr:from>
    <cdr:to>
      <cdr:x>0.51044</cdr:x>
      <cdr:y>0.32454</cdr:y>
    </cdr:to>
    <cdr:cxnSp macro="">
      <cdr:nvCxnSpPr>
        <cdr:cNvPr id="12" name="Connecteur droit avec flèche 11"/>
        <cdr:cNvCxnSpPr/>
      </cdr:nvCxnSpPr>
      <cdr:spPr bwMode="auto">
        <a:xfrm xmlns:a="http://schemas.openxmlformats.org/drawingml/2006/main">
          <a:off x="3862942" y="783295"/>
          <a:ext cx="199106" cy="481761"/>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0.76286</cdr:x>
      <cdr:y>0.24785</cdr:y>
    </cdr:from>
    <cdr:to>
      <cdr:x>0.84521</cdr:x>
      <cdr:y>0.42156</cdr:y>
    </cdr:to>
    <cdr:cxnSp macro="">
      <cdr:nvCxnSpPr>
        <cdr:cNvPr id="14" name="Connecteur droit avec flèche 13"/>
        <cdr:cNvCxnSpPr/>
      </cdr:nvCxnSpPr>
      <cdr:spPr bwMode="auto">
        <a:xfrm xmlns:a="http://schemas.openxmlformats.org/drawingml/2006/main" flipH="1">
          <a:off x="6070770" y="966118"/>
          <a:ext cx="655347" cy="677140"/>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0.71143</cdr:x>
      <cdr:y>0.73114</cdr:y>
    </cdr:from>
    <cdr:to>
      <cdr:x>0.82579</cdr:x>
      <cdr:y>0.81951</cdr:y>
    </cdr:to>
    <cdr:cxnSp macro="">
      <cdr:nvCxnSpPr>
        <cdr:cNvPr id="16" name="Connecteur droit avec flèche 15"/>
        <cdr:cNvCxnSpPr/>
      </cdr:nvCxnSpPr>
      <cdr:spPr bwMode="auto">
        <a:xfrm xmlns:a="http://schemas.openxmlformats.org/drawingml/2006/main" flipH="1" flipV="1">
          <a:off x="5802219" y="2950643"/>
          <a:ext cx="932688" cy="356616"/>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0.36849</cdr:x>
      <cdr:y>0.7378</cdr:y>
    </cdr:from>
    <cdr:to>
      <cdr:x>0.45546</cdr:x>
      <cdr:y>0.95013</cdr:y>
    </cdr:to>
    <cdr:cxnSp macro="">
      <cdr:nvCxnSpPr>
        <cdr:cNvPr id="18" name="Connecteur droit avec flèche 17"/>
        <cdr:cNvCxnSpPr/>
      </cdr:nvCxnSpPr>
      <cdr:spPr bwMode="auto">
        <a:xfrm xmlns:a="http://schemas.openxmlformats.org/drawingml/2006/main" flipV="1">
          <a:off x="2983278" y="2954953"/>
          <a:ext cx="704088" cy="850392"/>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0.16904</cdr:x>
      <cdr:y>0.65333</cdr:y>
    </cdr:from>
    <cdr:to>
      <cdr:x>0.35268</cdr:x>
      <cdr:y>0.72377</cdr:y>
    </cdr:to>
    <cdr:cxnSp macro="">
      <cdr:nvCxnSpPr>
        <cdr:cNvPr id="20" name="Connecteur droit avec flèche 19"/>
        <cdr:cNvCxnSpPr/>
      </cdr:nvCxnSpPr>
      <cdr:spPr bwMode="auto">
        <a:xfrm xmlns:a="http://schemas.openxmlformats.org/drawingml/2006/main" flipV="1">
          <a:off x="1345225" y="2546710"/>
          <a:ext cx="1461385" cy="274585"/>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0.13361</cdr:x>
      <cdr:y>0.49323</cdr:y>
    </cdr:from>
    <cdr:to>
      <cdr:x>0.27367</cdr:x>
      <cdr:y>0.49323</cdr:y>
    </cdr:to>
    <cdr:cxnSp macro="">
      <cdr:nvCxnSpPr>
        <cdr:cNvPr id="23" name="Connecteur droit avec flèche 22"/>
        <cdr:cNvCxnSpPr/>
      </cdr:nvCxnSpPr>
      <cdr:spPr bwMode="auto">
        <a:xfrm xmlns:a="http://schemas.openxmlformats.org/drawingml/2006/main">
          <a:off x="1063292" y="1922652"/>
          <a:ext cx="1114536" cy="0"/>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triangle"/>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5993391" y="9364094"/>
            <a:ext cx="610284" cy="30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562" tIns="44487" rIns="90562" bIns="44487" anchor="ctr">
            <a:spAutoFit/>
          </a:bodyPr>
          <a:lstStyle/>
          <a:p>
            <a:pPr algn="r" defTabSz="914685" eaLnBrk="0" hangingPunct="0"/>
            <a:fld id="{7A233641-B893-5D43-8ADD-35047DF0A893}" type="slidenum">
              <a:rPr lang="en-US" i="1">
                <a:solidFill>
                  <a:schemeClr val="tx1"/>
                </a:solidFill>
                <a:latin typeface="Arial" charset="0"/>
              </a:rPr>
              <a:pPr algn="r" defTabSz="914685" eaLnBrk="0" hangingPunct="0"/>
              <a:t>‹N°›</a:t>
            </a:fld>
            <a:endParaRPr lang="en-US" i="1">
              <a:solidFill>
                <a:schemeClr val="tx1"/>
              </a:solidFill>
              <a:latin typeface="Arial" charset="0"/>
            </a:endParaRPr>
          </a:p>
        </p:txBody>
      </p:sp>
    </p:spTree>
    <p:extLst>
      <p:ext uri="{BB962C8B-B14F-4D97-AF65-F5344CB8AC3E}">
        <p14:creationId xmlns:p14="http://schemas.microsoft.com/office/powerpoint/2010/main" val="384246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89316" y="4641680"/>
            <a:ext cx="4890457" cy="4402483"/>
          </a:xfrm>
          <a:prstGeom prst="rect">
            <a:avLst/>
          </a:prstGeom>
          <a:noFill/>
          <a:ln w="12700">
            <a:noFill/>
            <a:miter lim="800000"/>
            <a:headEnd/>
            <a:tailEnd/>
          </a:ln>
          <a:effectLst/>
        </p:spPr>
        <p:txBody>
          <a:bodyPr vert="horz" wrap="square" lIns="90562" tIns="44487" rIns="90562" bIns="44487" numCol="1" anchor="t" anchorCtr="0" compatLnSpc="1">
            <a:prstTxWarp prst="textNoShape">
              <a:avLst/>
            </a:prstTxWarp>
          </a:bodyPr>
          <a:lstStyle/>
          <a:p>
            <a:pPr lvl="0"/>
            <a:r>
              <a:rPr lang="fr-FR" noProof="0"/>
              <a:t>Cliquez pour modifier le style de texte du masque</a:t>
            </a:r>
          </a:p>
          <a:p>
            <a:pPr lvl="1"/>
            <a:r>
              <a:rPr lang="fr-FR" noProof="0"/>
              <a:t>Second niveau</a:t>
            </a:r>
          </a:p>
          <a:p>
            <a:pPr lvl="2"/>
            <a:r>
              <a:rPr lang="fr-FR" noProof="0"/>
              <a:t>Troisième niveau</a:t>
            </a:r>
          </a:p>
          <a:p>
            <a:pPr lvl="3"/>
            <a:r>
              <a:rPr lang="fr-FR" noProof="0"/>
              <a:t>Quatrième niveau</a:t>
            </a:r>
          </a:p>
          <a:p>
            <a:pPr lvl="4"/>
            <a:r>
              <a:rPr lang="fr-FR" noProof="0"/>
              <a:t>Cinquième niveau</a:t>
            </a:r>
          </a:p>
        </p:txBody>
      </p:sp>
      <p:sp>
        <p:nvSpPr>
          <p:cNvPr id="10243" name="Rectangle 3"/>
          <p:cNvSpPr>
            <a:spLocks noGrp="1" noRot="1" noChangeAspect="1" noChangeArrowheads="1" noTextEdit="1"/>
          </p:cNvSpPr>
          <p:nvPr>
            <p:ph type="sldImg" idx="2"/>
          </p:nvPr>
        </p:nvSpPr>
        <p:spPr bwMode="auto">
          <a:xfrm>
            <a:off x="862013" y="850900"/>
            <a:ext cx="4949825" cy="34274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4" name="Rectangle 4"/>
          <p:cNvSpPr>
            <a:spLocks noChangeArrowheads="1"/>
          </p:cNvSpPr>
          <p:nvPr/>
        </p:nvSpPr>
        <p:spPr bwMode="auto">
          <a:xfrm>
            <a:off x="65414" y="112564"/>
            <a:ext cx="2400063" cy="30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562" tIns="44487" rIns="90562" bIns="44487" anchor="ctr">
            <a:spAutoFit/>
          </a:bodyPr>
          <a:lstStyle/>
          <a:p>
            <a:pPr defTabSz="914685" eaLnBrk="0" hangingPunct="0"/>
            <a:r>
              <a:rPr lang="en-US" i="1">
                <a:solidFill>
                  <a:schemeClr val="tx1"/>
                </a:solidFill>
                <a:latin typeface="Arial" charset="0"/>
              </a:rPr>
              <a:t>AVICENNE Développement</a:t>
            </a:r>
          </a:p>
        </p:txBody>
      </p:sp>
      <p:sp>
        <p:nvSpPr>
          <p:cNvPr id="10245" name="Rectangle 5"/>
          <p:cNvSpPr>
            <a:spLocks noChangeArrowheads="1"/>
          </p:cNvSpPr>
          <p:nvPr/>
        </p:nvSpPr>
        <p:spPr bwMode="auto">
          <a:xfrm>
            <a:off x="65414" y="9363661"/>
            <a:ext cx="1064031" cy="30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562" tIns="44487" rIns="90562" bIns="44487" anchor="ctr">
            <a:spAutoFit/>
          </a:bodyPr>
          <a:lstStyle/>
          <a:p>
            <a:pPr defTabSz="914685" eaLnBrk="0" hangingPunct="0"/>
            <a:fld id="{DF72BAC4-FBF7-BD4F-B3AC-8FEA307F7713}" type="datetime1">
              <a:rPr lang="en-US" i="1">
                <a:solidFill>
                  <a:schemeClr val="tx1"/>
                </a:solidFill>
                <a:latin typeface="Arial" charset="0"/>
              </a:rPr>
              <a:pPr defTabSz="914685" eaLnBrk="0" hangingPunct="0"/>
              <a:t>12/1/2016</a:t>
            </a:fld>
            <a:endParaRPr lang="en-US" i="1">
              <a:solidFill>
                <a:schemeClr val="tx1"/>
              </a:solidFill>
              <a:latin typeface="Arial" charset="0"/>
            </a:endParaRPr>
          </a:p>
        </p:txBody>
      </p:sp>
      <p:sp>
        <p:nvSpPr>
          <p:cNvPr id="10246" name="Rectangle 6"/>
          <p:cNvSpPr>
            <a:spLocks noChangeArrowheads="1"/>
          </p:cNvSpPr>
          <p:nvPr/>
        </p:nvSpPr>
        <p:spPr bwMode="auto">
          <a:xfrm>
            <a:off x="5993391" y="9365658"/>
            <a:ext cx="610284" cy="30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562" tIns="44487" rIns="90562" bIns="44487" anchor="ctr">
            <a:spAutoFit/>
          </a:bodyPr>
          <a:lstStyle/>
          <a:p>
            <a:pPr algn="r" defTabSz="914685" eaLnBrk="0" hangingPunct="0"/>
            <a:fld id="{2566D8E5-FC5C-4C46-A7A2-79B62EF24D06}" type="slidenum">
              <a:rPr lang="en-US" i="1">
                <a:solidFill>
                  <a:schemeClr val="tx1"/>
                </a:solidFill>
                <a:latin typeface="Arial" charset="0"/>
              </a:rPr>
              <a:pPr algn="r" defTabSz="914685" eaLnBrk="0" hangingPunct="0"/>
              <a:t>‹N°›</a:t>
            </a:fld>
            <a:endParaRPr lang="en-US" i="1">
              <a:solidFill>
                <a:schemeClr val="tx1"/>
              </a:solidFill>
              <a:latin typeface="Arial" charset="0"/>
            </a:endParaRPr>
          </a:p>
        </p:txBody>
      </p:sp>
    </p:spTree>
    <p:extLst>
      <p:ext uri="{BB962C8B-B14F-4D97-AF65-F5344CB8AC3E}">
        <p14:creationId xmlns:p14="http://schemas.microsoft.com/office/powerpoint/2010/main" val="36153291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re présentation">
    <p:spTree>
      <p:nvGrpSpPr>
        <p:cNvPr id="1" name=""/>
        <p:cNvGrpSpPr/>
        <p:nvPr/>
      </p:nvGrpSpPr>
      <p:grpSpPr>
        <a:xfrm>
          <a:off x="0" y="0"/>
          <a:ext cx="0" cy="0"/>
          <a:chOff x="0" y="0"/>
          <a:chExt cx="0" cy="0"/>
        </a:xfrm>
      </p:grpSpPr>
      <p:sp>
        <p:nvSpPr>
          <p:cNvPr id="14" name="Espace réservé du texte 13"/>
          <p:cNvSpPr>
            <a:spLocks noGrp="1"/>
          </p:cNvSpPr>
          <p:nvPr>
            <p:ph type="body" sz="quarter" idx="10"/>
          </p:nvPr>
        </p:nvSpPr>
        <p:spPr>
          <a:xfrm>
            <a:off x="4096917" y="4830793"/>
            <a:ext cx="5277991" cy="559040"/>
          </a:xfrm>
          <a:prstGeom prst="rect">
            <a:avLst/>
          </a:prstGeom>
        </p:spPr>
        <p:txBody>
          <a:bodyPr lIns="0" tIns="0" rIns="0" bIns="0"/>
          <a:lstStyle>
            <a:lvl1pPr marL="92075" indent="-92075" algn="r">
              <a:buFont typeface="Arial" pitchFamily="34" charset="0"/>
              <a:buChar char="•"/>
              <a:defRPr sz="1400"/>
            </a:lvl1pPr>
          </a:lstStyle>
          <a:p>
            <a:pPr lvl="0"/>
            <a:r>
              <a:rPr lang="fr-FR"/>
              <a:t>Cliquez pour modifier les styles du texte du masque</a:t>
            </a:r>
          </a:p>
        </p:txBody>
      </p:sp>
      <p:sp>
        <p:nvSpPr>
          <p:cNvPr id="19" name="Espace réservé du texte 13"/>
          <p:cNvSpPr>
            <a:spLocks noGrp="1"/>
          </p:cNvSpPr>
          <p:nvPr>
            <p:ph type="body" sz="quarter" idx="11"/>
          </p:nvPr>
        </p:nvSpPr>
        <p:spPr>
          <a:xfrm>
            <a:off x="4094041" y="4520243"/>
            <a:ext cx="5280867" cy="297372"/>
          </a:xfrm>
          <a:prstGeom prst="rect">
            <a:avLst/>
          </a:prstGeom>
        </p:spPr>
        <p:txBody>
          <a:bodyPr lIns="0" tIns="0" rIns="0" bIns="0"/>
          <a:lstStyle>
            <a:lvl1pPr marL="0" indent="0" algn="r">
              <a:buFontTx/>
              <a:buNone/>
              <a:defRPr sz="1400" b="1">
                <a:latin typeface="Arial" pitchFamily="34" charset="0"/>
                <a:cs typeface="Arial" pitchFamily="34" charset="0"/>
              </a:defRPr>
            </a:lvl1pPr>
          </a:lstStyle>
          <a:p>
            <a:pPr lvl="0"/>
            <a:r>
              <a:rPr lang="fr-FR"/>
              <a:t>Cliquez pour modifier les styles du texte du masque</a:t>
            </a:r>
          </a:p>
        </p:txBody>
      </p:sp>
      <p:sp>
        <p:nvSpPr>
          <p:cNvPr id="8" name="Titre 1"/>
          <p:cNvSpPr>
            <a:spLocks noGrp="1"/>
          </p:cNvSpPr>
          <p:nvPr>
            <p:ph type="title"/>
          </p:nvPr>
        </p:nvSpPr>
        <p:spPr>
          <a:xfrm>
            <a:off x="3048000" y="3694544"/>
            <a:ext cx="6326909" cy="715820"/>
          </a:xfrm>
          <a:prstGeom prst="rect">
            <a:avLst/>
          </a:prstGeom>
        </p:spPr>
        <p:txBody>
          <a:bodyPr lIns="0" tIns="0" rIns="0" bIns="0"/>
          <a:lstStyle>
            <a:lvl1pPr algn="r">
              <a:defRPr sz="4000" cap="none" baseline="0">
                <a:solidFill>
                  <a:srgbClr val="277BB5"/>
                </a:solidFill>
                <a:latin typeface="Arial" pitchFamily="34" charset="0"/>
                <a:cs typeface="Arial" pitchFamily="34" charset="0"/>
              </a:defRPr>
            </a:lvl1pPr>
          </a:lstStyle>
          <a:p>
            <a:r>
              <a:rPr lang="fr-FR"/>
              <a:t>Cliquez pour modifier le style du titre</a:t>
            </a:r>
            <a:endParaRPr lang="en-US" dirty="0"/>
          </a:p>
        </p:txBody>
      </p:sp>
      <p:sp>
        <p:nvSpPr>
          <p:cNvPr id="6" name="Rectangle 44"/>
          <p:cNvSpPr>
            <a:spLocks noGrp="1" noChangeArrowheads="1"/>
          </p:cNvSpPr>
          <p:nvPr>
            <p:ph type="sldNum" sz="quarter" idx="18"/>
          </p:nvPr>
        </p:nvSpPr>
        <p:spPr bwMode="auto">
          <a:xfrm>
            <a:off x="8828380" y="6095176"/>
            <a:ext cx="596900" cy="476250"/>
          </a:xfrm>
          <a:prstGeom prst="rect">
            <a:avLst/>
          </a:prstGeom>
          <a:ln>
            <a:miter lim="800000"/>
            <a:headEnd/>
            <a:tailEnd/>
          </a:ln>
        </p:spPr>
        <p:txBody>
          <a:bodyPr vert="horz" wrap="square" lIns="91440" tIns="45720" rIns="0" bIns="45720" numCol="1" anchor="b" anchorCtr="0" compatLnSpc="1">
            <a:prstTxWarp prst="textNoShape">
              <a:avLst/>
            </a:prstTxWarp>
          </a:bodyPr>
          <a:lstStyle>
            <a:lvl1pPr algn="r" eaLnBrk="0" hangingPunct="0">
              <a:defRPr sz="900" smtClean="0">
                <a:solidFill>
                  <a:srgbClr val="005F84"/>
                </a:solidFill>
                <a:latin typeface="Arial" pitchFamily="34" charset="0"/>
                <a:ea typeface="+mn-ea"/>
                <a:cs typeface="Arial" pitchFamily="34" charset="0"/>
              </a:defRPr>
            </a:lvl1pPr>
          </a:lstStyle>
          <a:p>
            <a:pPr>
              <a:defRPr/>
            </a:pPr>
            <a:fld id="{00A620B7-98C1-C84E-A047-F8788683E894}" type="slidenum">
              <a:rPr lang="en-US" smtClean="0"/>
              <a:pPr>
                <a:defRPr/>
              </a:pPr>
              <a:t>‹N°›</a:t>
            </a:fld>
            <a:endParaRPr lang="en-US" dirty="0"/>
          </a:p>
        </p:txBody>
      </p:sp>
    </p:spTree>
    <p:extLst>
      <p:ext uri="{BB962C8B-B14F-4D97-AF65-F5344CB8AC3E}">
        <p14:creationId xmlns:p14="http://schemas.microsoft.com/office/powerpoint/2010/main" val="3008685790"/>
      </p:ext>
    </p:extLst>
  </p:cSld>
  <p:clrMapOvr>
    <a:masterClrMapping/>
  </p:clrMapOvr>
  <p:transition spd="med" advClick="0" advTm="10000">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1 colonn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700752" cy="6858000"/>
          </a:xfrm>
          <a:prstGeom prst="rect">
            <a:avLst/>
          </a:prstGeom>
        </p:spPr>
      </p:pic>
      <p:sp>
        <p:nvSpPr>
          <p:cNvPr id="2" name="Titre 1"/>
          <p:cNvSpPr>
            <a:spLocks noGrp="1"/>
          </p:cNvSpPr>
          <p:nvPr>
            <p:ph type="title"/>
          </p:nvPr>
        </p:nvSpPr>
        <p:spPr>
          <a:xfrm>
            <a:off x="1024755" y="1590979"/>
            <a:ext cx="8396335" cy="510294"/>
          </a:xfrm>
          <a:prstGeom prst="rect">
            <a:avLst/>
          </a:prstGeom>
        </p:spPr>
        <p:txBody>
          <a:bodyPr lIns="0" tIns="0" rIns="0" bIns="0"/>
          <a:lstStyle>
            <a:lvl1pPr algn="l">
              <a:defRPr sz="2800" cap="none" baseline="0">
                <a:solidFill>
                  <a:srgbClr val="132D69"/>
                </a:solidFill>
                <a:latin typeface="Arial" pitchFamily="34" charset="0"/>
                <a:cs typeface="Arial" pitchFamily="34" charset="0"/>
              </a:defRPr>
            </a:lvl1pPr>
          </a:lstStyle>
          <a:p>
            <a:r>
              <a:rPr lang="fr-FR"/>
              <a:t>Cliquez pour modifier le style du titre</a:t>
            </a:r>
            <a:endParaRPr lang="en-US" dirty="0"/>
          </a:p>
        </p:txBody>
      </p:sp>
      <p:sp>
        <p:nvSpPr>
          <p:cNvPr id="3" name="Espace réservé du contenu 2"/>
          <p:cNvSpPr>
            <a:spLocks noGrp="1"/>
          </p:cNvSpPr>
          <p:nvPr>
            <p:ph idx="1"/>
          </p:nvPr>
        </p:nvSpPr>
        <p:spPr>
          <a:xfrm>
            <a:off x="1027545" y="2921001"/>
            <a:ext cx="8393546" cy="2704734"/>
          </a:xfrm>
          <a:prstGeom prst="rect">
            <a:avLst/>
          </a:prstGeom>
        </p:spPr>
        <p:txBody>
          <a:bodyPr lIns="0" tIns="0" rIns="0" bIns="0"/>
          <a:lstStyle>
            <a:lvl1pPr marL="0" indent="0">
              <a:buFontTx/>
              <a:buNone/>
              <a:defRPr sz="1200">
                <a:latin typeface="Calibri" pitchFamily="34" charset="0"/>
              </a:defRPr>
            </a:lvl1pPr>
            <a:lvl2pPr marL="457200" indent="0">
              <a:buFontTx/>
              <a:buNone/>
              <a:defRPr>
                <a:latin typeface="Calibri" pitchFamily="34" charset="0"/>
              </a:defRPr>
            </a:lvl2pPr>
            <a:lvl3pPr marL="914400" indent="0">
              <a:buFontTx/>
              <a:buNone/>
              <a:defRPr>
                <a:latin typeface="Calibri" pitchFamily="34" charset="0"/>
              </a:defRPr>
            </a:lvl3pPr>
            <a:lvl4pPr marL="1333500" indent="0">
              <a:buFontTx/>
              <a:buNone/>
              <a:defRPr>
                <a:latin typeface="Calibri" pitchFamily="34" charset="0"/>
              </a:defRPr>
            </a:lvl4pPr>
            <a:lvl5pPr marL="1752600" indent="0">
              <a:buFontTx/>
              <a:buNone/>
              <a:defRPr>
                <a:latin typeface="Calibri"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Espace réservé du texte 6"/>
          <p:cNvSpPr>
            <a:spLocks noGrp="1"/>
          </p:cNvSpPr>
          <p:nvPr>
            <p:ph type="body" sz="quarter" idx="14"/>
          </p:nvPr>
        </p:nvSpPr>
        <p:spPr>
          <a:xfrm>
            <a:off x="1027546" y="2152289"/>
            <a:ext cx="8393545" cy="525462"/>
          </a:xfrm>
          <a:prstGeom prst="rect">
            <a:avLst/>
          </a:prstGeom>
        </p:spPr>
        <p:txBody>
          <a:bodyPr lIns="0"/>
          <a:lstStyle>
            <a:lvl1pPr marL="0" indent="0">
              <a:buFontTx/>
              <a:buNone/>
              <a:defRPr sz="2000">
                <a:solidFill>
                  <a:srgbClr val="277BB5"/>
                </a:solidFill>
                <a:latin typeface="Arial" pitchFamily="34" charset="0"/>
                <a:cs typeface="Arial" pitchFamily="34" charset="0"/>
              </a:defRPr>
            </a:lvl1pPr>
          </a:lstStyle>
          <a:p>
            <a:pPr lvl="0"/>
            <a:r>
              <a:rPr lang="fr-FR"/>
              <a:t>Cliquez pour modifier les styles du texte du masque</a:t>
            </a:r>
          </a:p>
        </p:txBody>
      </p:sp>
      <p:sp>
        <p:nvSpPr>
          <p:cNvPr id="13" name="Espace réservé du contenu 2"/>
          <p:cNvSpPr>
            <a:spLocks noGrp="1"/>
          </p:cNvSpPr>
          <p:nvPr>
            <p:ph idx="15"/>
          </p:nvPr>
        </p:nvSpPr>
        <p:spPr>
          <a:xfrm>
            <a:off x="1879471" y="5704382"/>
            <a:ext cx="6856502" cy="474453"/>
          </a:xfrm>
          <a:prstGeom prst="rect">
            <a:avLst/>
          </a:prstGeom>
        </p:spPr>
        <p:txBody>
          <a:bodyPr lIns="0" tIns="0" rIns="0" bIns="0"/>
          <a:lstStyle>
            <a:lvl1pPr marL="0" indent="0" algn="r">
              <a:buFontTx/>
              <a:buNone/>
              <a:defRPr sz="1200">
                <a:latin typeface="Calibri" pitchFamily="34" charset="0"/>
              </a:defRPr>
            </a:lvl1pPr>
            <a:lvl2pPr marL="457200" indent="0">
              <a:buFontTx/>
              <a:buNone/>
              <a:defRPr>
                <a:latin typeface="Calibri" pitchFamily="34" charset="0"/>
              </a:defRPr>
            </a:lvl2pPr>
            <a:lvl3pPr marL="914400" indent="0">
              <a:buFontTx/>
              <a:buNone/>
              <a:defRPr>
                <a:latin typeface="Calibri" pitchFamily="34" charset="0"/>
              </a:defRPr>
            </a:lvl3pPr>
            <a:lvl4pPr marL="1333500" indent="0">
              <a:buFontTx/>
              <a:buNone/>
              <a:defRPr>
                <a:latin typeface="Calibri" pitchFamily="34" charset="0"/>
              </a:defRPr>
            </a:lvl4pPr>
            <a:lvl5pPr marL="1752600" indent="0">
              <a:buFontTx/>
              <a:buNone/>
              <a:defRPr>
                <a:latin typeface="Calibri" pitchFamily="34" charset="0"/>
              </a:defRPr>
            </a:lvl5pPr>
          </a:lstStyle>
          <a:p>
            <a:pPr lvl="0"/>
            <a:r>
              <a:rPr lang="fr-FR"/>
              <a:t>Cliquez pour modifier les styles du texte du masque</a:t>
            </a:r>
          </a:p>
        </p:txBody>
      </p:sp>
      <p:sp>
        <p:nvSpPr>
          <p:cNvPr id="10" name="Rectangle 44"/>
          <p:cNvSpPr>
            <a:spLocks noGrp="1" noChangeArrowheads="1"/>
          </p:cNvSpPr>
          <p:nvPr>
            <p:ph type="sldNum" sz="quarter" idx="18"/>
          </p:nvPr>
        </p:nvSpPr>
        <p:spPr bwMode="auto">
          <a:xfrm>
            <a:off x="8828380" y="6095176"/>
            <a:ext cx="596900" cy="476250"/>
          </a:xfrm>
          <a:prstGeom prst="rect">
            <a:avLst/>
          </a:prstGeom>
          <a:ln>
            <a:miter lim="800000"/>
            <a:headEnd/>
            <a:tailEnd/>
          </a:ln>
        </p:spPr>
        <p:txBody>
          <a:bodyPr vert="horz" wrap="square" lIns="91440" tIns="45720" rIns="0" bIns="45720" numCol="1" anchor="b" anchorCtr="0" compatLnSpc="1">
            <a:prstTxWarp prst="textNoShape">
              <a:avLst/>
            </a:prstTxWarp>
          </a:bodyPr>
          <a:lstStyle>
            <a:lvl1pPr algn="r" eaLnBrk="0" hangingPunct="0">
              <a:defRPr sz="900" smtClean="0">
                <a:solidFill>
                  <a:srgbClr val="005F84"/>
                </a:solidFill>
                <a:latin typeface="Arial" pitchFamily="34" charset="0"/>
                <a:ea typeface="+mn-ea"/>
                <a:cs typeface="Arial" pitchFamily="34" charset="0"/>
              </a:defRPr>
            </a:lvl1pPr>
          </a:lstStyle>
          <a:p>
            <a:pPr>
              <a:defRPr/>
            </a:pPr>
            <a:fld id="{00A620B7-98C1-C84E-A047-F8788683E894}" type="slidenum">
              <a:rPr lang="en-US" smtClean="0"/>
              <a:pPr>
                <a:defRPr/>
              </a:pPr>
              <a:t>‹N°›</a:t>
            </a:fld>
            <a:endParaRPr lang="en-US" dirty="0"/>
          </a:p>
        </p:txBody>
      </p:sp>
    </p:spTree>
    <p:extLst>
      <p:ext uri="{BB962C8B-B14F-4D97-AF65-F5344CB8AC3E}">
        <p14:creationId xmlns:p14="http://schemas.microsoft.com/office/powerpoint/2010/main" val="2915471460"/>
      </p:ext>
    </p:extLst>
  </p:cSld>
  <p:clrMapOvr>
    <a:masterClrMapping/>
  </p:clrMapOvr>
  <p:transition spd="med" advClick="0" advTm="10000">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1 colonn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700752" cy="6858000"/>
          </a:xfrm>
          <a:prstGeom prst="rect">
            <a:avLst/>
          </a:prstGeom>
        </p:spPr>
      </p:pic>
      <p:sp>
        <p:nvSpPr>
          <p:cNvPr id="2" name="Titre 1"/>
          <p:cNvSpPr>
            <a:spLocks noGrp="1"/>
          </p:cNvSpPr>
          <p:nvPr>
            <p:ph type="title"/>
          </p:nvPr>
        </p:nvSpPr>
        <p:spPr>
          <a:xfrm>
            <a:off x="1024755" y="1590979"/>
            <a:ext cx="8396335" cy="510294"/>
          </a:xfrm>
          <a:prstGeom prst="rect">
            <a:avLst/>
          </a:prstGeom>
        </p:spPr>
        <p:txBody>
          <a:bodyPr lIns="0" tIns="0" rIns="0" bIns="0"/>
          <a:lstStyle>
            <a:lvl1pPr algn="l">
              <a:defRPr sz="2800" cap="none" baseline="0">
                <a:solidFill>
                  <a:srgbClr val="132D69"/>
                </a:solidFill>
                <a:latin typeface="Arial" pitchFamily="34" charset="0"/>
                <a:cs typeface="Arial" pitchFamily="34" charset="0"/>
              </a:defRPr>
            </a:lvl1pPr>
          </a:lstStyle>
          <a:p>
            <a:r>
              <a:rPr lang="fr-FR"/>
              <a:t>Cliquez pour modifier le style du titre</a:t>
            </a:r>
            <a:endParaRPr lang="en-US" dirty="0"/>
          </a:p>
        </p:txBody>
      </p:sp>
      <p:sp>
        <p:nvSpPr>
          <p:cNvPr id="3" name="Espace réservé du contenu 2"/>
          <p:cNvSpPr>
            <a:spLocks noGrp="1"/>
          </p:cNvSpPr>
          <p:nvPr>
            <p:ph idx="1"/>
          </p:nvPr>
        </p:nvSpPr>
        <p:spPr>
          <a:xfrm>
            <a:off x="1027545" y="2921001"/>
            <a:ext cx="8393546" cy="2704734"/>
          </a:xfrm>
          <a:prstGeom prst="rect">
            <a:avLst/>
          </a:prstGeom>
        </p:spPr>
        <p:txBody>
          <a:bodyPr lIns="0" tIns="0" rIns="0" bIns="0"/>
          <a:lstStyle>
            <a:lvl1pPr marL="0" indent="0">
              <a:buFontTx/>
              <a:buNone/>
              <a:defRPr sz="1200">
                <a:latin typeface="Calibri" pitchFamily="34" charset="0"/>
              </a:defRPr>
            </a:lvl1pPr>
            <a:lvl2pPr marL="457200" indent="0">
              <a:buFontTx/>
              <a:buNone/>
              <a:defRPr>
                <a:latin typeface="Calibri" pitchFamily="34" charset="0"/>
              </a:defRPr>
            </a:lvl2pPr>
            <a:lvl3pPr marL="914400" indent="0">
              <a:buFontTx/>
              <a:buNone/>
              <a:defRPr>
                <a:latin typeface="Calibri" pitchFamily="34" charset="0"/>
              </a:defRPr>
            </a:lvl3pPr>
            <a:lvl4pPr marL="1333500" indent="0">
              <a:buFontTx/>
              <a:buNone/>
              <a:defRPr>
                <a:latin typeface="Calibri" pitchFamily="34" charset="0"/>
              </a:defRPr>
            </a:lvl4pPr>
            <a:lvl5pPr marL="1752600" indent="0">
              <a:buFontTx/>
              <a:buNone/>
              <a:defRPr>
                <a:latin typeface="Calibri"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Espace réservé du texte 6"/>
          <p:cNvSpPr>
            <a:spLocks noGrp="1"/>
          </p:cNvSpPr>
          <p:nvPr>
            <p:ph type="body" sz="quarter" idx="14"/>
          </p:nvPr>
        </p:nvSpPr>
        <p:spPr>
          <a:xfrm>
            <a:off x="1027546" y="2152289"/>
            <a:ext cx="8393545" cy="525462"/>
          </a:xfrm>
          <a:prstGeom prst="rect">
            <a:avLst/>
          </a:prstGeom>
        </p:spPr>
        <p:txBody>
          <a:bodyPr lIns="0"/>
          <a:lstStyle>
            <a:lvl1pPr marL="0" indent="0">
              <a:buFontTx/>
              <a:buNone/>
              <a:defRPr sz="2000">
                <a:solidFill>
                  <a:srgbClr val="277BB5"/>
                </a:solidFill>
                <a:latin typeface="Arial" pitchFamily="34" charset="0"/>
                <a:cs typeface="Arial" pitchFamily="34" charset="0"/>
              </a:defRPr>
            </a:lvl1pPr>
          </a:lstStyle>
          <a:p>
            <a:pPr lvl="0"/>
            <a:r>
              <a:rPr lang="fr-FR"/>
              <a:t>Cliquez pour modifier les styles du texte du masque</a:t>
            </a:r>
          </a:p>
        </p:txBody>
      </p:sp>
      <p:sp>
        <p:nvSpPr>
          <p:cNvPr id="13" name="Espace réservé du contenu 2"/>
          <p:cNvSpPr>
            <a:spLocks noGrp="1"/>
          </p:cNvSpPr>
          <p:nvPr>
            <p:ph idx="15"/>
          </p:nvPr>
        </p:nvSpPr>
        <p:spPr>
          <a:xfrm>
            <a:off x="1879471" y="5704382"/>
            <a:ext cx="6856502" cy="474453"/>
          </a:xfrm>
          <a:prstGeom prst="rect">
            <a:avLst/>
          </a:prstGeom>
        </p:spPr>
        <p:txBody>
          <a:bodyPr lIns="0" tIns="0" rIns="0" bIns="0"/>
          <a:lstStyle>
            <a:lvl1pPr marL="0" indent="0" algn="r">
              <a:buFontTx/>
              <a:buNone/>
              <a:defRPr sz="1200">
                <a:latin typeface="Calibri" pitchFamily="34" charset="0"/>
              </a:defRPr>
            </a:lvl1pPr>
            <a:lvl2pPr marL="457200" indent="0">
              <a:buFontTx/>
              <a:buNone/>
              <a:defRPr>
                <a:latin typeface="Calibri" pitchFamily="34" charset="0"/>
              </a:defRPr>
            </a:lvl2pPr>
            <a:lvl3pPr marL="914400" indent="0">
              <a:buFontTx/>
              <a:buNone/>
              <a:defRPr>
                <a:latin typeface="Calibri" pitchFamily="34" charset="0"/>
              </a:defRPr>
            </a:lvl3pPr>
            <a:lvl4pPr marL="1333500" indent="0">
              <a:buFontTx/>
              <a:buNone/>
              <a:defRPr>
                <a:latin typeface="Calibri" pitchFamily="34" charset="0"/>
              </a:defRPr>
            </a:lvl4pPr>
            <a:lvl5pPr marL="1752600" indent="0">
              <a:buFontTx/>
              <a:buNone/>
              <a:defRPr>
                <a:latin typeface="Calibri" pitchFamily="34" charset="0"/>
              </a:defRPr>
            </a:lvl5pPr>
          </a:lstStyle>
          <a:p>
            <a:pPr lvl="0"/>
            <a:r>
              <a:rPr lang="fr-FR"/>
              <a:t>Cliquez pour modifier les styles du texte du masque</a:t>
            </a:r>
          </a:p>
        </p:txBody>
      </p:sp>
      <p:sp>
        <p:nvSpPr>
          <p:cNvPr id="10" name="Rectangle 44"/>
          <p:cNvSpPr>
            <a:spLocks noGrp="1" noChangeArrowheads="1"/>
          </p:cNvSpPr>
          <p:nvPr>
            <p:ph type="sldNum" sz="quarter" idx="18"/>
          </p:nvPr>
        </p:nvSpPr>
        <p:spPr bwMode="auto">
          <a:xfrm>
            <a:off x="8828380" y="6095176"/>
            <a:ext cx="596900" cy="476250"/>
          </a:xfrm>
          <a:prstGeom prst="rect">
            <a:avLst/>
          </a:prstGeom>
          <a:ln>
            <a:miter lim="800000"/>
            <a:headEnd/>
            <a:tailEnd/>
          </a:ln>
        </p:spPr>
        <p:txBody>
          <a:bodyPr vert="horz" wrap="square" lIns="91440" tIns="45720" rIns="0" bIns="45720" numCol="1" anchor="b" anchorCtr="0" compatLnSpc="1">
            <a:prstTxWarp prst="textNoShape">
              <a:avLst/>
            </a:prstTxWarp>
          </a:bodyPr>
          <a:lstStyle>
            <a:lvl1pPr algn="r" eaLnBrk="0" hangingPunct="0">
              <a:defRPr sz="900" smtClean="0">
                <a:solidFill>
                  <a:srgbClr val="005F84"/>
                </a:solidFill>
                <a:latin typeface="Arial" pitchFamily="34" charset="0"/>
                <a:ea typeface="+mn-ea"/>
                <a:cs typeface="Arial" pitchFamily="34" charset="0"/>
              </a:defRPr>
            </a:lvl1pPr>
          </a:lstStyle>
          <a:p>
            <a:pPr>
              <a:defRPr/>
            </a:pPr>
            <a:fld id="{00A620B7-98C1-C84E-A047-F8788683E894}" type="slidenum">
              <a:rPr lang="en-US" smtClean="0"/>
              <a:pPr>
                <a:defRPr/>
              </a:pPr>
              <a:t>‹N°›</a:t>
            </a:fld>
            <a:endParaRPr lang="en-US" dirty="0"/>
          </a:p>
        </p:txBody>
      </p:sp>
    </p:spTree>
    <p:extLst>
      <p:ext uri="{BB962C8B-B14F-4D97-AF65-F5344CB8AC3E}">
        <p14:creationId xmlns:p14="http://schemas.microsoft.com/office/powerpoint/2010/main" val="2972336892"/>
      </p:ext>
    </p:extLst>
  </p:cSld>
  <p:clrMapOvr>
    <a:masterClrMapping/>
  </p:clrMapOvr>
  <p:transition spd="med" advClick="0" advTm="10000">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colonnes">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700752" cy="6858000"/>
          </a:xfrm>
          <a:prstGeom prst="rect">
            <a:avLst/>
          </a:prstGeom>
        </p:spPr>
      </p:pic>
      <p:sp>
        <p:nvSpPr>
          <p:cNvPr id="14" name="Espace réservé du contenu 2"/>
          <p:cNvSpPr>
            <a:spLocks noGrp="1"/>
          </p:cNvSpPr>
          <p:nvPr>
            <p:ph idx="1"/>
          </p:nvPr>
        </p:nvSpPr>
        <p:spPr>
          <a:xfrm>
            <a:off x="1011238" y="2897909"/>
            <a:ext cx="4011035" cy="2366818"/>
          </a:xfrm>
          <a:prstGeom prst="rect">
            <a:avLst/>
          </a:prstGeom>
        </p:spPr>
        <p:txBody>
          <a:bodyPr lIns="0" tIns="0" rIns="0" bIns="0"/>
          <a:lstStyle>
            <a:lvl1pPr marL="0" indent="0">
              <a:buFontTx/>
              <a:buNone/>
              <a:defRPr sz="1200">
                <a:latin typeface="Calibri" pitchFamily="34" charset="0"/>
              </a:defRPr>
            </a:lvl1pPr>
            <a:lvl2pPr marL="457200" indent="0">
              <a:buFontTx/>
              <a:buNone/>
              <a:defRPr>
                <a:latin typeface="Calibri" pitchFamily="34" charset="0"/>
              </a:defRPr>
            </a:lvl2pPr>
            <a:lvl3pPr marL="914400" indent="0">
              <a:buFontTx/>
              <a:buNone/>
              <a:defRPr>
                <a:latin typeface="Calibri" pitchFamily="34" charset="0"/>
              </a:defRPr>
            </a:lvl3pPr>
            <a:lvl4pPr marL="1333500" indent="0">
              <a:buFontTx/>
              <a:buNone/>
              <a:defRPr>
                <a:latin typeface="Calibri" pitchFamily="34" charset="0"/>
              </a:defRPr>
            </a:lvl4pPr>
            <a:lvl5pPr marL="1752600" indent="0">
              <a:buFontTx/>
              <a:buNone/>
              <a:defRPr>
                <a:latin typeface="Calibri"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6" name="Espace réservé du contenu 2"/>
          <p:cNvSpPr>
            <a:spLocks noGrp="1"/>
          </p:cNvSpPr>
          <p:nvPr>
            <p:ph idx="14"/>
          </p:nvPr>
        </p:nvSpPr>
        <p:spPr>
          <a:xfrm>
            <a:off x="5299365" y="2886364"/>
            <a:ext cx="4034416" cy="2389910"/>
          </a:xfrm>
          <a:prstGeom prst="rect">
            <a:avLst/>
          </a:prstGeom>
        </p:spPr>
        <p:txBody>
          <a:bodyPr lIns="0" tIns="0" rIns="0" bIns="0"/>
          <a:lstStyle>
            <a:lvl1pPr marL="0" indent="0">
              <a:buFontTx/>
              <a:buNone/>
              <a:defRPr sz="1200">
                <a:latin typeface="Calibri" pitchFamily="34" charset="0"/>
              </a:defRPr>
            </a:lvl1pPr>
            <a:lvl2pPr marL="457200" indent="0">
              <a:buFontTx/>
              <a:buNone/>
              <a:defRPr>
                <a:latin typeface="Calibri" pitchFamily="34" charset="0"/>
              </a:defRPr>
            </a:lvl2pPr>
            <a:lvl3pPr marL="914400" indent="0">
              <a:buFontTx/>
              <a:buNone/>
              <a:defRPr>
                <a:latin typeface="Calibri" pitchFamily="34" charset="0"/>
              </a:defRPr>
            </a:lvl3pPr>
            <a:lvl4pPr marL="1333500" indent="0">
              <a:buFontTx/>
              <a:buNone/>
              <a:defRPr>
                <a:latin typeface="Calibri" pitchFamily="34" charset="0"/>
              </a:defRPr>
            </a:lvl4pPr>
            <a:lvl5pPr marL="1752600" indent="0">
              <a:buFontTx/>
              <a:buNone/>
              <a:defRPr>
                <a:latin typeface="Calibri"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2" name="Espace réservé du texte 6"/>
          <p:cNvSpPr>
            <a:spLocks noGrp="1"/>
          </p:cNvSpPr>
          <p:nvPr>
            <p:ph type="body" sz="quarter" idx="15"/>
          </p:nvPr>
        </p:nvSpPr>
        <p:spPr>
          <a:xfrm>
            <a:off x="1011238" y="2174857"/>
            <a:ext cx="3419445" cy="525462"/>
          </a:xfrm>
          <a:prstGeom prst="rect">
            <a:avLst/>
          </a:prstGeom>
        </p:spPr>
        <p:txBody>
          <a:bodyPr lIns="0"/>
          <a:lstStyle>
            <a:lvl1pPr marL="0" indent="0">
              <a:buFontTx/>
              <a:buNone/>
              <a:defRPr sz="2000">
                <a:solidFill>
                  <a:srgbClr val="277BB5"/>
                </a:solidFill>
                <a:latin typeface="Arial" pitchFamily="34" charset="0"/>
                <a:cs typeface="Arial" pitchFamily="34" charset="0"/>
              </a:defRPr>
            </a:lvl1pPr>
          </a:lstStyle>
          <a:p>
            <a:pPr lvl="0"/>
            <a:r>
              <a:rPr lang="fr-FR"/>
              <a:t>Cliquez pour modifier les styles du texte du masque</a:t>
            </a:r>
          </a:p>
        </p:txBody>
      </p:sp>
      <p:sp>
        <p:nvSpPr>
          <p:cNvPr id="19" name="Espace réservé du texte 6"/>
          <p:cNvSpPr>
            <a:spLocks noGrp="1"/>
          </p:cNvSpPr>
          <p:nvPr>
            <p:ph type="body" sz="quarter" idx="16"/>
          </p:nvPr>
        </p:nvSpPr>
        <p:spPr>
          <a:xfrm>
            <a:off x="5287876" y="2186446"/>
            <a:ext cx="3419445" cy="525462"/>
          </a:xfrm>
          <a:prstGeom prst="rect">
            <a:avLst/>
          </a:prstGeom>
        </p:spPr>
        <p:txBody>
          <a:bodyPr lIns="0"/>
          <a:lstStyle>
            <a:lvl1pPr marL="0" indent="0">
              <a:buFontTx/>
              <a:buNone/>
              <a:defRPr sz="2000">
                <a:solidFill>
                  <a:srgbClr val="277BB5"/>
                </a:solidFill>
                <a:latin typeface="Arial" pitchFamily="34" charset="0"/>
                <a:cs typeface="Arial" pitchFamily="34" charset="0"/>
              </a:defRPr>
            </a:lvl1pPr>
          </a:lstStyle>
          <a:p>
            <a:pPr lvl="0"/>
            <a:r>
              <a:rPr lang="fr-FR"/>
              <a:t>Cliquez pour modifier les styles du texte du masque</a:t>
            </a:r>
          </a:p>
        </p:txBody>
      </p:sp>
      <p:sp>
        <p:nvSpPr>
          <p:cNvPr id="21" name="Espace réservé du contenu 2"/>
          <p:cNvSpPr>
            <a:spLocks noGrp="1"/>
          </p:cNvSpPr>
          <p:nvPr>
            <p:ph idx="17"/>
          </p:nvPr>
        </p:nvSpPr>
        <p:spPr>
          <a:xfrm>
            <a:off x="1879471" y="5704382"/>
            <a:ext cx="6856502" cy="474453"/>
          </a:xfrm>
          <a:prstGeom prst="rect">
            <a:avLst/>
          </a:prstGeom>
        </p:spPr>
        <p:txBody>
          <a:bodyPr lIns="0" tIns="0" rIns="0" bIns="0"/>
          <a:lstStyle>
            <a:lvl1pPr marL="0" indent="0" algn="r">
              <a:buFontTx/>
              <a:buNone/>
              <a:defRPr sz="1200">
                <a:latin typeface="Calibri" pitchFamily="34" charset="0"/>
              </a:defRPr>
            </a:lvl1pPr>
            <a:lvl2pPr marL="457200" indent="0">
              <a:buFontTx/>
              <a:buNone/>
              <a:defRPr>
                <a:latin typeface="Calibri" pitchFamily="34" charset="0"/>
              </a:defRPr>
            </a:lvl2pPr>
            <a:lvl3pPr marL="914400" indent="0">
              <a:buFontTx/>
              <a:buNone/>
              <a:defRPr>
                <a:latin typeface="Calibri" pitchFamily="34" charset="0"/>
              </a:defRPr>
            </a:lvl3pPr>
            <a:lvl4pPr marL="1333500" indent="0">
              <a:buFontTx/>
              <a:buNone/>
              <a:defRPr>
                <a:latin typeface="Calibri" pitchFamily="34" charset="0"/>
              </a:defRPr>
            </a:lvl4pPr>
            <a:lvl5pPr marL="1752600" indent="0">
              <a:buFontTx/>
              <a:buNone/>
              <a:defRPr>
                <a:latin typeface="Calibri" pitchFamily="34" charset="0"/>
              </a:defRPr>
            </a:lvl5pPr>
          </a:lstStyle>
          <a:p>
            <a:pPr lvl="0"/>
            <a:r>
              <a:rPr lang="fr-FR"/>
              <a:t>Cliquez pour modifier les styles du texte du masque</a:t>
            </a:r>
          </a:p>
        </p:txBody>
      </p:sp>
      <p:sp>
        <p:nvSpPr>
          <p:cNvPr id="23" name="Titre 1"/>
          <p:cNvSpPr>
            <a:spLocks noGrp="1"/>
          </p:cNvSpPr>
          <p:nvPr>
            <p:ph type="title"/>
          </p:nvPr>
        </p:nvSpPr>
        <p:spPr>
          <a:xfrm>
            <a:off x="1024755" y="1590979"/>
            <a:ext cx="8396335" cy="510294"/>
          </a:xfrm>
          <a:prstGeom prst="rect">
            <a:avLst/>
          </a:prstGeom>
        </p:spPr>
        <p:txBody>
          <a:bodyPr lIns="0" tIns="0" rIns="0" bIns="0"/>
          <a:lstStyle>
            <a:lvl1pPr algn="l">
              <a:defRPr sz="2800" cap="none" baseline="0">
                <a:solidFill>
                  <a:srgbClr val="132D69"/>
                </a:solidFill>
                <a:latin typeface="Arial" pitchFamily="34" charset="0"/>
                <a:cs typeface="Arial" pitchFamily="34" charset="0"/>
              </a:defRPr>
            </a:lvl1pPr>
          </a:lstStyle>
          <a:p>
            <a:r>
              <a:rPr lang="fr-FR"/>
              <a:t>Cliquez pour modifier le style du titre</a:t>
            </a:r>
            <a:endParaRPr lang="en-US" dirty="0"/>
          </a:p>
        </p:txBody>
      </p:sp>
      <p:sp>
        <p:nvSpPr>
          <p:cNvPr id="13" name="Rectangle 44"/>
          <p:cNvSpPr>
            <a:spLocks noGrp="1" noChangeArrowheads="1"/>
          </p:cNvSpPr>
          <p:nvPr>
            <p:ph type="sldNum" sz="quarter" idx="18"/>
          </p:nvPr>
        </p:nvSpPr>
        <p:spPr bwMode="auto">
          <a:xfrm>
            <a:off x="8828380" y="6095176"/>
            <a:ext cx="596900" cy="476250"/>
          </a:xfrm>
          <a:prstGeom prst="rect">
            <a:avLst/>
          </a:prstGeom>
          <a:ln>
            <a:miter lim="800000"/>
            <a:headEnd/>
            <a:tailEnd/>
          </a:ln>
        </p:spPr>
        <p:txBody>
          <a:bodyPr vert="horz" wrap="square" lIns="91440" tIns="45720" rIns="0" bIns="45720" numCol="1" anchor="b" anchorCtr="0" compatLnSpc="1">
            <a:prstTxWarp prst="textNoShape">
              <a:avLst/>
            </a:prstTxWarp>
          </a:bodyPr>
          <a:lstStyle>
            <a:lvl1pPr algn="r" eaLnBrk="0" hangingPunct="0">
              <a:defRPr sz="900" smtClean="0">
                <a:solidFill>
                  <a:srgbClr val="005F84"/>
                </a:solidFill>
                <a:latin typeface="Arial" pitchFamily="34" charset="0"/>
                <a:ea typeface="+mn-ea"/>
                <a:cs typeface="Arial" pitchFamily="34" charset="0"/>
              </a:defRPr>
            </a:lvl1pPr>
          </a:lstStyle>
          <a:p>
            <a:pPr>
              <a:defRPr/>
            </a:pPr>
            <a:fld id="{00A620B7-98C1-C84E-A047-F8788683E894}" type="slidenum">
              <a:rPr lang="en-US" smtClean="0"/>
              <a:pPr>
                <a:defRPr/>
              </a:pPr>
              <a:t>‹N°›</a:t>
            </a:fld>
            <a:endParaRPr lang="en-US" dirty="0"/>
          </a:p>
        </p:txBody>
      </p:sp>
    </p:spTree>
    <p:extLst>
      <p:ext uri="{BB962C8B-B14F-4D97-AF65-F5344CB8AC3E}">
        <p14:creationId xmlns:p14="http://schemas.microsoft.com/office/powerpoint/2010/main" val="2698749414"/>
      </p:ext>
    </p:extLst>
  </p:cSld>
  <p:clrMapOvr>
    <a:masterClrMapping/>
  </p:clrMapOvr>
  <p:transition spd="med" advClick="0" advTm="10000">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ontact - Titre et contenu 1 colonn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700752" cy="6858000"/>
          </a:xfrm>
          <a:prstGeom prst="rect">
            <a:avLst/>
          </a:prstGeom>
        </p:spPr>
      </p:pic>
      <p:sp>
        <p:nvSpPr>
          <p:cNvPr id="9" name="Titre 1"/>
          <p:cNvSpPr>
            <a:spLocks noGrp="1"/>
          </p:cNvSpPr>
          <p:nvPr>
            <p:ph type="title"/>
          </p:nvPr>
        </p:nvSpPr>
        <p:spPr>
          <a:xfrm>
            <a:off x="1024755" y="1590979"/>
            <a:ext cx="8396335" cy="510294"/>
          </a:xfrm>
          <a:prstGeom prst="rect">
            <a:avLst/>
          </a:prstGeom>
        </p:spPr>
        <p:txBody>
          <a:bodyPr lIns="0" tIns="0" rIns="0" bIns="0"/>
          <a:lstStyle>
            <a:lvl1pPr algn="l">
              <a:defRPr sz="2800" cap="none" baseline="0">
                <a:solidFill>
                  <a:srgbClr val="132D69"/>
                </a:solidFill>
                <a:latin typeface="Arial" pitchFamily="34" charset="0"/>
                <a:cs typeface="Arial" pitchFamily="34" charset="0"/>
              </a:defRPr>
            </a:lvl1pPr>
          </a:lstStyle>
          <a:p>
            <a:r>
              <a:rPr lang="fr-FR"/>
              <a:t>Cliquez pour modifier le style du titre</a:t>
            </a:r>
            <a:endParaRPr lang="en-US" dirty="0"/>
          </a:p>
        </p:txBody>
      </p:sp>
      <p:sp>
        <p:nvSpPr>
          <p:cNvPr id="10" name="Espace réservé du contenu 2"/>
          <p:cNvSpPr>
            <a:spLocks noGrp="1"/>
          </p:cNvSpPr>
          <p:nvPr>
            <p:ph idx="1"/>
          </p:nvPr>
        </p:nvSpPr>
        <p:spPr>
          <a:xfrm>
            <a:off x="1027545" y="2921001"/>
            <a:ext cx="8393546" cy="2704734"/>
          </a:xfrm>
          <a:prstGeom prst="rect">
            <a:avLst/>
          </a:prstGeom>
        </p:spPr>
        <p:txBody>
          <a:bodyPr lIns="0" tIns="0" rIns="0" bIns="0"/>
          <a:lstStyle>
            <a:lvl1pPr marL="0" indent="0">
              <a:buFontTx/>
              <a:buNone/>
              <a:defRPr sz="1200">
                <a:latin typeface="Calibri" pitchFamily="34" charset="0"/>
              </a:defRPr>
            </a:lvl1pPr>
            <a:lvl2pPr marL="457200" indent="0">
              <a:buFontTx/>
              <a:buNone/>
              <a:defRPr>
                <a:latin typeface="Calibri" pitchFamily="34" charset="0"/>
              </a:defRPr>
            </a:lvl2pPr>
            <a:lvl3pPr marL="914400" indent="0">
              <a:buFontTx/>
              <a:buNone/>
              <a:defRPr>
                <a:latin typeface="Calibri" pitchFamily="34" charset="0"/>
              </a:defRPr>
            </a:lvl3pPr>
            <a:lvl4pPr marL="1333500" indent="0">
              <a:buFontTx/>
              <a:buNone/>
              <a:defRPr>
                <a:latin typeface="Calibri" pitchFamily="34" charset="0"/>
              </a:defRPr>
            </a:lvl4pPr>
            <a:lvl5pPr marL="1752600" indent="0">
              <a:buFontTx/>
              <a:buNone/>
              <a:defRPr>
                <a:latin typeface="Calibri"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2" name="Espace réservé du texte 6"/>
          <p:cNvSpPr>
            <a:spLocks noGrp="1"/>
          </p:cNvSpPr>
          <p:nvPr>
            <p:ph type="body" sz="quarter" idx="14"/>
          </p:nvPr>
        </p:nvSpPr>
        <p:spPr>
          <a:xfrm>
            <a:off x="1027546" y="2152289"/>
            <a:ext cx="8393545" cy="525462"/>
          </a:xfrm>
          <a:prstGeom prst="rect">
            <a:avLst/>
          </a:prstGeom>
        </p:spPr>
        <p:txBody>
          <a:bodyPr lIns="0"/>
          <a:lstStyle>
            <a:lvl1pPr marL="0" indent="0">
              <a:buFontTx/>
              <a:buNone/>
              <a:defRPr sz="2000">
                <a:solidFill>
                  <a:srgbClr val="277BB5"/>
                </a:solidFill>
                <a:latin typeface="Arial" pitchFamily="34" charset="0"/>
                <a:cs typeface="Arial" pitchFamily="34" charset="0"/>
              </a:defRPr>
            </a:lvl1pPr>
          </a:lstStyle>
          <a:p>
            <a:pPr lvl="0"/>
            <a:r>
              <a:rPr lang="fr-FR"/>
              <a:t>Cliquez pour modifier les styles du texte du masque</a:t>
            </a:r>
          </a:p>
        </p:txBody>
      </p:sp>
      <p:sp>
        <p:nvSpPr>
          <p:cNvPr id="14" name="Espace réservé du contenu 2"/>
          <p:cNvSpPr>
            <a:spLocks noGrp="1"/>
          </p:cNvSpPr>
          <p:nvPr>
            <p:ph idx="15"/>
          </p:nvPr>
        </p:nvSpPr>
        <p:spPr>
          <a:xfrm>
            <a:off x="1879471" y="5704382"/>
            <a:ext cx="6856502" cy="474453"/>
          </a:xfrm>
          <a:prstGeom prst="rect">
            <a:avLst/>
          </a:prstGeom>
        </p:spPr>
        <p:txBody>
          <a:bodyPr lIns="0" tIns="0" rIns="0" bIns="0"/>
          <a:lstStyle>
            <a:lvl1pPr marL="0" indent="0" algn="r">
              <a:buFontTx/>
              <a:buNone/>
              <a:defRPr sz="1200">
                <a:latin typeface="Calibri" pitchFamily="34" charset="0"/>
              </a:defRPr>
            </a:lvl1pPr>
            <a:lvl2pPr marL="457200" indent="0">
              <a:buFontTx/>
              <a:buNone/>
              <a:defRPr>
                <a:latin typeface="Calibri" pitchFamily="34" charset="0"/>
              </a:defRPr>
            </a:lvl2pPr>
            <a:lvl3pPr marL="914400" indent="0">
              <a:buFontTx/>
              <a:buNone/>
              <a:defRPr>
                <a:latin typeface="Calibri" pitchFamily="34" charset="0"/>
              </a:defRPr>
            </a:lvl3pPr>
            <a:lvl4pPr marL="1333500" indent="0">
              <a:buFontTx/>
              <a:buNone/>
              <a:defRPr>
                <a:latin typeface="Calibri" pitchFamily="34" charset="0"/>
              </a:defRPr>
            </a:lvl4pPr>
            <a:lvl5pPr marL="1752600" indent="0">
              <a:buFontTx/>
              <a:buNone/>
              <a:defRPr>
                <a:latin typeface="Calibri" pitchFamily="34" charset="0"/>
              </a:defRPr>
            </a:lvl5pPr>
          </a:lstStyle>
          <a:p>
            <a:pPr lvl="0"/>
            <a:r>
              <a:rPr lang="fr-FR"/>
              <a:t>Cliquez pour modifier les styles du texte du masque</a:t>
            </a:r>
          </a:p>
        </p:txBody>
      </p:sp>
      <p:sp>
        <p:nvSpPr>
          <p:cNvPr id="13" name="Rectangle 44"/>
          <p:cNvSpPr>
            <a:spLocks noGrp="1" noChangeArrowheads="1"/>
          </p:cNvSpPr>
          <p:nvPr>
            <p:ph type="sldNum" sz="quarter" idx="18"/>
          </p:nvPr>
        </p:nvSpPr>
        <p:spPr bwMode="auto">
          <a:xfrm>
            <a:off x="8828380" y="6095176"/>
            <a:ext cx="596900" cy="476250"/>
          </a:xfrm>
          <a:prstGeom prst="rect">
            <a:avLst/>
          </a:prstGeom>
          <a:ln>
            <a:miter lim="800000"/>
            <a:headEnd/>
            <a:tailEnd/>
          </a:ln>
        </p:spPr>
        <p:txBody>
          <a:bodyPr vert="horz" wrap="square" lIns="91440" tIns="45720" rIns="0" bIns="45720" numCol="1" anchor="b" anchorCtr="0" compatLnSpc="1">
            <a:prstTxWarp prst="textNoShape">
              <a:avLst/>
            </a:prstTxWarp>
          </a:bodyPr>
          <a:lstStyle>
            <a:lvl1pPr algn="r" eaLnBrk="0" hangingPunct="0">
              <a:defRPr sz="900" smtClean="0">
                <a:solidFill>
                  <a:srgbClr val="005F84"/>
                </a:solidFill>
                <a:latin typeface="Arial" pitchFamily="34" charset="0"/>
                <a:ea typeface="+mn-ea"/>
                <a:cs typeface="Arial" pitchFamily="34" charset="0"/>
              </a:defRPr>
            </a:lvl1pPr>
          </a:lstStyle>
          <a:p>
            <a:pPr>
              <a:defRPr/>
            </a:pPr>
            <a:fld id="{00A620B7-98C1-C84E-A047-F8788683E894}" type="slidenum">
              <a:rPr lang="en-US" smtClean="0"/>
              <a:pPr>
                <a:defRPr/>
              </a:pPr>
              <a:t>‹N°›</a:t>
            </a:fld>
            <a:endParaRPr lang="en-US" dirty="0"/>
          </a:p>
        </p:txBody>
      </p:sp>
    </p:spTree>
    <p:extLst>
      <p:ext uri="{BB962C8B-B14F-4D97-AF65-F5344CB8AC3E}">
        <p14:creationId xmlns:p14="http://schemas.microsoft.com/office/powerpoint/2010/main" val="2495427782"/>
      </p:ext>
    </p:extLst>
  </p:cSld>
  <p:clrMapOvr>
    <a:masterClrMapping/>
  </p:clrMapOvr>
  <p:transition spd="med" advClick="0" advTm="10000">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 Contact - Titre et contenu 2 colonnes">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700752" cy="6858000"/>
          </a:xfrm>
          <a:prstGeom prst="rect">
            <a:avLst/>
          </a:prstGeom>
        </p:spPr>
      </p:pic>
      <p:sp>
        <p:nvSpPr>
          <p:cNvPr id="13" name="Espace réservé du contenu 2"/>
          <p:cNvSpPr>
            <a:spLocks noGrp="1"/>
          </p:cNvSpPr>
          <p:nvPr>
            <p:ph idx="1"/>
          </p:nvPr>
        </p:nvSpPr>
        <p:spPr>
          <a:xfrm>
            <a:off x="1011238" y="2897909"/>
            <a:ext cx="4011035" cy="2366818"/>
          </a:xfrm>
          <a:prstGeom prst="rect">
            <a:avLst/>
          </a:prstGeom>
        </p:spPr>
        <p:txBody>
          <a:bodyPr lIns="0" tIns="0" rIns="0" bIns="0"/>
          <a:lstStyle>
            <a:lvl1pPr marL="0" indent="0">
              <a:buFontTx/>
              <a:buNone/>
              <a:defRPr sz="1200">
                <a:latin typeface="Calibri" pitchFamily="34" charset="0"/>
              </a:defRPr>
            </a:lvl1pPr>
            <a:lvl2pPr marL="457200" indent="0">
              <a:buFontTx/>
              <a:buNone/>
              <a:defRPr>
                <a:latin typeface="Calibri" pitchFamily="34" charset="0"/>
              </a:defRPr>
            </a:lvl2pPr>
            <a:lvl3pPr marL="914400" indent="0">
              <a:buFontTx/>
              <a:buNone/>
              <a:defRPr>
                <a:latin typeface="Calibri" pitchFamily="34" charset="0"/>
              </a:defRPr>
            </a:lvl3pPr>
            <a:lvl4pPr marL="1333500" indent="0">
              <a:buFontTx/>
              <a:buNone/>
              <a:defRPr>
                <a:latin typeface="Calibri" pitchFamily="34" charset="0"/>
              </a:defRPr>
            </a:lvl4pPr>
            <a:lvl5pPr marL="1752600" indent="0">
              <a:buFontTx/>
              <a:buNone/>
              <a:defRPr>
                <a:latin typeface="Calibri"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5" name="Espace réservé du contenu 2"/>
          <p:cNvSpPr>
            <a:spLocks noGrp="1"/>
          </p:cNvSpPr>
          <p:nvPr>
            <p:ph idx="14"/>
          </p:nvPr>
        </p:nvSpPr>
        <p:spPr>
          <a:xfrm>
            <a:off x="5299365" y="2886364"/>
            <a:ext cx="4034416" cy="2389910"/>
          </a:xfrm>
          <a:prstGeom prst="rect">
            <a:avLst/>
          </a:prstGeom>
        </p:spPr>
        <p:txBody>
          <a:bodyPr lIns="0" tIns="0" rIns="0" bIns="0"/>
          <a:lstStyle>
            <a:lvl1pPr marL="0" indent="0">
              <a:buFontTx/>
              <a:buNone/>
              <a:defRPr sz="1200">
                <a:latin typeface="Calibri" pitchFamily="34" charset="0"/>
              </a:defRPr>
            </a:lvl1pPr>
            <a:lvl2pPr marL="457200" indent="0">
              <a:buFontTx/>
              <a:buNone/>
              <a:defRPr>
                <a:latin typeface="Calibri" pitchFamily="34" charset="0"/>
              </a:defRPr>
            </a:lvl2pPr>
            <a:lvl3pPr marL="914400" indent="0">
              <a:buFontTx/>
              <a:buNone/>
              <a:defRPr>
                <a:latin typeface="Calibri" pitchFamily="34" charset="0"/>
              </a:defRPr>
            </a:lvl3pPr>
            <a:lvl4pPr marL="1333500" indent="0">
              <a:buFontTx/>
              <a:buNone/>
              <a:defRPr>
                <a:latin typeface="Calibri" pitchFamily="34" charset="0"/>
              </a:defRPr>
            </a:lvl4pPr>
            <a:lvl5pPr marL="1752600" indent="0">
              <a:buFontTx/>
              <a:buNone/>
              <a:defRPr>
                <a:latin typeface="Calibri"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7" name="Espace réservé du texte 6"/>
          <p:cNvSpPr>
            <a:spLocks noGrp="1"/>
          </p:cNvSpPr>
          <p:nvPr>
            <p:ph type="body" sz="quarter" idx="15"/>
          </p:nvPr>
        </p:nvSpPr>
        <p:spPr>
          <a:xfrm>
            <a:off x="1011238" y="2174857"/>
            <a:ext cx="3419445" cy="525462"/>
          </a:xfrm>
          <a:prstGeom prst="rect">
            <a:avLst/>
          </a:prstGeom>
        </p:spPr>
        <p:txBody>
          <a:bodyPr lIns="0"/>
          <a:lstStyle>
            <a:lvl1pPr marL="0" indent="0">
              <a:buFontTx/>
              <a:buNone/>
              <a:defRPr sz="2000">
                <a:solidFill>
                  <a:srgbClr val="277BB5"/>
                </a:solidFill>
                <a:latin typeface="Arial" pitchFamily="34" charset="0"/>
                <a:cs typeface="Arial" pitchFamily="34" charset="0"/>
              </a:defRPr>
            </a:lvl1pPr>
          </a:lstStyle>
          <a:p>
            <a:pPr lvl="0"/>
            <a:r>
              <a:rPr lang="fr-FR"/>
              <a:t>Cliquez pour modifier les styles du texte du masque</a:t>
            </a:r>
          </a:p>
        </p:txBody>
      </p:sp>
      <p:sp>
        <p:nvSpPr>
          <p:cNvPr id="18" name="Espace réservé du texte 6"/>
          <p:cNvSpPr>
            <a:spLocks noGrp="1"/>
          </p:cNvSpPr>
          <p:nvPr>
            <p:ph type="body" sz="quarter" idx="16"/>
          </p:nvPr>
        </p:nvSpPr>
        <p:spPr>
          <a:xfrm>
            <a:off x="5287876" y="2186446"/>
            <a:ext cx="3419445" cy="525462"/>
          </a:xfrm>
          <a:prstGeom prst="rect">
            <a:avLst/>
          </a:prstGeom>
        </p:spPr>
        <p:txBody>
          <a:bodyPr lIns="0"/>
          <a:lstStyle>
            <a:lvl1pPr marL="0" indent="0">
              <a:buFontTx/>
              <a:buNone/>
              <a:defRPr sz="2000">
                <a:solidFill>
                  <a:srgbClr val="277BB5"/>
                </a:solidFill>
                <a:latin typeface="Arial" pitchFamily="34" charset="0"/>
                <a:cs typeface="Arial" pitchFamily="34" charset="0"/>
              </a:defRPr>
            </a:lvl1pPr>
          </a:lstStyle>
          <a:p>
            <a:pPr lvl="0"/>
            <a:r>
              <a:rPr lang="fr-FR"/>
              <a:t>Cliquez pour modifier les styles du texte du masque</a:t>
            </a:r>
          </a:p>
        </p:txBody>
      </p:sp>
      <p:sp>
        <p:nvSpPr>
          <p:cNvPr id="19" name="Espace réservé du contenu 2"/>
          <p:cNvSpPr>
            <a:spLocks noGrp="1"/>
          </p:cNvSpPr>
          <p:nvPr>
            <p:ph idx="17"/>
          </p:nvPr>
        </p:nvSpPr>
        <p:spPr>
          <a:xfrm>
            <a:off x="1879471" y="5704382"/>
            <a:ext cx="6856502" cy="474453"/>
          </a:xfrm>
          <a:prstGeom prst="rect">
            <a:avLst/>
          </a:prstGeom>
        </p:spPr>
        <p:txBody>
          <a:bodyPr lIns="0" tIns="0" rIns="0" bIns="0"/>
          <a:lstStyle>
            <a:lvl1pPr marL="0" indent="0" algn="r">
              <a:buFontTx/>
              <a:buNone/>
              <a:defRPr sz="1200">
                <a:latin typeface="Calibri" pitchFamily="34" charset="0"/>
              </a:defRPr>
            </a:lvl1pPr>
            <a:lvl2pPr marL="457200" indent="0">
              <a:buFontTx/>
              <a:buNone/>
              <a:defRPr>
                <a:latin typeface="Calibri" pitchFamily="34" charset="0"/>
              </a:defRPr>
            </a:lvl2pPr>
            <a:lvl3pPr marL="914400" indent="0">
              <a:buFontTx/>
              <a:buNone/>
              <a:defRPr>
                <a:latin typeface="Calibri" pitchFamily="34" charset="0"/>
              </a:defRPr>
            </a:lvl3pPr>
            <a:lvl4pPr marL="1333500" indent="0">
              <a:buFontTx/>
              <a:buNone/>
              <a:defRPr>
                <a:latin typeface="Calibri" pitchFamily="34" charset="0"/>
              </a:defRPr>
            </a:lvl4pPr>
            <a:lvl5pPr marL="1752600" indent="0">
              <a:buFontTx/>
              <a:buNone/>
              <a:defRPr>
                <a:latin typeface="Calibri" pitchFamily="34" charset="0"/>
              </a:defRPr>
            </a:lvl5pPr>
          </a:lstStyle>
          <a:p>
            <a:pPr lvl="0"/>
            <a:r>
              <a:rPr lang="fr-FR"/>
              <a:t>Cliquez pour modifier les styles du texte du masque</a:t>
            </a:r>
          </a:p>
        </p:txBody>
      </p:sp>
      <p:sp>
        <p:nvSpPr>
          <p:cNvPr id="20" name="Rectangle 44"/>
          <p:cNvSpPr>
            <a:spLocks noGrp="1" noChangeArrowheads="1"/>
          </p:cNvSpPr>
          <p:nvPr>
            <p:ph type="sldNum" sz="quarter" idx="18"/>
          </p:nvPr>
        </p:nvSpPr>
        <p:spPr bwMode="auto">
          <a:xfrm>
            <a:off x="8828380" y="6095176"/>
            <a:ext cx="596900" cy="476250"/>
          </a:xfrm>
          <a:prstGeom prst="rect">
            <a:avLst/>
          </a:prstGeom>
          <a:ln>
            <a:miter lim="800000"/>
            <a:headEnd/>
            <a:tailEnd/>
          </a:ln>
        </p:spPr>
        <p:txBody>
          <a:bodyPr vert="horz" wrap="square" lIns="91440" tIns="45720" rIns="0" bIns="45720" numCol="1" anchor="b" anchorCtr="0" compatLnSpc="1">
            <a:prstTxWarp prst="textNoShape">
              <a:avLst/>
            </a:prstTxWarp>
          </a:bodyPr>
          <a:lstStyle>
            <a:lvl1pPr algn="r" eaLnBrk="0" hangingPunct="0">
              <a:defRPr sz="900" smtClean="0">
                <a:solidFill>
                  <a:srgbClr val="005F84"/>
                </a:solidFill>
                <a:latin typeface="Arial" pitchFamily="34" charset="0"/>
                <a:ea typeface="+mn-ea"/>
                <a:cs typeface="Arial" pitchFamily="34" charset="0"/>
              </a:defRPr>
            </a:lvl1pPr>
          </a:lstStyle>
          <a:p>
            <a:pPr>
              <a:defRPr/>
            </a:pPr>
            <a:fld id="{00A620B7-98C1-C84E-A047-F8788683E894}" type="slidenum">
              <a:rPr lang="en-US" smtClean="0"/>
              <a:pPr>
                <a:defRPr/>
              </a:pPr>
              <a:t>‹N°›</a:t>
            </a:fld>
            <a:endParaRPr lang="en-US" dirty="0"/>
          </a:p>
        </p:txBody>
      </p:sp>
      <p:sp>
        <p:nvSpPr>
          <p:cNvPr id="21" name="Titre 1"/>
          <p:cNvSpPr>
            <a:spLocks noGrp="1"/>
          </p:cNvSpPr>
          <p:nvPr>
            <p:ph type="title"/>
          </p:nvPr>
        </p:nvSpPr>
        <p:spPr>
          <a:xfrm>
            <a:off x="1024755" y="1590979"/>
            <a:ext cx="8396335" cy="510294"/>
          </a:xfrm>
          <a:prstGeom prst="rect">
            <a:avLst/>
          </a:prstGeom>
        </p:spPr>
        <p:txBody>
          <a:bodyPr lIns="0" tIns="0" rIns="0" bIns="0"/>
          <a:lstStyle>
            <a:lvl1pPr algn="l">
              <a:defRPr sz="2800" cap="none" baseline="0">
                <a:solidFill>
                  <a:srgbClr val="132D69"/>
                </a:solidFill>
                <a:latin typeface="Arial" pitchFamily="34" charset="0"/>
                <a:cs typeface="Arial" pitchFamily="34" charset="0"/>
              </a:defRPr>
            </a:lvl1pPr>
          </a:lstStyle>
          <a:p>
            <a:r>
              <a:rPr lang="fr-FR"/>
              <a:t>Cliquez pour modifier le style du titre</a:t>
            </a:r>
            <a:endParaRPr lang="en-US" dirty="0"/>
          </a:p>
        </p:txBody>
      </p:sp>
    </p:spTree>
    <p:extLst>
      <p:ext uri="{BB962C8B-B14F-4D97-AF65-F5344CB8AC3E}">
        <p14:creationId xmlns:p14="http://schemas.microsoft.com/office/powerpoint/2010/main" val="1608914224"/>
      </p:ext>
    </p:extLst>
  </p:cSld>
  <p:clrMapOvr>
    <a:masterClrMapping/>
  </p:clrMapOvr>
  <p:transition spd="med" advClick="0" advTm="10000">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700752" cy="6858000"/>
          </a:xfrm>
          <a:prstGeom prst="rect">
            <a:avLst/>
          </a:prstGeom>
        </p:spPr>
      </p:pic>
    </p:spTree>
  </p:cSld>
  <p:clrMap bg1="lt1" tx1="dk1" bg2="lt2" tx2="dk2" accent1="accent1" accent2="accent2" accent3="accent3" accent4="accent4" accent5="accent5" accent6="accent6" hlink="hlink" folHlink="folHlink"/>
  <p:sldLayoutIdLst>
    <p:sldLayoutId id="2147484079" r:id="rId1"/>
    <p:sldLayoutId id="2147484072" r:id="rId2"/>
    <p:sldLayoutId id="2147484080" r:id="rId3"/>
    <p:sldLayoutId id="2147484073" r:id="rId4"/>
    <p:sldLayoutId id="2147484076" r:id="rId5"/>
    <p:sldLayoutId id="2147484077" r:id="rId6"/>
  </p:sldLayoutIdLst>
  <p:transition spd="med" advClick="0" advTm="10000">
    <p:wipe dir="r"/>
  </p:transition>
  <p:hf hdr="0" dt="0"/>
  <p:txStyles>
    <p:titleStyle>
      <a:lvl1pPr algn="r" rtl="0" eaLnBrk="1" fontAlgn="base" hangingPunct="1">
        <a:spcBef>
          <a:spcPct val="0"/>
        </a:spcBef>
        <a:spcAft>
          <a:spcPct val="0"/>
        </a:spcAft>
        <a:defRPr kumimoji="1" sz="3200">
          <a:solidFill>
            <a:schemeClr val="folHlink"/>
          </a:solidFill>
          <a:latin typeface="+mj-lt"/>
          <a:ea typeface="ＭＳ Ｐゴシック" charset="0"/>
          <a:cs typeface="ＭＳ Ｐゴシック" charset="0"/>
        </a:defRPr>
      </a:lvl1pPr>
      <a:lvl2pPr algn="r" rtl="0" eaLnBrk="1" fontAlgn="base" hangingPunct="1">
        <a:spcBef>
          <a:spcPct val="0"/>
        </a:spcBef>
        <a:spcAft>
          <a:spcPct val="0"/>
        </a:spcAft>
        <a:defRPr kumimoji="1" sz="3200">
          <a:solidFill>
            <a:schemeClr val="folHlink"/>
          </a:solidFill>
          <a:latin typeface="Calibri" pitchFamily="34" charset="0"/>
          <a:ea typeface="ＭＳ Ｐゴシック" charset="0"/>
          <a:cs typeface="ＭＳ Ｐゴシック" charset="0"/>
        </a:defRPr>
      </a:lvl2pPr>
      <a:lvl3pPr algn="r" rtl="0" eaLnBrk="1" fontAlgn="base" hangingPunct="1">
        <a:spcBef>
          <a:spcPct val="0"/>
        </a:spcBef>
        <a:spcAft>
          <a:spcPct val="0"/>
        </a:spcAft>
        <a:defRPr kumimoji="1" sz="3200">
          <a:solidFill>
            <a:schemeClr val="folHlink"/>
          </a:solidFill>
          <a:latin typeface="Calibri" pitchFamily="34" charset="0"/>
          <a:ea typeface="ＭＳ Ｐゴシック" charset="0"/>
          <a:cs typeface="ＭＳ Ｐゴシック" charset="0"/>
        </a:defRPr>
      </a:lvl3pPr>
      <a:lvl4pPr algn="r" rtl="0" eaLnBrk="1" fontAlgn="base" hangingPunct="1">
        <a:spcBef>
          <a:spcPct val="0"/>
        </a:spcBef>
        <a:spcAft>
          <a:spcPct val="0"/>
        </a:spcAft>
        <a:defRPr kumimoji="1" sz="3200">
          <a:solidFill>
            <a:schemeClr val="folHlink"/>
          </a:solidFill>
          <a:latin typeface="Calibri" pitchFamily="34" charset="0"/>
          <a:ea typeface="ＭＳ Ｐゴシック" charset="0"/>
          <a:cs typeface="ＭＳ Ｐゴシック" charset="0"/>
        </a:defRPr>
      </a:lvl4pPr>
      <a:lvl5pPr algn="r" rtl="0" eaLnBrk="1" fontAlgn="base" hangingPunct="1">
        <a:spcBef>
          <a:spcPct val="0"/>
        </a:spcBef>
        <a:spcAft>
          <a:spcPct val="0"/>
        </a:spcAft>
        <a:defRPr kumimoji="1" sz="3200">
          <a:solidFill>
            <a:schemeClr val="folHlink"/>
          </a:solidFill>
          <a:latin typeface="Calibri" pitchFamily="34" charset="0"/>
          <a:ea typeface="ＭＳ Ｐゴシック" charset="0"/>
          <a:cs typeface="ＭＳ Ｐゴシック" charset="0"/>
        </a:defRPr>
      </a:lvl5pPr>
      <a:lvl6pPr marL="457200" algn="r" rtl="0" eaLnBrk="1" fontAlgn="base" hangingPunct="1">
        <a:spcBef>
          <a:spcPct val="0"/>
        </a:spcBef>
        <a:spcAft>
          <a:spcPct val="0"/>
        </a:spcAft>
        <a:defRPr kumimoji="1" sz="3200">
          <a:solidFill>
            <a:schemeClr val="folHlink"/>
          </a:solidFill>
          <a:latin typeface="Franklin Gothic Demi" pitchFamily="34" charset="0"/>
        </a:defRPr>
      </a:lvl6pPr>
      <a:lvl7pPr marL="914400" algn="r" rtl="0" eaLnBrk="1" fontAlgn="base" hangingPunct="1">
        <a:spcBef>
          <a:spcPct val="0"/>
        </a:spcBef>
        <a:spcAft>
          <a:spcPct val="0"/>
        </a:spcAft>
        <a:defRPr kumimoji="1" sz="3200">
          <a:solidFill>
            <a:schemeClr val="folHlink"/>
          </a:solidFill>
          <a:latin typeface="Franklin Gothic Demi" pitchFamily="34" charset="0"/>
        </a:defRPr>
      </a:lvl7pPr>
      <a:lvl8pPr marL="1371600" algn="r" rtl="0" eaLnBrk="1" fontAlgn="base" hangingPunct="1">
        <a:spcBef>
          <a:spcPct val="0"/>
        </a:spcBef>
        <a:spcAft>
          <a:spcPct val="0"/>
        </a:spcAft>
        <a:defRPr kumimoji="1" sz="3200">
          <a:solidFill>
            <a:schemeClr val="folHlink"/>
          </a:solidFill>
          <a:latin typeface="Franklin Gothic Demi" pitchFamily="34" charset="0"/>
        </a:defRPr>
      </a:lvl8pPr>
      <a:lvl9pPr marL="1828800" algn="r" rtl="0" eaLnBrk="1" fontAlgn="base" hangingPunct="1">
        <a:spcBef>
          <a:spcPct val="0"/>
        </a:spcBef>
        <a:spcAft>
          <a:spcPct val="0"/>
        </a:spcAft>
        <a:defRPr kumimoji="1" sz="3200">
          <a:solidFill>
            <a:schemeClr val="folHlink"/>
          </a:solidFill>
          <a:latin typeface="Franklin Gothic Demi" pitchFamily="34" charset="0"/>
        </a:defRPr>
      </a:lvl9pPr>
    </p:titleStyle>
    <p:bodyStyle>
      <a:lvl1pPr marL="342900" indent="-342900" algn="l" rtl="0" eaLnBrk="1" fontAlgn="base" hangingPunct="1">
        <a:spcBef>
          <a:spcPct val="20000"/>
        </a:spcBef>
        <a:spcAft>
          <a:spcPct val="0"/>
        </a:spcAft>
        <a:buClr>
          <a:schemeClr val="folHlink"/>
        </a:buClr>
        <a:buFont typeface="Wingdings" charset="0"/>
        <a:buChar char="Ø"/>
        <a:defRPr kumimoji="1" sz="2800">
          <a:solidFill>
            <a:schemeClr val="folHlink"/>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folHlink"/>
        </a:buClr>
        <a:buChar char="o"/>
        <a:defRPr kumimoji="1" sz="2400">
          <a:solidFill>
            <a:schemeClr val="folHlink"/>
          </a:solidFill>
          <a:latin typeface="+mn-lt"/>
          <a:ea typeface="ＭＳ Ｐゴシック" charset="0"/>
        </a:defRPr>
      </a:lvl2pPr>
      <a:lvl3pPr marL="1143000" indent="-228600" algn="l" rtl="0" eaLnBrk="1" fontAlgn="base" hangingPunct="1">
        <a:spcBef>
          <a:spcPct val="20000"/>
        </a:spcBef>
        <a:spcAft>
          <a:spcPct val="0"/>
        </a:spcAft>
        <a:buClr>
          <a:schemeClr val="folHlink"/>
        </a:buClr>
        <a:buChar char="•"/>
        <a:defRPr kumimoji="1" sz="2000">
          <a:solidFill>
            <a:schemeClr val="folHlink"/>
          </a:solidFill>
          <a:latin typeface="+mn-lt"/>
          <a:ea typeface="ＭＳ Ｐゴシック" charset="0"/>
        </a:defRPr>
      </a:lvl3pPr>
      <a:lvl4pPr marL="1562100" indent="-228600" algn="l" rtl="0" eaLnBrk="1" fontAlgn="base" hangingPunct="1">
        <a:spcBef>
          <a:spcPct val="20000"/>
        </a:spcBef>
        <a:spcAft>
          <a:spcPct val="0"/>
        </a:spcAft>
        <a:buClr>
          <a:schemeClr val="folHlink"/>
        </a:buClr>
        <a:buChar char="•"/>
        <a:defRPr kumimoji="1">
          <a:solidFill>
            <a:schemeClr val="folHlink"/>
          </a:solidFill>
          <a:latin typeface="+mn-lt"/>
          <a:ea typeface="ＭＳ Ｐゴシック" charset="0"/>
        </a:defRPr>
      </a:lvl4pPr>
      <a:lvl5pPr marL="2038350" indent="-285750" algn="l" rtl="0" eaLnBrk="1" fontAlgn="base" hangingPunct="1">
        <a:spcBef>
          <a:spcPct val="20000"/>
        </a:spcBef>
        <a:spcAft>
          <a:spcPct val="0"/>
        </a:spcAft>
        <a:buClr>
          <a:schemeClr val="folHlink"/>
        </a:buClr>
        <a:buFont typeface="Arial" charset="0"/>
        <a:buChar char="•"/>
        <a:defRPr kumimoji="1" sz="1400">
          <a:solidFill>
            <a:schemeClr val="folHlink"/>
          </a:solidFill>
          <a:latin typeface="Arial" pitchFamily="34" charset="0"/>
          <a:ea typeface="ＭＳ Ｐゴシック" charset="0"/>
          <a:cs typeface="Arial" pitchFamily="34" charset="0"/>
        </a:defRPr>
      </a:lvl5pPr>
      <a:lvl6pPr marL="2438400" indent="-228600" algn="l" rtl="0" eaLnBrk="1" fontAlgn="base" hangingPunct="1">
        <a:spcBef>
          <a:spcPct val="20000"/>
        </a:spcBef>
        <a:spcAft>
          <a:spcPct val="0"/>
        </a:spcAft>
        <a:buClr>
          <a:schemeClr val="folHlink"/>
        </a:buClr>
        <a:buChar char="•"/>
        <a:defRPr kumimoji="1">
          <a:solidFill>
            <a:schemeClr val="folHlink"/>
          </a:solidFill>
          <a:latin typeface="+mn-lt"/>
        </a:defRPr>
      </a:lvl6pPr>
      <a:lvl7pPr marL="2895600" indent="-228600" algn="l" rtl="0" eaLnBrk="1" fontAlgn="base" hangingPunct="1">
        <a:spcBef>
          <a:spcPct val="20000"/>
        </a:spcBef>
        <a:spcAft>
          <a:spcPct val="0"/>
        </a:spcAft>
        <a:buClr>
          <a:schemeClr val="folHlink"/>
        </a:buClr>
        <a:buChar char="•"/>
        <a:defRPr kumimoji="1">
          <a:solidFill>
            <a:schemeClr val="folHlink"/>
          </a:solidFill>
          <a:latin typeface="+mn-lt"/>
        </a:defRPr>
      </a:lvl7pPr>
      <a:lvl8pPr marL="3352800" indent="-228600" algn="l" rtl="0" eaLnBrk="1" fontAlgn="base" hangingPunct="1">
        <a:spcBef>
          <a:spcPct val="20000"/>
        </a:spcBef>
        <a:spcAft>
          <a:spcPct val="0"/>
        </a:spcAft>
        <a:buClr>
          <a:schemeClr val="folHlink"/>
        </a:buClr>
        <a:buChar char="•"/>
        <a:defRPr kumimoji="1">
          <a:solidFill>
            <a:schemeClr val="folHlink"/>
          </a:solidFill>
          <a:latin typeface="+mn-lt"/>
        </a:defRPr>
      </a:lvl8pPr>
      <a:lvl9pPr marL="3810000" indent="-228600" algn="l" rtl="0" eaLnBrk="1" fontAlgn="base" hangingPunct="1">
        <a:spcBef>
          <a:spcPct val="20000"/>
        </a:spcBef>
        <a:spcAft>
          <a:spcPct val="0"/>
        </a:spcAft>
        <a:buClr>
          <a:schemeClr val="folHlink"/>
        </a:buClr>
        <a:buChar char="•"/>
        <a:defRPr kumimoji="1">
          <a:solidFill>
            <a:schemeClr val="folHlink"/>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8407" y="1590979"/>
            <a:ext cx="8372683" cy="2697242"/>
          </a:xfrm>
        </p:spPr>
        <p:txBody>
          <a:bodyPr/>
          <a:lstStyle/>
          <a:p>
            <a:pPr marL="0" indent="0" algn="ctr"/>
            <a:r>
              <a:rPr lang="fr-FR" sz="4000" b="1" spc="-150" dirty="0">
                <a:effectLst>
                  <a:outerShdw blurRad="38100" dist="38100" dir="2700000" algn="tl">
                    <a:srgbClr val="000000">
                      <a:alpha val="43137"/>
                    </a:srgbClr>
                  </a:outerShdw>
                </a:effectLst>
              </a:rPr>
              <a:t>Missions des UEROS et </a:t>
            </a:r>
            <a:br>
              <a:rPr lang="fr-FR" sz="4000" b="1" spc="-150" dirty="0">
                <a:effectLst>
                  <a:outerShdw blurRad="38100" dist="38100" dir="2700000" algn="tl">
                    <a:srgbClr val="000000">
                      <a:alpha val="43137"/>
                    </a:srgbClr>
                  </a:outerShdw>
                </a:effectLst>
              </a:rPr>
            </a:br>
            <a:r>
              <a:rPr lang="fr-FR" sz="4000" b="1" spc="-150" dirty="0">
                <a:effectLst>
                  <a:outerShdw blurRad="38100" dist="38100" dir="2700000" algn="tl">
                    <a:srgbClr val="000000">
                      <a:alpha val="43137"/>
                    </a:srgbClr>
                  </a:outerShdw>
                </a:effectLst>
              </a:rPr>
              <a:t>place des CRP </a:t>
            </a:r>
            <a:br>
              <a:rPr lang="fr-FR" sz="4000" b="1" spc="-150" dirty="0">
                <a:effectLst>
                  <a:outerShdw blurRad="38100" dist="38100" dir="2700000" algn="tl">
                    <a:srgbClr val="000000">
                      <a:alpha val="43137"/>
                    </a:srgbClr>
                  </a:outerShdw>
                </a:effectLst>
              </a:rPr>
            </a:br>
            <a:r>
              <a:rPr lang="fr-FR" sz="4000" b="1" spc="-150" dirty="0">
                <a:effectLst>
                  <a:outerShdw blurRad="38100" dist="38100" dir="2700000" algn="tl">
                    <a:srgbClr val="000000">
                      <a:alpha val="43137"/>
                    </a:srgbClr>
                  </a:outerShdw>
                </a:effectLst>
              </a:rPr>
              <a:t>dans le parcours de réinsertion </a:t>
            </a:r>
            <a:br>
              <a:rPr lang="fr-FR" sz="4000" b="1" spc="-150" dirty="0">
                <a:effectLst>
                  <a:outerShdw blurRad="38100" dist="38100" dir="2700000" algn="tl">
                    <a:srgbClr val="000000">
                      <a:alpha val="43137"/>
                    </a:srgbClr>
                  </a:outerShdw>
                </a:effectLst>
              </a:rPr>
            </a:br>
            <a:r>
              <a:rPr lang="fr-FR" sz="4000" b="1" spc="-150" dirty="0">
                <a:effectLst>
                  <a:outerShdw blurRad="38100" dist="38100" dir="2700000" algn="tl">
                    <a:srgbClr val="000000">
                      <a:alpha val="43137"/>
                    </a:srgbClr>
                  </a:outerShdw>
                </a:effectLst>
              </a:rPr>
              <a:t>des personnes </a:t>
            </a:r>
            <a:r>
              <a:rPr lang="fr-FR" sz="4000" b="1" spc="-150" dirty="0" err="1">
                <a:effectLst>
                  <a:outerShdw blurRad="38100" dist="38100" dir="2700000" algn="tl">
                    <a:srgbClr val="000000">
                      <a:alpha val="43137"/>
                    </a:srgbClr>
                  </a:outerShdw>
                </a:effectLst>
              </a:rPr>
              <a:t>cérébro</a:t>
            </a:r>
            <a:r>
              <a:rPr lang="fr-FR" sz="4000" b="1" spc="-150" dirty="0">
                <a:effectLst>
                  <a:outerShdw blurRad="38100" dist="38100" dir="2700000" algn="tl">
                    <a:srgbClr val="000000">
                      <a:alpha val="43137"/>
                    </a:srgbClr>
                  </a:outerShdw>
                </a:effectLst>
              </a:rPr>
              <a:t>-lésées</a:t>
            </a:r>
            <a:endParaRPr lang="fr-FR" sz="4000" spc="-150" dirty="0">
              <a:effectLst>
                <a:outerShdw blurRad="38100" dist="38100" dir="2700000" algn="tl">
                  <a:srgbClr val="000000">
                    <a:alpha val="43137"/>
                  </a:srgbClr>
                </a:outerShdw>
              </a:effectLst>
            </a:endParaRPr>
          </a:p>
        </p:txBody>
      </p:sp>
      <p:sp>
        <p:nvSpPr>
          <p:cNvPr id="4" name="Espace réservé du texte 3"/>
          <p:cNvSpPr>
            <a:spLocks noGrp="1"/>
          </p:cNvSpPr>
          <p:nvPr>
            <p:ph type="body" sz="quarter" idx="14"/>
          </p:nvPr>
        </p:nvSpPr>
        <p:spPr>
          <a:xfrm>
            <a:off x="977462" y="4256984"/>
            <a:ext cx="8396333" cy="795863"/>
          </a:xfrm>
        </p:spPr>
        <p:txBody>
          <a:bodyPr/>
          <a:lstStyle/>
          <a:p>
            <a:pPr algn="r"/>
            <a:r>
              <a:rPr lang="fr-FR" sz="1800" spc="-150" dirty="0"/>
              <a:t>Delphine BRUNET, Coordinatrice UEROS </a:t>
            </a:r>
          </a:p>
          <a:p>
            <a:pPr algn="r"/>
            <a:r>
              <a:rPr lang="fr-FR" sz="1800" spc="-150" dirty="0"/>
              <a:t>Jean Paul LIGNELET, Adjoint de Direction </a:t>
            </a:r>
          </a:p>
        </p:txBody>
      </p:sp>
      <p:sp>
        <p:nvSpPr>
          <p:cNvPr id="5" name="Espace réservé du contenu 4"/>
          <p:cNvSpPr>
            <a:spLocks noGrp="1"/>
          </p:cNvSpPr>
          <p:nvPr>
            <p:ph idx="15"/>
          </p:nvPr>
        </p:nvSpPr>
        <p:spPr>
          <a:xfrm>
            <a:off x="1986455" y="5667704"/>
            <a:ext cx="7254015" cy="487484"/>
          </a:xfrm>
        </p:spPr>
        <p:txBody>
          <a:bodyPr/>
          <a:lstStyle/>
          <a:p>
            <a:r>
              <a:rPr lang="fr-FR" sz="1600" b="1" dirty="0">
                <a:solidFill>
                  <a:srgbClr val="32477A"/>
                </a:solidFill>
              </a:rPr>
              <a:t>France Traumatisme Crânien, « Réinsertion professionnelle et Traumatisme crânien »</a:t>
            </a:r>
          </a:p>
          <a:p>
            <a:r>
              <a:rPr lang="fr-FR" sz="1600" b="1" dirty="0">
                <a:solidFill>
                  <a:srgbClr val="32477A"/>
                </a:solidFill>
              </a:rPr>
              <a:t>Le 02 décembre 2016</a:t>
            </a:r>
          </a:p>
          <a:p>
            <a:endParaRPr lang="fr-FR" dirty="0"/>
          </a:p>
        </p:txBody>
      </p:sp>
      <p:sp>
        <p:nvSpPr>
          <p:cNvPr id="6" name="Espace réservé du numéro de diapositive 5"/>
          <p:cNvSpPr>
            <a:spLocks noGrp="1"/>
          </p:cNvSpPr>
          <p:nvPr>
            <p:ph type="sldNum" sz="quarter" idx="18"/>
          </p:nvPr>
        </p:nvSpPr>
        <p:spPr/>
        <p:txBody>
          <a:bodyPr/>
          <a:lstStyle/>
          <a:p>
            <a:pPr>
              <a:defRPr/>
            </a:pPr>
            <a:fld id="{00A620B7-98C1-C84E-A047-F8788683E894}" type="slidenum">
              <a:rPr lang="en-US" smtClean="0"/>
              <a:pPr>
                <a:defRPr/>
              </a:pPr>
              <a:t>1</a:t>
            </a:fld>
            <a:endParaRPr lang="en-US" dirty="0"/>
          </a:p>
        </p:txBody>
      </p:sp>
    </p:spTree>
    <p:extLst>
      <p:ext uri="{BB962C8B-B14F-4D97-AF65-F5344CB8AC3E}">
        <p14:creationId xmlns:p14="http://schemas.microsoft.com/office/powerpoint/2010/main" val="2965558809"/>
      </p:ext>
    </p:extLst>
  </p:cSld>
  <p:clrMapOvr>
    <a:masterClrMapping/>
  </p:clrMapOvr>
  <p:transition spd="med" advClick="0" advTm="10000">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spc="-150" dirty="0"/>
              <a:t>Bilan d’activité national</a:t>
            </a:r>
          </a:p>
        </p:txBody>
      </p:sp>
      <p:sp>
        <p:nvSpPr>
          <p:cNvPr id="3" name="Espace réservé du contenu 2"/>
          <p:cNvSpPr>
            <a:spLocks noGrp="1"/>
          </p:cNvSpPr>
          <p:nvPr>
            <p:ph idx="1"/>
          </p:nvPr>
        </p:nvSpPr>
        <p:spPr/>
        <p:txBody>
          <a:bodyPr/>
          <a:lstStyle/>
          <a:p>
            <a:endParaRPr lang="fr-FR" dirty="0"/>
          </a:p>
          <a:p>
            <a:r>
              <a:rPr lang="fr-FR" sz="2000" dirty="0"/>
              <a:t>En 20 ANS :</a:t>
            </a:r>
          </a:p>
          <a:p>
            <a:endParaRPr lang="fr-FR" sz="400" dirty="0"/>
          </a:p>
          <a:p>
            <a:r>
              <a:rPr lang="fr-FR" sz="2000" dirty="0"/>
              <a:t>-          35.634 personnes ont été accueillies en UEROS en premier rendez-vous</a:t>
            </a:r>
          </a:p>
          <a:p>
            <a:endParaRPr lang="fr-FR" sz="1000" dirty="0"/>
          </a:p>
          <a:p>
            <a:pPr marL="630238" indent="-630238"/>
            <a:r>
              <a:rPr lang="fr-FR" sz="2000" dirty="0"/>
              <a:t>-          6.300 personnes ont bénéficié d’une évaluation médico-psychologique de courte durée</a:t>
            </a:r>
          </a:p>
          <a:p>
            <a:endParaRPr lang="fr-FR" sz="900" dirty="0"/>
          </a:p>
          <a:p>
            <a:r>
              <a:rPr lang="fr-FR" sz="2000" dirty="0"/>
              <a:t>-          12.304 personnes ont bénéficié du programme de réentraînement</a:t>
            </a:r>
          </a:p>
          <a:p>
            <a:endParaRPr lang="fr-FR" dirty="0"/>
          </a:p>
          <a:p>
            <a:endParaRPr lang="fr-FR" dirty="0"/>
          </a:p>
        </p:txBody>
      </p:sp>
      <p:sp>
        <p:nvSpPr>
          <p:cNvPr id="4" name="Espace réservé du texte 3"/>
          <p:cNvSpPr>
            <a:spLocks noGrp="1"/>
          </p:cNvSpPr>
          <p:nvPr>
            <p:ph type="body" sz="quarter" idx="14"/>
          </p:nvPr>
        </p:nvSpPr>
        <p:spPr/>
        <p:txBody>
          <a:bodyPr/>
          <a:lstStyle/>
          <a:p>
            <a:r>
              <a:rPr lang="fr-FR" b="1" dirty="0"/>
              <a:t>En faisant une extrapolation des statistiques de chaque année à partir des données de 20 équipes sur 30 :</a:t>
            </a:r>
          </a:p>
          <a:p>
            <a:endParaRPr lang="fr-FR" dirty="0"/>
          </a:p>
        </p:txBody>
      </p:sp>
      <p:sp>
        <p:nvSpPr>
          <p:cNvPr id="6" name="Espace réservé du numéro de diapositive 5"/>
          <p:cNvSpPr>
            <a:spLocks noGrp="1"/>
          </p:cNvSpPr>
          <p:nvPr>
            <p:ph type="sldNum" sz="quarter" idx="18"/>
          </p:nvPr>
        </p:nvSpPr>
        <p:spPr/>
        <p:txBody>
          <a:bodyPr/>
          <a:lstStyle/>
          <a:p>
            <a:pPr>
              <a:defRPr/>
            </a:pPr>
            <a:fld id="{00A620B7-98C1-C84E-A047-F8788683E894}" type="slidenum">
              <a:rPr lang="en-US" smtClean="0"/>
              <a:pPr>
                <a:defRPr/>
              </a:pPr>
              <a:t>10</a:t>
            </a:fld>
            <a:endParaRPr lang="en-US" dirty="0"/>
          </a:p>
        </p:txBody>
      </p:sp>
    </p:spTree>
    <p:extLst>
      <p:ext uri="{BB962C8B-B14F-4D97-AF65-F5344CB8AC3E}">
        <p14:creationId xmlns:p14="http://schemas.microsoft.com/office/powerpoint/2010/main" val="2325513555"/>
      </p:ext>
    </p:extLst>
  </p:cSld>
  <p:clrMapOvr>
    <a:masterClrMapping/>
  </p:clrMapOvr>
  <p:transition spd="med" advClick="0" advTm="10000">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spc="-150" dirty="0"/>
              <a:t>Finalement … Quand prendre contact avec l’UEROS ? </a:t>
            </a:r>
          </a:p>
        </p:txBody>
      </p:sp>
      <p:sp>
        <p:nvSpPr>
          <p:cNvPr id="3" name="Espace réservé du contenu 2"/>
          <p:cNvSpPr>
            <a:spLocks noGrp="1"/>
          </p:cNvSpPr>
          <p:nvPr>
            <p:ph idx="1"/>
          </p:nvPr>
        </p:nvSpPr>
        <p:spPr>
          <a:xfrm>
            <a:off x="1249475" y="3034096"/>
            <a:ext cx="8393546" cy="2704734"/>
          </a:xfrm>
        </p:spPr>
        <p:txBody>
          <a:bodyPr/>
          <a:lstStyle/>
          <a:p>
            <a:pPr marL="171450" lvl="0" indent="-171450">
              <a:buFont typeface="Wingdings" panose="05000000000000000000" pitchFamily="2" charset="2"/>
              <a:buChar char="Ø"/>
            </a:pPr>
            <a:r>
              <a:rPr lang="fr-FR" sz="2000" b="1" dirty="0">
                <a:solidFill>
                  <a:schemeClr val="accent3">
                    <a:lumMod val="75000"/>
                  </a:schemeClr>
                </a:solidFill>
              </a:rPr>
              <a:t>Recevoir et éclairer la demande d’insertion sociale et/ou professionnelle</a:t>
            </a:r>
          </a:p>
          <a:p>
            <a:pPr marL="171450" lvl="0" indent="-171450">
              <a:buFont typeface="Wingdings" panose="05000000000000000000" pitchFamily="2" charset="2"/>
              <a:buChar char="Ø"/>
            </a:pPr>
            <a:endParaRPr lang="fr-FR" sz="1600" b="1" dirty="0">
              <a:solidFill>
                <a:schemeClr val="accent3">
                  <a:lumMod val="75000"/>
                </a:schemeClr>
              </a:solidFill>
            </a:endParaRPr>
          </a:p>
          <a:p>
            <a:pPr marL="171450" lvl="0" indent="-171450">
              <a:buFont typeface="Wingdings" panose="05000000000000000000" pitchFamily="2" charset="2"/>
              <a:buChar char="Ø"/>
            </a:pPr>
            <a:r>
              <a:rPr lang="fr-FR" sz="2000" b="1" dirty="0">
                <a:solidFill>
                  <a:schemeClr val="accent3">
                    <a:lumMod val="75000"/>
                  </a:schemeClr>
                </a:solidFill>
              </a:rPr>
              <a:t>Construire des axes d’accompagnement avec la personne et son entourage visant à préparer une réinsertion sociale et/ou professionnelle</a:t>
            </a:r>
          </a:p>
          <a:p>
            <a:pPr marL="171450" lvl="0" indent="-171450">
              <a:buFont typeface="Wingdings" panose="05000000000000000000" pitchFamily="2" charset="2"/>
              <a:buChar char="Ø"/>
            </a:pPr>
            <a:endParaRPr lang="fr-FR" sz="1600" b="1" dirty="0">
              <a:solidFill>
                <a:schemeClr val="accent3">
                  <a:lumMod val="75000"/>
                </a:schemeClr>
              </a:solidFill>
            </a:endParaRPr>
          </a:p>
          <a:p>
            <a:pPr marL="171450" indent="-171450">
              <a:buFont typeface="Wingdings" panose="05000000000000000000" pitchFamily="2" charset="2"/>
              <a:buChar char="Ø"/>
            </a:pPr>
            <a:r>
              <a:rPr lang="fr-FR" sz="2000" b="1" dirty="0">
                <a:solidFill>
                  <a:schemeClr val="accent3">
                    <a:lumMod val="75000"/>
                  </a:schemeClr>
                </a:solidFill>
              </a:rPr>
              <a:t>Déterminer si l’intéressé peut bénéficier d’un programme de réentraînement UEROS </a:t>
            </a:r>
          </a:p>
          <a:p>
            <a:endParaRPr lang="fr-FR" sz="1400" b="1" dirty="0">
              <a:solidFill>
                <a:schemeClr val="accent3">
                  <a:lumMod val="75000"/>
                </a:schemeClr>
              </a:solidFill>
            </a:endParaRPr>
          </a:p>
          <a:p>
            <a:pPr marL="171450" indent="-171450">
              <a:buFont typeface="Wingdings" panose="05000000000000000000" pitchFamily="2" charset="2"/>
              <a:buChar char="Ø"/>
            </a:pPr>
            <a:r>
              <a:rPr lang="fr-FR" sz="2000" b="1" dirty="0" err="1">
                <a:solidFill>
                  <a:schemeClr val="accent3">
                    <a:lumMod val="75000"/>
                  </a:schemeClr>
                </a:solidFill>
              </a:rPr>
              <a:t>Réadresser</a:t>
            </a:r>
            <a:r>
              <a:rPr lang="fr-FR" sz="2000" b="1" dirty="0">
                <a:solidFill>
                  <a:schemeClr val="accent3">
                    <a:lumMod val="75000"/>
                  </a:schemeClr>
                </a:solidFill>
              </a:rPr>
              <a:t> vers des structures adaptées du réseau </a:t>
            </a:r>
          </a:p>
          <a:p>
            <a:pPr marL="171450" lvl="0" indent="-171450">
              <a:buFont typeface="Symbol"/>
              <a:buChar char="Þ"/>
            </a:pPr>
            <a:endParaRPr lang="fr-FR" dirty="0"/>
          </a:p>
          <a:p>
            <a:pPr marL="171450" lvl="0" indent="-171450">
              <a:buFont typeface="Symbol"/>
              <a:buChar char="Þ"/>
            </a:pPr>
            <a:endParaRPr lang="fr-FR" dirty="0"/>
          </a:p>
          <a:p>
            <a:pPr lvl="0"/>
            <a:endParaRPr lang="fr-FR" dirty="0">
              <a:solidFill>
                <a:srgbClr val="005F84"/>
              </a:solidFill>
            </a:endParaRPr>
          </a:p>
          <a:p>
            <a:pPr lvl="0"/>
            <a:endParaRPr lang="fr-FR" b="1" dirty="0">
              <a:solidFill>
                <a:srgbClr val="277BB5"/>
              </a:solidFill>
            </a:endParaRPr>
          </a:p>
          <a:p>
            <a:endParaRPr lang="fr-FR" dirty="0"/>
          </a:p>
          <a:p>
            <a:endParaRPr lang="fr-FR" dirty="0"/>
          </a:p>
        </p:txBody>
      </p:sp>
      <p:sp>
        <p:nvSpPr>
          <p:cNvPr id="4" name="Espace réservé du texte 3"/>
          <p:cNvSpPr>
            <a:spLocks noGrp="1"/>
          </p:cNvSpPr>
          <p:nvPr>
            <p:ph type="body" sz="quarter" idx="14"/>
          </p:nvPr>
        </p:nvSpPr>
        <p:spPr>
          <a:xfrm>
            <a:off x="1159430" y="2304953"/>
            <a:ext cx="8393545" cy="525462"/>
          </a:xfrm>
        </p:spPr>
        <p:txBody>
          <a:bodyPr/>
          <a:lstStyle/>
          <a:p>
            <a:r>
              <a:rPr lang="fr-FR" b="1" dirty="0"/>
              <a:t>Dès l’ébauche d’une demande d’insertion socio-professionnelle </a:t>
            </a:r>
          </a:p>
          <a:p>
            <a:endParaRPr lang="fr-FR" dirty="0"/>
          </a:p>
        </p:txBody>
      </p:sp>
      <p:sp>
        <p:nvSpPr>
          <p:cNvPr id="6" name="Espace réservé du numéro de diapositive 5"/>
          <p:cNvSpPr>
            <a:spLocks noGrp="1"/>
          </p:cNvSpPr>
          <p:nvPr>
            <p:ph type="sldNum" sz="quarter" idx="18"/>
          </p:nvPr>
        </p:nvSpPr>
        <p:spPr/>
        <p:txBody>
          <a:bodyPr/>
          <a:lstStyle/>
          <a:p>
            <a:pPr>
              <a:defRPr/>
            </a:pPr>
            <a:fld id="{00A620B7-98C1-C84E-A047-F8788683E894}" type="slidenum">
              <a:rPr lang="en-US" smtClean="0"/>
              <a:pPr>
                <a:defRPr/>
              </a:pPr>
              <a:t>11</a:t>
            </a:fld>
            <a:endParaRPr lang="en-US" dirty="0"/>
          </a:p>
        </p:txBody>
      </p:sp>
    </p:spTree>
    <p:extLst>
      <p:ext uri="{BB962C8B-B14F-4D97-AF65-F5344CB8AC3E}">
        <p14:creationId xmlns:p14="http://schemas.microsoft.com/office/powerpoint/2010/main" val="805943640"/>
      </p:ext>
    </p:extLst>
  </p:cSld>
  <p:clrMapOvr>
    <a:masterClrMapping/>
  </p:clrMapOvr>
  <p:transition spd="med" advClick="0" advTm="10000">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p:txBody>
          <a:bodyPr/>
          <a:lstStyle/>
          <a:p>
            <a:endParaRPr lang="fr-FR" dirty="0"/>
          </a:p>
          <a:p>
            <a:r>
              <a:rPr lang="fr-FR" dirty="0"/>
              <a:t> </a:t>
            </a:r>
          </a:p>
        </p:txBody>
      </p:sp>
      <p:sp>
        <p:nvSpPr>
          <p:cNvPr id="6" name="Espace réservé du numéro de diapositive 5"/>
          <p:cNvSpPr>
            <a:spLocks noGrp="1"/>
          </p:cNvSpPr>
          <p:nvPr>
            <p:ph type="sldNum" sz="quarter" idx="18"/>
          </p:nvPr>
        </p:nvSpPr>
        <p:spPr/>
        <p:txBody>
          <a:bodyPr/>
          <a:lstStyle/>
          <a:p>
            <a:pPr>
              <a:defRPr/>
            </a:pPr>
            <a:fld id="{00A620B7-98C1-C84E-A047-F8788683E894}" type="slidenum">
              <a:rPr lang="en-US" smtClean="0"/>
              <a:pPr>
                <a:defRPr/>
              </a:pPr>
              <a:t>12</a:t>
            </a:fld>
            <a:endParaRPr lang="en-US" dirty="0"/>
          </a:p>
        </p:txBody>
      </p:sp>
      <p:pic>
        <p:nvPicPr>
          <p:cNvPr id="3116" name="Picture 4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737" y="1114774"/>
            <a:ext cx="9374845" cy="6121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591603"/>
      </p:ext>
    </p:extLst>
  </p:cSld>
  <p:clrMapOvr>
    <a:masterClrMapping/>
  </p:clrMapOvr>
  <p:transition spd="med" advClick="0" advTm="10000">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p:txBody>
          <a:bodyPr/>
          <a:lstStyle/>
          <a:p>
            <a:r>
              <a:rPr lang="fr-FR" b="1" spc="-150" dirty="0"/>
              <a:t>Les bénéficiaires de l’UEROS… </a:t>
            </a:r>
            <a:r>
              <a:rPr lang="fr-FR" sz="2000" b="1" spc="-150" dirty="0"/>
              <a:t>(données nationales 2014)</a:t>
            </a:r>
            <a:endParaRPr lang="fr-FR" b="1" spc="-150" dirty="0"/>
          </a:p>
        </p:txBody>
      </p:sp>
      <p:graphicFrame>
        <p:nvGraphicFramePr>
          <p:cNvPr id="9" name="Espace réservé du contenu 3"/>
          <p:cNvGraphicFramePr>
            <a:graphicFrameLocks noGrp="1"/>
          </p:cNvGraphicFramePr>
          <p:nvPr>
            <p:ph idx="1"/>
            <p:extLst>
              <p:ext uri="{D42A27DB-BD31-4B8C-83A1-F6EECF244321}">
                <p14:modId xmlns:p14="http://schemas.microsoft.com/office/powerpoint/2010/main" val="1668486373"/>
              </p:ext>
            </p:extLst>
          </p:nvPr>
        </p:nvGraphicFramePr>
        <p:xfrm>
          <a:off x="1274885" y="2921000"/>
          <a:ext cx="8146928" cy="3174176"/>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texte 3"/>
          <p:cNvSpPr>
            <a:spLocks noGrp="1"/>
          </p:cNvSpPr>
          <p:nvPr>
            <p:ph type="body" sz="quarter" idx="14"/>
          </p:nvPr>
        </p:nvSpPr>
        <p:spPr/>
        <p:txBody>
          <a:bodyPr/>
          <a:lstStyle/>
          <a:p>
            <a:r>
              <a:rPr lang="fr-FR" sz="2400" b="1" dirty="0"/>
              <a:t>Pathologies </a:t>
            </a:r>
            <a:r>
              <a:rPr lang="fr-FR" sz="2400" dirty="0"/>
              <a:t> </a:t>
            </a:r>
          </a:p>
        </p:txBody>
      </p:sp>
      <p:sp>
        <p:nvSpPr>
          <p:cNvPr id="6" name="Espace réservé du numéro de diapositive 5"/>
          <p:cNvSpPr>
            <a:spLocks noGrp="1"/>
          </p:cNvSpPr>
          <p:nvPr>
            <p:ph type="sldNum" sz="quarter" idx="18"/>
          </p:nvPr>
        </p:nvSpPr>
        <p:spPr/>
        <p:txBody>
          <a:bodyPr/>
          <a:lstStyle/>
          <a:p>
            <a:pPr>
              <a:defRPr/>
            </a:pPr>
            <a:fld id="{00A620B7-98C1-C84E-A047-F8788683E894}" type="slidenum">
              <a:rPr lang="en-US" smtClean="0"/>
              <a:pPr>
                <a:defRPr/>
              </a:pPr>
              <a:t>13</a:t>
            </a:fld>
            <a:endParaRPr lang="en-US" dirty="0"/>
          </a:p>
        </p:txBody>
      </p:sp>
    </p:spTree>
    <p:extLst>
      <p:ext uri="{BB962C8B-B14F-4D97-AF65-F5344CB8AC3E}">
        <p14:creationId xmlns:p14="http://schemas.microsoft.com/office/powerpoint/2010/main" val="543564077"/>
      </p:ext>
    </p:extLst>
  </p:cSld>
  <p:clrMapOvr>
    <a:masterClrMapping/>
  </p:clrMapOvr>
  <p:transition spd="med" advClick="0" advTm="10000">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4"/>
          </p:nvPr>
        </p:nvSpPr>
        <p:spPr>
          <a:xfrm>
            <a:off x="1027113" y="1519243"/>
            <a:ext cx="8393545" cy="525462"/>
          </a:xfrm>
        </p:spPr>
        <p:txBody>
          <a:bodyPr/>
          <a:lstStyle/>
          <a:p>
            <a:r>
              <a:rPr lang="fr-FR" sz="2400" b="1" dirty="0"/>
              <a:t>Evolution du public</a:t>
            </a:r>
          </a:p>
        </p:txBody>
      </p:sp>
      <p:sp>
        <p:nvSpPr>
          <p:cNvPr id="6" name="Espace réservé du numéro de diapositive 5"/>
          <p:cNvSpPr>
            <a:spLocks noGrp="1"/>
          </p:cNvSpPr>
          <p:nvPr>
            <p:ph type="sldNum" sz="quarter" idx="18"/>
          </p:nvPr>
        </p:nvSpPr>
        <p:spPr/>
        <p:txBody>
          <a:bodyPr/>
          <a:lstStyle/>
          <a:p>
            <a:pPr>
              <a:defRPr/>
            </a:pPr>
            <a:fld id="{00A620B7-98C1-C84E-A047-F8788683E894}" type="slidenum">
              <a:rPr lang="en-US" smtClean="0"/>
              <a:pPr>
                <a:defRPr/>
              </a:pPr>
              <a:t>14</a:t>
            </a:fld>
            <a:endParaRPr lang="en-US" dirty="0"/>
          </a:p>
        </p:txBody>
      </p:sp>
      <p:pic>
        <p:nvPicPr>
          <p:cNvPr id="3" name="Espace réservé du contenu 2"/>
          <p:cNvPicPr>
            <a:picLocks noGrp="1" noChangeAspect="1"/>
          </p:cNvPicPr>
          <p:nvPr>
            <p:ph idx="1"/>
          </p:nvPr>
        </p:nvPicPr>
        <p:blipFill rotWithShape="1">
          <a:blip r:embed="rId2"/>
          <a:srcRect l="29255" t="40517" r="16044" b="25628"/>
          <a:stretch/>
        </p:blipFill>
        <p:spPr>
          <a:xfrm>
            <a:off x="747346" y="2285219"/>
            <a:ext cx="8361485" cy="2911035"/>
          </a:xfrm>
          <a:prstGeom prst="rect">
            <a:avLst/>
          </a:prstGeom>
        </p:spPr>
      </p:pic>
    </p:spTree>
    <p:extLst>
      <p:ext uri="{BB962C8B-B14F-4D97-AF65-F5344CB8AC3E}">
        <p14:creationId xmlns:p14="http://schemas.microsoft.com/office/powerpoint/2010/main" val="1621717057"/>
      </p:ext>
    </p:extLst>
  </p:cSld>
  <p:clrMapOvr>
    <a:masterClrMapping/>
  </p:clrMapOvr>
  <p:transition spd="med" advClick="0" advTm="10000">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3">
            <a:extLst/>
          </p:cNvPr>
          <p:cNvGraphicFramePr>
            <a:graphicFrameLocks noGrp="1"/>
          </p:cNvGraphicFramePr>
          <p:nvPr>
            <p:ph idx="1"/>
            <p:extLst>
              <p:ext uri="{D42A27DB-BD31-4B8C-83A1-F6EECF244321}">
                <p14:modId xmlns:p14="http://schemas.microsoft.com/office/powerpoint/2010/main" val="409798315"/>
              </p:ext>
            </p:extLst>
          </p:nvPr>
        </p:nvGraphicFramePr>
        <p:xfrm>
          <a:off x="1019906" y="1601236"/>
          <a:ext cx="7957943" cy="3898057"/>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texte 3"/>
          <p:cNvSpPr>
            <a:spLocks noGrp="1"/>
          </p:cNvSpPr>
          <p:nvPr>
            <p:ph type="body" sz="quarter" idx="14"/>
          </p:nvPr>
        </p:nvSpPr>
        <p:spPr>
          <a:xfrm>
            <a:off x="1396014" y="1338505"/>
            <a:ext cx="8393545" cy="525462"/>
          </a:xfrm>
        </p:spPr>
        <p:txBody>
          <a:bodyPr/>
          <a:lstStyle/>
          <a:p>
            <a:r>
              <a:rPr lang="fr-FR" b="1" dirty="0"/>
              <a:t>PRECONISATIONS D’ORIENTATION sur Proposition de l’UEROS</a:t>
            </a:r>
          </a:p>
        </p:txBody>
      </p:sp>
      <p:sp>
        <p:nvSpPr>
          <p:cNvPr id="10" name="Espace réservé du contenu 9"/>
          <p:cNvSpPr>
            <a:spLocks noGrp="1"/>
          </p:cNvSpPr>
          <p:nvPr>
            <p:ph idx="15"/>
          </p:nvPr>
        </p:nvSpPr>
        <p:spPr>
          <a:xfrm>
            <a:off x="1317014" y="5858862"/>
            <a:ext cx="8108266" cy="472627"/>
          </a:xfrm>
        </p:spPr>
        <p:txBody>
          <a:bodyPr/>
          <a:lstStyle/>
          <a:p>
            <a:r>
              <a:rPr lang="fr-FR" sz="2000" b="1" dirty="0">
                <a:solidFill>
                  <a:srgbClr val="002060"/>
                </a:solidFill>
                <a:latin typeface="Arial Narrow" panose="020B0606020202030204" pitchFamily="34" charset="0"/>
                <a:sym typeface="Wingdings" panose="05000000000000000000" pitchFamily="2" charset="2"/>
              </a:rPr>
              <a:t> </a:t>
            </a:r>
            <a:r>
              <a:rPr lang="fr-FR" sz="2000" b="1" dirty="0">
                <a:solidFill>
                  <a:srgbClr val="002060"/>
                </a:solidFill>
                <a:latin typeface="Arial Narrow" panose="020B0606020202030204" pitchFamily="34" charset="0"/>
              </a:rPr>
              <a:t>Des projets allant du soin à l’emploi…</a:t>
            </a:r>
          </a:p>
          <a:p>
            <a:endParaRPr lang="fr-FR" dirty="0"/>
          </a:p>
        </p:txBody>
      </p:sp>
      <p:sp>
        <p:nvSpPr>
          <p:cNvPr id="6" name="Espace réservé du numéro de diapositive 5"/>
          <p:cNvSpPr>
            <a:spLocks noGrp="1"/>
          </p:cNvSpPr>
          <p:nvPr>
            <p:ph type="sldNum" sz="quarter" idx="18"/>
          </p:nvPr>
        </p:nvSpPr>
        <p:spPr/>
        <p:txBody>
          <a:bodyPr/>
          <a:lstStyle/>
          <a:p>
            <a:pPr>
              <a:defRPr/>
            </a:pPr>
            <a:fld id="{00A620B7-98C1-C84E-A047-F8788683E894}" type="slidenum">
              <a:rPr lang="en-US" smtClean="0"/>
              <a:pPr>
                <a:defRPr/>
              </a:pPr>
              <a:t>15</a:t>
            </a:fld>
            <a:endParaRPr lang="en-US" dirty="0"/>
          </a:p>
        </p:txBody>
      </p:sp>
    </p:spTree>
    <p:extLst>
      <p:ext uri="{BB962C8B-B14F-4D97-AF65-F5344CB8AC3E}">
        <p14:creationId xmlns:p14="http://schemas.microsoft.com/office/powerpoint/2010/main" val="2247129704"/>
      </p:ext>
    </p:extLst>
  </p:cSld>
  <p:clrMapOvr>
    <a:masterClrMapping/>
  </p:clrMapOvr>
  <p:transition spd="med" advClick="0" advTm="10000">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8407" y="1590979"/>
            <a:ext cx="8372683" cy="510294"/>
          </a:xfrm>
        </p:spPr>
        <p:txBody>
          <a:bodyPr/>
          <a:lstStyle/>
          <a:p>
            <a:r>
              <a:rPr lang="fr-FR" b="1" spc="-150" dirty="0"/>
              <a:t>Perspectives d’évolution </a:t>
            </a:r>
          </a:p>
        </p:txBody>
      </p:sp>
      <p:sp>
        <p:nvSpPr>
          <p:cNvPr id="3" name="Espace réservé du contenu 2"/>
          <p:cNvSpPr>
            <a:spLocks noGrp="1"/>
          </p:cNvSpPr>
          <p:nvPr>
            <p:ph idx="1"/>
          </p:nvPr>
        </p:nvSpPr>
        <p:spPr>
          <a:xfrm>
            <a:off x="964482" y="2952532"/>
            <a:ext cx="8393546" cy="3235434"/>
          </a:xfrm>
        </p:spPr>
        <p:txBody>
          <a:bodyPr/>
          <a:lstStyle/>
          <a:p>
            <a:pPr marL="171450" indent="-171450">
              <a:buFont typeface="Arial" panose="020B0604020202020204" pitchFamily="34" charset="0"/>
              <a:buChar char="•"/>
            </a:pPr>
            <a:r>
              <a:rPr lang="fr-FR" sz="2000" dirty="0">
                <a:latin typeface="Arial" panose="020B0604020202020204" pitchFamily="34" charset="0"/>
                <a:cs typeface="Arial" panose="020B0604020202020204" pitchFamily="34" charset="0"/>
              </a:rPr>
              <a:t>Assouplissement des modalités d’accueil : développement de l’accueil séquentiel et à temps partiel</a:t>
            </a:r>
          </a:p>
          <a:p>
            <a:pPr marL="171450" indent="-171450">
              <a:buFont typeface="Arial" panose="020B0604020202020204" pitchFamily="34" charset="0"/>
              <a:buChar char="•"/>
            </a:pPr>
            <a:endParaRPr lang="fr-FR"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fr-FR" sz="2000" dirty="0">
                <a:latin typeface="Arial" panose="020B0604020202020204" pitchFamily="34" charset="0"/>
                <a:cs typeface="Arial" panose="020B0604020202020204" pitchFamily="34" charset="0"/>
              </a:rPr>
              <a:t>Adaptation de l’accompagnement à la problématique des jeunes</a:t>
            </a:r>
          </a:p>
          <a:p>
            <a:pPr marL="171450" indent="-171450">
              <a:buFont typeface="Arial" panose="020B0604020202020204" pitchFamily="34" charset="0"/>
              <a:buChar char="•"/>
            </a:pPr>
            <a:endParaRPr lang="fr-FR"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fr-FR" sz="2000" dirty="0">
                <a:latin typeface="Arial" panose="020B0604020202020204" pitchFamily="34" charset="0"/>
                <a:cs typeface="Arial" panose="020B0604020202020204" pitchFamily="34" charset="0"/>
              </a:rPr>
              <a:t>Evolution du travail avec les partenaires : Une grande part des UEROS est inscrite dans les réseaux </a:t>
            </a:r>
          </a:p>
          <a:p>
            <a:r>
              <a:rPr lang="fr-FR" sz="2000" dirty="0">
                <a:latin typeface="Arial" panose="020B0604020202020204" pitchFamily="34" charset="0"/>
                <a:cs typeface="Arial" panose="020B0604020202020204" pitchFamily="34" charset="0"/>
              </a:rPr>
              <a:t>	Exemple – </a:t>
            </a:r>
            <a:r>
              <a:rPr lang="fr-FR" sz="2000" dirty="0" err="1">
                <a:latin typeface="Arial" panose="020B0604020202020204" pitchFamily="34" charset="0"/>
                <a:cs typeface="Arial" panose="020B0604020202020204" pitchFamily="34" charset="0"/>
              </a:rPr>
              <a:t>Resaccel</a:t>
            </a:r>
            <a:r>
              <a:rPr lang="fr-FR" sz="2000" dirty="0">
                <a:latin typeface="Arial" panose="020B0604020202020204" pitchFamily="34" charset="0"/>
                <a:cs typeface="Arial" panose="020B0604020202020204" pitchFamily="34" charset="0"/>
              </a:rPr>
              <a:t> : un réseau qui se développe et s’étoffe </a:t>
            </a:r>
          </a:p>
          <a:p>
            <a:pPr lvl="1"/>
            <a:r>
              <a:rPr lang="fr-FR" sz="3000" dirty="0">
                <a:latin typeface="Arial" panose="020B0604020202020204" pitchFamily="34" charset="0"/>
                <a:cs typeface="Arial" panose="020B0604020202020204" pitchFamily="34" charset="0"/>
              </a:rPr>
              <a:t>	</a:t>
            </a:r>
            <a:endParaRPr lang="fr-FR" dirty="0"/>
          </a:p>
          <a:p>
            <a:endParaRPr lang="fr-FR" dirty="0"/>
          </a:p>
        </p:txBody>
      </p:sp>
      <p:sp>
        <p:nvSpPr>
          <p:cNvPr id="4" name="Espace réservé du texte 3"/>
          <p:cNvSpPr>
            <a:spLocks noGrp="1"/>
          </p:cNvSpPr>
          <p:nvPr>
            <p:ph type="body" sz="quarter" idx="14"/>
          </p:nvPr>
        </p:nvSpPr>
        <p:spPr>
          <a:xfrm>
            <a:off x="1027546" y="2175641"/>
            <a:ext cx="8352937" cy="502110"/>
          </a:xfrm>
        </p:spPr>
        <p:txBody>
          <a:bodyPr/>
          <a:lstStyle/>
          <a:p>
            <a:r>
              <a:rPr lang="fr-FR" b="1" dirty="0"/>
              <a:t>Un dispositif qui vient de fêter ses 20 ans, bien ancré mais toujours en mouvement ! </a:t>
            </a:r>
          </a:p>
        </p:txBody>
      </p:sp>
      <p:sp>
        <p:nvSpPr>
          <p:cNvPr id="6" name="Espace réservé du numéro de diapositive 5"/>
          <p:cNvSpPr>
            <a:spLocks noGrp="1"/>
          </p:cNvSpPr>
          <p:nvPr>
            <p:ph type="sldNum" sz="quarter" idx="18"/>
          </p:nvPr>
        </p:nvSpPr>
        <p:spPr/>
        <p:txBody>
          <a:bodyPr/>
          <a:lstStyle/>
          <a:p>
            <a:pPr>
              <a:defRPr/>
            </a:pPr>
            <a:fld id="{00A620B7-98C1-C84E-A047-F8788683E894}" type="slidenum">
              <a:rPr lang="en-US" smtClean="0"/>
              <a:pPr>
                <a:defRPr/>
              </a:pPr>
              <a:t>16</a:t>
            </a:fld>
            <a:endParaRPr lang="en-US" dirty="0"/>
          </a:p>
        </p:txBody>
      </p:sp>
    </p:spTree>
    <p:extLst>
      <p:ext uri="{BB962C8B-B14F-4D97-AF65-F5344CB8AC3E}">
        <p14:creationId xmlns:p14="http://schemas.microsoft.com/office/powerpoint/2010/main" val="198169495"/>
      </p:ext>
    </p:extLst>
  </p:cSld>
  <p:clrMapOvr>
    <a:masterClrMapping/>
  </p:clrMapOvr>
  <p:transition spd="med" advClick="0" advTm="10000">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spc="-150" dirty="0"/>
              <a:t>CRP : Centre de Rééducation professionnelle </a:t>
            </a:r>
            <a:endParaRPr lang="fr-FR" dirty="0"/>
          </a:p>
        </p:txBody>
      </p:sp>
      <p:sp>
        <p:nvSpPr>
          <p:cNvPr id="4" name="Espace réservé du texte 3"/>
          <p:cNvSpPr>
            <a:spLocks noGrp="1"/>
          </p:cNvSpPr>
          <p:nvPr>
            <p:ph type="body" sz="quarter" idx="14"/>
          </p:nvPr>
        </p:nvSpPr>
        <p:spPr>
          <a:xfrm>
            <a:off x="1072055" y="2302060"/>
            <a:ext cx="8159849" cy="3515415"/>
          </a:xfrm>
        </p:spPr>
        <p:txBody>
          <a:bodyPr/>
          <a:lstStyle/>
          <a:p>
            <a:pPr marL="342900" indent="-342900" algn="just">
              <a:buFont typeface="Wingdings" panose="05000000000000000000" pitchFamily="2" charset="2"/>
              <a:buChar char="Ø"/>
            </a:pPr>
            <a:r>
              <a:rPr lang="fr-FR" dirty="0">
                <a:solidFill>
                  <a:schemeClr val="tx1"/>
                </a:solidFill>
              </a:rPr>
              <a:t>Les centres de rééducation professionnelle ont pour mission de permettre aux personnes handicapées de suivre une formation qualifiante en vue de réintégrer le monde professionnel avec de nouvelles compétences. Ces formations sont validées généralement sur des titres professionnels du ministère du travail.</a:t>
            </a:r>
          </a:p>
          <a:p>
            <a:pPr algn="just"/>
            <a:endParaRPr lang="fr-FR" sz="1000" dirty="0">
              <a:solidFill>
                <a:schemeClr val="tx1"/>
              </a:solidFill>
            </a:endParaRPr>
          </a:p>
          <a:p>
            <a:pPr marL="342900" indent="-342900" algn="just">
              <a:buFont typeface="Wingdings" panose="05000000000000000000" pitchFamily="2" charset="2"/>
              <a:buChar char="Ø"/>
            </a:pPr>
            <a:r>
              <a:rPr lang="fr-FR" dirty="0">
                <a:solidFill>
                  <a:schemeClr val="tx1"/>
                </a:solidFill>
              </a:rPr>
              <a:t>Une notification d’orientation de la MDPH est nécessaire pour les intégrer.</a:t>
            </a:r>
          </a:p>
          <a:p>
            <a:pPr marL="342900" indent="-342900" algn="just">
              <a:buFont typeface="Wingdings" panose="05000000000000000000" pitchFamily="2" charset="2"/>
              <a:buChar char="Ø"/>
            </a:pPr>
            <a:endParaRPr lang="fr-FR" sz="1050" dirty="0">
              <a:solidFill>
                <a:schemeClr val="tx1"/>
              </a:solidFill>
            </a:endParaRPr>
          </a:p>
          <a:p>
            <a:pPr marL="342900" indent="-342900" algn="just">
              <a:buFont typeface="Wingdings" panose="05000000000000000000" pitchFamily="2" charset="2"/>
              <a:buChar char="Ø"/>
            </a:pPr>
            <a:r>
              <a:rPr lang="fr-FR" dirty="0">
                <a:solidFill>
                  <a:schemeClr val="tx1"/>
                </a:solidFill>
              </a:rPr>
              <a:t>Les personnes accueillies bénéficient du statut de stagiaire de la formation professionnelle et sont rémunérés</a:t>
            </a:r>
          </a:p>
          <a:p>
            <a:pPr lvl="0">
              <a:buClr>
                <a:srgbClr val="000000"/>
              </a:buClr>
            </a:pPr>
            <a:endParaRPr lang="fr-FR" spc="-150" dirty="0"/>
          </a:p>
          <a:p>
            <a:pPr marL="342900" indent="-342900" algn="just">
              <a:buFont typeface="Wingdings" panose="05000000000000000000" pitchFamily="2" charset="2"/>
              <a:buChar char="Ø"/>
            </a:pPr>
            <a:endParaRPr lang="fr-FR" dirty="0">
              <a:solidFill>
                <a:schemeClr val="tx1"/>
              </a:solidFill>
            </a:endParaRPr>
          </a:p>
        </p:txBody>
      </p:sp>
      <p:sp>
        <p:nvSpPr>
          <p:cNvPr id="6" name="Espace réservé du numéro de diapositive 5"/>
          <p:cNvSpPr>
            <a:spLocks noGrp="1"/>
          </p:cNvSpPr>
          <p:nvPr>
            <p:ph type="sldNum" sz="quarter" idx="18"/>
          </p:nvPr>
        </p:nvSpPr>
        <p:spPr/>
        <p:txBody>
          <a:bodyPr/>
          <a:lstStyle/>
          <a:p>
            <a:pPr>
              <a:defRPr/>
            </a:pPr>
            <a:fld id="{00A620B7-98C1-C84E-A047-F8788683E894}" type="slidenum">
              <a:rPr lang="en-US" smtClean="0"/>
              <a:pPr>
                <a:defRPr/>
              </a:pPr>
              <a:t>17</a:t>
            </a:fld>
            <a:endParaRPr lang="en-US" dirty="0"/>
          </a:p>
        </p:txBody>
      </p:sp>
    </p:spTree>
    <p:extLst>
      <p:ext uri="{BB962C8B-B14F-4D97-AF65-F5344CB8AC3E}">
        <p14:creationId xmlns:p14="http://schemas.microsoft.com/office/powerpoint/2010/main" val="3849022768"/>
      </p:ext>
    </p:extLst>
  </p:cSld>
  <p:clrMapOvr>
    <a:masterClrMapping/>
  </p:clrMapOvr>
  <p:transition spd="med" advClick="0" advTm="10000">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8993" y="1125895"/>
            <a:ext cx="8372684" cy="561015"/>
          </a:xfrm>
        </p:spPr>
        <p:txBody>
          <a:bodyPr/>
          <a:lstStyle/>
          <a:p>
            <a:r>
              <a:rPr lang="fr-FR" b="1" spc="-150" dirty="0"/>
              <a:t>Les atouts des CRP</a:t>
            </a:r>
          </a:p>
        </p:txBody>
      </p:sp>
      <p:sp>
        <p:nvSpPr>
          <p:cNvPr id="3" name="Espace réservé du contenu 2"/>
          <p:cNvSpPr>
            <a:spLocks noGrp="1"/>
          </p:cNvSpPr>
          <p:nvPr>
            <p:ph idx="1"/>
          </p:nvPr>
        </p:nvSpPr>
        <p:spPr>
          <a:xfrm>
            <a:off x="988131" y="1615966"/>
            <a:ext cx="8393546" cy="4477405"/>
          </a:xfrm>
        </p:spPr>
        <p:txBody>
          <a:bodyPr/>
          <a:lstStyle/>
          <a:p>
            <a:pPr marL="342900" lvl="0" indent="-342900" algn="just">
              <a:buClr>
                <a:srgbClr val="000000"/>
              </a:buClr>
              <a:buFont typeface="Wingdings" panose="05000000000000000000" pitchFamily="2" charset="2"/>
              <a:buChar char="Ø"/>
            </a:pPr>
            <a:r>
              <a:rPr lang="fr-FR" sz="2000" dirty="0">
                <a:solidFill>
                  <a:srgbClr val="000000"/>
                </a:solidFill>
                <a:latin typeface="Arial" pitchFamily="34" charset="0"/>
                <a:cs typeface="Arial" pitchFamily="34" charset="0"/>
              </a:rPr>
              <a:t>En parallèle de la formation professionnelle, les CRP proposent un accompagnement médico social.</a:t>
            </a:r>
          </a:p>
          <a:p>
            <a:pPr marL="342900" lvl="0" indent="-342900" algn="just">
              <a:buClr>
                <a:srgbClr val="000000"/>
              </a:buClr>
              <a:buFont typeface="Wingdings" panose="05000000000000000000" pitchFamily="2" charset="2"/>
              <a:buChar char="Ø"/>
            </a:pPr>
            <a:r>
              <a:rPr lang="fr-FR" sz="2000" dirty="0">
                <a:solidFill>
                  <a:srgbClr val="000000"/>
                </a:solidFill>
                <a:latin typeface="Arial" pitchFamily="34" charset="0"/>
                <a:cs typeface="Arial" pitchFamily="34" charset="0"/>
              </a:rPr>
              <a:t>La plupart des CRP proposent des hébergements à titre gratuit aux stagiaires hors département</a:t>
            </a:r>
          </a:p>
          <a:p>
            <a:pPr marL="342900" lvl="0" indent="-342900" algn="just">
              <a:buClr>
                <a:srgbClr val="000000"/>
              </a:buClr>
              <a:buFont typeface="Wingdings" panose="05000000000000000000" pitchFamily="2" charset="2"/>
              <a:buChar char="Ø"/>
            </a:pPr>
            <a:r>
              <a:rPr lang="fr-FR" sz="2000" dirty="0">
                <a:solidFill>
                  <a:srgbClr val="000000"/>
                </a:solidFill>
                <a:latin typeface="Arial" pitchFamily="34" charset="0"/>
                <a:cs typeface="Arial" pitchFamily="34" charset="0"/>
              </a:rPr>
              <a:t>La durée des formations est allongée par rapport aux formations de droit commun (AFPA) débouchant sur les mêmes titres</a:t>
            </a:r>
          </a:p>
          <a:p>
            <a:r>
              <a:rPr lang="fr-FR" sz="2800" b="1" dirty="0">
                <a:solidFill>
                  <a:srgbClr val="132D69"/>
                </a:solidFill>
                <a:latin typeface="Arial" pitchFamily="34" charset="0"/>
                <a:cs typeface="Arial" pitchFamily="34" charset="0"/>
              </a:rPr>
              <a:t>Limites des CRP</a:t>
            </a:r>
          </a:p>
          <a:p>
            <a:pPr marL="342900" lvl="0" indent="-342900" algn="just">
              <a:buClr>
                <a:srgbClr val="000000"/>
              </a:buClr>
              <a:buFont typeface="Wingdings" panose="05000000000000000000" pitchFamily="2" charset="2"/>
              <a:buChar char="Ø"/>
            </a:pPr>
            <a:r>
              <a:rPr lang="fr-FR" sz="2000" dirty="0">
                <a:solidFill>
                  <a:srgbClr val="000000"/>
                </a:solidFill>
                <a:latin typeface="Arial" pitchFamily="34" charset="0"/>
                <a:cs typeface="Arial" pitchFamily="34" charset="0"/>
              </a:rPr>
              <a:t>Les CRP accueillent des personnes qui ont tous types de handicap. Les professionnels sont plus ou moins familiarisés avec l’accueil de personnes </a:t>
            </a:r>
            <a:r>
              <a:rPr lang="fr-FR" sz="2000" dirty="0" err="1">
                <a:solidFill>
                  <a:srgbClr val="000000"/>
                </a:solidFill>
                <a:latin typeface="Arial" pitchFamily="34" charset="0"/>
                <a:cs typeface="Arial" pitchFamily="34" charset="0"/>
              </a:rPr>
              <a:t>cérébrolésées</a:t>
            </a:r>
            <a:r>
              <a:rPr lang="fr-FR" sz="2000" dirty="0">
                <a:solidFill>
                  <a:srgbClr val="000000"/>
                </a:solidFill>
                <a:latin typeface="Arial" pitchFamily="34" charset="0"/>
                <a:cs typeface="Arial" pitchFamily="34" charset="0"/>
              </a:rPr>
              <a:t>, en fonction de leur expérience passée ou des dispositifs spécialisés qui entourent les CRP. Ceci suppose que les équipes qui accompagnent les personnes </a:t>
            </a:r>
            <a:r>
              <a:rPr lang="fr-FR" sz="2000" dirty="0" err="1">
                <a:solidFill>
                  <a:srgbClr val="000000"/>
                </a:solidFill>
                <a:latin typeface="Arial" pitchFamily="34" charset="0"/>
                <a:cs typeface="Arial" pitchFamily="34" charset="0"/>
              </a:rPr>
              <a:t>cérébrolésées</a:t>
            </a:r>
            <a:r>
              <a:rPr lang="fr-FR" sz="2000" dirty="0">
                <a:solidFill>
                  <a:srgbClr val="000000"/>
                </a:solidFill>
                <a:latin typeface="Arial" pitchFamily="34" charset="0"/>
                <a:cs typeface="Arial" pitchFamily="34" charset="0"/>
              </a:rPr>
              <a:t> assurent le relais et restent à disposition durant la formation. </a:t>
            </a:r>
          </a:p>
          <a:p>
            <a:endParaRPr lang="fr-FR" b="1" dirty="0"/>
          </a:p>
        </p:txBody>
      </p:sp>
      <p:sp>
        <p:nvSpPr>
          <p:cNvPr id="6" name="Espace réservé du numéro de diapositive 5"/>
          <p:cNvSpPr>
            <a:spLocks noGrp="1"/>
          </p:cNvSpPr>
          <p:nvPr>
            <p:ph type="sldNum" sz="quarter" idx="18"/>
          </p:nvPr>
        </p:nvSpPr>
        <p:spPr/>
        <p:txBody>
          <a:bodyPr/>
          <a:lstStyle/>
          <a:p>
            <a:pPr>
              <a:defRPr/>
            </a:pPr>
            <a:fld id="{00A620B7-98C1-C84E-A047-F8788683E894}" type="slidenum">
              <a:rPr lang="en-US" smtClean="0"/>
              <a:pPr>
                <a:defRPr/>
              </a:pPr>
              <a:t>18</a:t>
            </a:fld>
            <a:endParaRPr lang="en-US" dirty="0"/>
          </a:p>
        </p:txBody>
      </p:sp>
    </p:spTree>
    <p:extLst>
      <p:ext uri="{BB962C8B-B14F-4D97-AF65-F5344CB8AC3E}">
        <p14:creationId xmlns:p14="http://schemas.microsoft.com/office/powerpoint/2010/main" val="432209388"/>
      </p:ext>
    </p:extLst>
  </p:cSld>
  <p:clrMapOvr>
    <a:masterClrMapping/>
  </p:clrMapOvr>
  <p:transition spd="med" advClick="0" advTm="10000">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3224" y="1378144"/>
            <a:ext cx="8396335" cy="510294"/>
          </a:xfrm>
        </p:spPr>
        <p:txBody>
          <a:bodyPr/>
          <a:lstStyle/>
          <a:p>
            <a:r>
              <a:rPr lang="fr-FR" b="1" spc="-150" dirty="0"/>
              <a:t>Etude des orientations en formation des personnes accueillies à l’UEROS de LADAPT Rhône</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129429616"/>
              </p:ext>
            </p:extLst>
          </p:nvPr>
        </p:nvGraphicFramePr>
        <p:xfrm>
          <a:off x="993223" y="2424386"/>
          <a:ext cx="8372296" cy="2513667"/>
        </p:xfrm>
        <a:graphic>
          <a:graphicData uri="http://schemas.openxmlformats.org/drawingml/2006/table">
            <a:tbl>
              <a:tblPr/>
              <a:tblGrid>
                <a:gridCol w="3079855">
                  <a:extLst>
                    <a:ext uri="{9D8B030D-6E8A-4147-A177-3AD203B41FA5}">
                      <a16:colId xmlns:a16="http://schemas.microsoft.com/office/drawing/2014/main" val="20000"/>
                    </a:ext>
                  </a:extLst>
                </a:gridCol>
                <a:gridCol w="1061474">
                  <a:extLst>
                    <a:ext uri="{9D8B030D-6E8A-4147-A177-3AD203B41FA5}">
                      <a16:colId xmlns:a16="http://schemas.microsoft.com/office/drawing/2014/main" val="20001"/>
                    </a:ext>
                  </a:extLst>
                </a:gridCol>
                <a:gridCol w="884805">
                  <a:extLst>
                    <a:ext uri="{9D8B030D-6E8A-4147-A177-3AD203B41FA5}">
                      <a16:colId xmlns:a16="http://schemas.microsoft.com/office/drawing/2014/main" val="20002"/>
                    </a:ext>
                  </a:extLst>
                </a:gridCol>
                <a:gridCol w="839983">
                  <a:extLst>
                    <a:ext uri="{9D8B030D-6E8A-4147-A177-3AD203B41FA5}">
                      <a16:colId xmlns:a16="http://schemas.microsoft.com/office/drawing/2014/main" val="20003"/>
                    </a:ext>
                  </a:extLst>
                </a:gridCol>
                <a:gridCol w="839983">
                  <a:extLst>
                    <a:ext uri="{9D8B030D-6E8A-4147-A177-3AD203B41FA5}">
                      <a16:colId xmlns:a16="http://schemas.microsoft.com/office/drawing/2014/main" val="20004"/>
                    </a:ext>
                  </a:extLst>
                </a:gridCol>
                <a:gridCol w="839983">
                  <a:extLst>
                    <a:ext uri="{9D8B030D-6E8A-4147-A177-3AD203B41FA5}">
                      <a16:colId xmlns:a16="http://schemas.microsoft.com/office/drawing/2014/main" val="20005"/>
                    </a:ext>
                  </a:extLst>
                </a:gridCol>
                <a:gridCol w="826213">
                  <a:extLst>
                    <a:ext uri="{9D8B030D-6E8A-4147-A177-3AD203B41FA5}">
                      <a16:colId xmlns:a16="http://schemas.microsoft.com/office/drawing/2014/main" val="20006"/>
                    </a:ext>
                  </a:extLst>
                </a:gridCol>
              </a:tblGrid>
              <a:tr h="338925">
                <a:tc>
                  <a:txBody>
                    <a:bodyPr/>
                    <a:lstStyle/>
                    <a:p>
                      <a:pPr algn="ctr" fontAlgn="b"/>
                      <a:r>
                        <a:rPr lang="fr-FR" sz="1800" b="1" i="0" u="none" strike="noStrike" dirty="0">
                          <a:effectLst/>
                          <a:latin typeface="Arial Narrow" panose="020B0606020202030204" pitchFamily="34" charset="0"/>
                        </a:rPr>
                        <a:t>Années </a:t>
                      </a:r>
                    </a:p>
                  </a:txBody>
                  <a:tcPr marL="10188" marR="10188"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fontAlgn="b"/>
                      <a:r>
                        <a:rPr lang="fr-FR" sz="1800" b="1" i="0" u="none" strike="noStrike" dirty="0">
                          <a:effectLst/>
                          <a:latin typeface="Arial Narrow" panose="020B0606020202030204" pitchFamily="34" charset="0"/>
                        </a:rPr>
                        <a:t>2010</a:t>
                      </a:r>
                    </a:p>
                  </a:txBody>
                  <a:tcPr marL="10188" marR="10188"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fontAlgn="b"/>
                      <a:r>
                        <a:rPr lang="fr-FR" sz="1800" b="1" i="0" u="none" strike="noStrike" dirty="0">
                          <a:effectLst/>
                          <a:latin typeface="Arial Narrow" panose="020B0606020202030204" pitchFamily="34" charset="0"/>
                        </a:rPr>
                        <a:t>2011</a:t>
                      </a:r>
                    </a:p>
                  </a:txBody>
                  <a:tcPr marL="10188" marR="10188"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fontAlgn="b"/>
                      <a:r>
                        <a:rPr lang="fr-FR" sz="1800" b="1" i="0" u="none" strike="noStrike" dirty="0">
                          <a:effectLst/>
                          <a:latin typeface="Arial Narrow" panose="020B0606020202030204" pitchFamily="34" charset="0"/>
                        </a:rPr>
                        <a:t>2012</a:t>
                      </a:r>
                    </a:p>
                  </a:txBody>
                  <a:tcPr marL="10188" marR="10188"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fontAlgn="b"/>
                      <a:r>
                        <a:rPr lang="fr-FR" sz="1800" b="1" i="0" u="none" strike="noStrike" dirty="0">
                          <a:effectLst/>
                          <a:latin typeface="Arial Narrow" panose="020B0606020202030204" pitchFamily="34" charset="0"/>
                        </a:rPr>
                        <a:t>2013</a:t>
                      </a:r>
                    </a:p>
                  </a:txBody>
                  <a:tcPr marL="10188" marR="10188"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fontAlgn="b"/>
                      <a:r>
                        <a:rPr lang="fr-FR" sz="1800" b="1" i="0" u="none" strike="noStrike" dirty="0">
                          <a:effectLst/>
                          <a:latin typeface="Arial Narrow" panose="020B0606020202030204" pitchFamily="34" charset="0"/>
                        </a:rPr>
                        <a:t>2014</a:t>
                      </a:r>
                    </a:p>
                  </a:txBody>
                  <a:tcPr marL="10188" marR="10188"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fontAlgn="b"/>
                      <a:r>
                        <a:rPr lang="fr-FR" sz="1800" b="1" i="0" u="none" strike="noStrike" dirty="0">
                          <a:effectLst/>
                          <a:latin typeface="Arial Narrow" panose="020B0606020202030204" pitchFamily="34" charset="0"/>
                        </a:rPr>
                        <a:t>2015</a:t>
                      </a:r>
                    </a:p>
                  </a:txBody>
                  <a:tcPr marL="10188" marR="10188"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852413">
                <a:tc>
                  <a:txBody>
                    <a:bodyPr/>
                    <a:lstStyle/>
                    <a:p>
                      <a:pPr algn="ctr" fontAlgn="ctr"/>
                      <a:r>
                        <a:rPr lang="fr-FR" sz="1800" b="0" i="0" u="none" strike="noStrike" dirty="0">
                          <a:effectLst/>
                          <a:latin typeface="Arial Narrow" panose="020B0606020202030204" pitchFamily="34" charset="0"/>
                        </a:rPr>
                        <a:t>Nombr</a:t>
                      </a:r>
                      <a:r>
                        <a:rPr lang="fr-FR" sz="1800" b="0" i="0" u="none" strike="noStrike" baseline="0" dirty="0">
                          <a:effectLst/>
                          <a:latin typeface="Arial Narrow" panose="020B0606020202030204" pitchFamily="34" charset="0"/>
                        </a:rPr>
                        <a:t>e </a:t>
                      </a:r>
                      <a:r>
                        <a:rPr lang="fr-FR" sz="1800" b="0" i="0" u="none" strike="noStrike" dirty="0">
                          <a:effectLst/>
                          <a:latin typeface="Arial Narrow" panose="020B0606020202030204" pitchFamily="34" charset="0"/>
                        </a:rPr>
                        <a:t>de stagiaires inscrits</a:t>
                      </a:r>
                      <a:r>
                        <a:rPr lang="fr-FR" sz="1800" b="0" i="0" u="none" strike="noStrike" baseline="0" dirty="0">
                          <a:effectLst/>
                          <a:latin typeface="Arial Narrow" panose="020B0606020202030204" pitchFamily="34" charset="0"/>
                        </a:rPr>
                        <a:t> dans le </a:t>
                      </a:r>
                      <a:r>
                        <a:rPr lang="fr-FR" sz="1800" b="0" i="0" u="none" strike="noStrike" dirty="0">
                          <a:effectLst/>
                          <a:latin typeface="Arial Narrow" panose="020B0606020202030204" pitchFamily="34" charset="0"/>
                        </a:rPr>
                        <a:t>programme de réentrainement</a:t>
                      </a:r>
                    </a:p>
                  </a:txBody>
                  <a:tcPr marL="10188" marR="10188"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fr-FR" sz="1800" b="0" i="0" u="none" strike="noStrike" dirty="0">
                          <a:effectLst/>
                          <a:latin typeface="Arial Narrow" panose="020B0606020202030204" pitchFamily="34" charset="0"/>
                        </a:rPr>
                        <a:t>24</a:t>
                      </a:r>
                    </a:p>
                  </a:txBody>
                  <a:tcPr marL="10188" marR="10188"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fr-FR" sz="1800" b="0" i="0" u="none" strike="noStrike" dirty="0">
                          <a:effectLst/>
                          <a:latin typeface="Arial Narrow" panose="020B0606020202030204" pitchFamily="34" charset="0"/>
                        </a:rPr>
                        <a:t>22</a:t>
                      </a:r>
                    </a:p>
                  </a:txBody>
                  <a:tcPr marL="10188" marR="10188"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800" b="0" i="0" u="none" strike="noStrike" dirty="0">
                          <a:effectLst/>
                          <a:latin typeface="Arial Narrow" panose="020B0606020202030204" pitchFamily="34" charset="0"/>
                        </a:rPr>
                        <a:t>20</a:t>
                      </a:r>
                    </a:p>
                  </a:txBody>
                  <a:tcPr marL="10188" marR="10188"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800" b="0" i="0" u="none" strike="noStrike" dirty="0">
                          <a:effectLst/>
                          <a:latin typeface="Arial Narrow" panose="020B0606020202030204" pitchFamily="34" charset="0"/>
                        </a:rPr>
                        <a:t>20</a:t>
                      </a:r>
                    </a:p>
                  </a:txBody>
                  <a:tcPr marL="10188" marR="10188"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800" b="0" i="0" u="none" strike="noStrike" dirty="0">
                          <a:effectLst/>
                          <a:latin typeface="Arial Narrow" panose="020B0606020202030204" pitchFamily="34" charset="0"/>
                        </a:rPr>
                        <a:t>22</a:t>
                      </a:r>
                    </a:p>
                  </a:txBody>
                  <a:tcPr marL="10188" marR="10188"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800" b="0" i="0" u="none" strike="noStrike" dirty="0">
                          <a:effectLst/>
                          <a:latin typeface="Arial Narrow" panose="020B0606020202030204" pitchFamily="34" charset="0"/>
                        </a:rPr>
                        <a:t>21</a:t>
                      </a:r>
                    </a:p>
                  </a:txBody>
                  <a:tcPr marL="10188" marR="10188"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754053">
                <a:tc>
                  <a:txBody>
                    <a:bodyPr/>
                    <a:lstStyle/>
                    <a:p>
                      <a:pPr algn="ctr" fontAlgn="b"/>
                      <a:r>
                        <a:rPr lang="fr-FR" sz="1800" b="1" i="0" u="none" strike="noStrike" dirty="0">
                          <a:effectLst/>
                          <a:latin typeface="Arial Narrow" panose="020B0606020202030204" pitchFamily="34" charset="0"/>
                        </a:rPr>
                        <a:t>Nombre de stagiaires</a:t>
                      </a:r>
                      <a:r>
                        <a:rPr lang="fr-FR" sz="1800" b="1" i="0" u="none" strike="noStrike" baseline="0" dirty="0">
                          <a:effectLst/>
                          <a:latin typeface="Arial Narrow" panose="020B0606020202030204" pitchFamily="34" charset="0"/>
                        </a:rPr>
                        <a:t> orientés </a:t>
                      </a:r>
                      <a:r>
                        <a:rPr lang="fr-FR" sz="1800" b="1" i="0" u="none" strike="noStrike" dirty="0">
                          <a:effectLst/>
                          <a:latin typeface="Arial Narrow" panose="020B0606020202030204" pitchFamily="34" charset="0"/>
                        </a:rPr>
                        <a:t>en formation </a:t>
                      </a:r>
                    </a:p>
                  </a:txBody>
                  <a:tcPr marL="10188" marR="10188"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fr-FR" sz="1800" b="0" i="0" u="none" strike="noStrike" dirty="0">
                          <a:effectLst/>
                          <a:latin typeface="Arial Narrow" panose="020B0606020202030204" pitchFamily="34" charset="0"/>
                        </a:rPr>
                        <a:t>6</a:t>
                      </a:r>
                    </a:p>
                  </a:txBody>
                  <a:tcPr marL="10188" marR="10188"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fr-FR" sz="1800" b="0" i="0" u="none" strike="noStrike" dirty="0">
                          <a:effectLst/>
                          <a:latin typeface="Arial Narrow" panose="020B0606020202030204" pitchFamily="34" charset="0"/>
                        </a:rPr>
                        <a:t>7</a:t>
                      </a:r>
                    </a:p>
                  </a:txBody>
                  <a:tcPr marL="10188" marR="10188"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1800" b="0" i="0" u="none" strike="noStrike" dirty="0">
                          <a:effectLst/>
                          <a:latin typeface="Arial Narrow" panose="020B0606020202030204" pitchFamily="34" charset="0"/>
                        </a:rPr>
                        <a:t>2</a:t>
                      </a:r>
                    </a:p>
                  </a:txBody>
                  <a:tcPr marL="10188" marR="10188"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1800" b="0" i="0" u="none" strike="noStrike" dirty="0">
                          <a:effectLst/>
                          <a:latin typeface="Arial Narrow" panose="020B0606020202030204" pitchFamily="34" charset="0"/>
                        </a:rPr>
                        <a:t>4</a:t>
                      </a:r>
                    </a:p>
                  </a:txBody>
                  <a:tcPr marL="10188" marR="10188"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fr-FR" sz="1800" b="0" i="0" u="none" strike="noStrike" dirty="0">
                          <a:effectLst/>
                          <a:latin typeface="Arial Narrow" panose="020B0606020202030204" pitchFamily="34" charset="0"/>
                        </a:rPr>
                        <a:t>2</a:t>
                      </a:r>
                    </a:p>
                  </a:txBody>
                  <a:tcPr marL="10188" marR="10188"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fr-FR" sz="1800" b="0" i="0" u="none" strike="noStrike" dirty="0">
                          <a:effectLst/>
                          <a:latin typeface="Arial Narrow" panose="020B0606020202030204" pitchFamily="34" charset="0"/>
                        </a:rPr>
                        <a:t>3</a:t>
                      </a:r>
                    </a:p>
                  </a:txBody>
                  <a:tcPr marL="10188" marR="10188"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568276">
                <a:tc>
                  <a:txBody>
                    <a:bodyPr/>
                    <a:lstStyle/>
                    <a:p>
                      <a:pPr algn="ctr" fontAlgn="b"/>
                      <a:endParaRPr lang="fr-FR" sz="1800" b="0" i="0" u="none" strike="noStrike" dirty="0">
                        <a:effectLst/>
                        <a:latin typeface="Arial Narrow" panose="020B0606020202030204" pitchFamily="34" charset="0"/>
                      </a:endParaRPr>
                    </a:p>
                  </a:txBody>
                  <a:tcPr marL="10188" marR="10188"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b"/>
                      <a:r>
                        <a:rPr lang="fr-FR" sz="1800" b="1" i="0" u="none" strike="noStrike" dirty="0">
                          <a:effectLst/>
                          <a:latin typeface="Arial Narrow" panose="020B0606020202030204" pitchFamily="34" charset="0"/>
                        </a:rPr>
                        <a:t>25%</a:t>
                      </a:r>
                    </a:p>
                  </a:txBody>
                  <a:tcPr marL="10188" marR="10188"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b"/>
                      <a:r>
                        <a:rPr lang="fr-FR" sz="1800" b="1" i="0" u="none" strike="noStrike" dirty="0">
                          <a:effectLst/>
                          <a:latin typeface="Arial Narrow" panose="020B0606020202030204" pitchFamily="34" charset="0"/>
                        </a:rPr>
                        <a:t>32%</a:t>
                      </a:r>
                    </a:p>
                  </a:txBody>
                  <a:tcPr marL="10188" marR="10188"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b"/>
                      <a:r>
                        <a:rPr lang="fr-FR" sz="1800" b="1" i="0" u="none" strike="noStrike" dirty="0">
                          <a:effectLst/>
                          <a:latin typeface="Arial Narrow" panose="020B0606020202030204" pitchFamily="34" charset="0"/>
                        </a:rPr>
                        <a:t>10%</a:t>
                      </a:r>
                    </a:p>
                  </a:txBody>
                  <a:tcPr marL="10188" marR="10188"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b"/>
                      <a:r>
                        <a:rPr lang="fr-FR" sz="1800" b="1" i="0" u="none" strike="noStrike" dirty="0">
                          <a:effectLst/>
                          <a:latin typeface="Arial Narrow" panose="020B0606020202030204" pitchFamily="34" charset="0"/>
                        </a:rPr>
                        <a:t>20%</a:t>
                      </a:r>
                    </a:p>
                  </a:txBody>
                  <a:tcPr marL="10188" marR="10188"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b"/>
                      <a:r>
                        <a:rPr lang="fr-FR" sz="1800" b="1" i="0" u="none" strike="noStrike" dirty="0">
                          <a:effectLst/>
                          <a:latin typeface="Arial Narrow" panose="020B0606020202030204" pitchFamily="34" charset="0"/>
                        </a:rPr>
                        <a:t>9%</a:t>
                      </a:r>
                    </a:p>
                  </a:txBody>
                  <a:tcPr marL="10188" marR="10188"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b"/>
                      <a:r>
                        <a:rPr lang="fr-FR" sz="1800" b="1" i="0" u="none" strike="noStrike" dirty="0">
                          <a:effectLst/>
                          <a:latin typeface="Arial Narrow" panose="020B0606020202030204" pitchFamily="34" charset="0"/>
                        </a:rPr>
                        <a:t>14%</a:t>
                      </a:r>
                    </a:p>
                  </a:txBody>
                  <a:tcPr marL="10188" marR="10188"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3"/>
                  </a:ext>
                </a:extLst>
              </a:tr>
            </a:tbl>
          </a:graphicData>
        </a:graphic>
      </p:graphicFrame>
      <p:sp>
        <p:nvSpPr>
          <p:cNvPr id="7" name="Espace réservé du contenu 6"/>
          <p:cNvSpPr>
            <a:spLocks noGrp="1"/>
          </p:cNvSpPr>
          <p:nvPr>
            <p:ph idx="15"/>
          </p:nvPr>
        </p:nvSpPr>
        <p:spPr>
          <a:xfrm>
            <a:off x="1450732" y="5482918"/>
            <a:ext cx="7714187" cy="463270"/>
          </a:xfrm>
        </p:spPr>
        <p:txBody>
          <a:bodyPr/>
          <a:lstStyle/>
          <a:p>
            <a:pPr algn="l"/>
            <a:r>
              <a:rPr lang="fr-FR" sz="2000" b="1" dirty="0">
                <a:latin typeface="Arial Narrow" panose="020B0606020202030204" pitchFamily="34" charset="0"/>
              </a:rPr>
              <a:t>La majorité des formations visées sont de niveau 5 (équivalent CAP)</a:t>
            </a:r>
          </a:p>
          <a:p>
            <a:pPr algn="l"/>
            <a:endParaRPr lang="fr-FR" sz="1800" dirty="0">
              <a:latin typeface="Arial Narrow" panose="020B0606020202030204" pitchFamily="34" charset="0"/>
            </a:endParaRPr>
          </a:p>
        </p:txBody>
      </p:sp>
      <p:sp>
        <p:nvSpPr>
          <p:cNvPr id="6" name="Espace réservé du numéro de diapositive 5"/>
          <p:cNvSpPr>
            <a:spLocks noGrp="1"/>
          </p:cNvSpPr>
          <p:nvPr>
            <p:ph type="sldNum" sz="quarter" idx="18"/>
          </p:nvPr>
        </p:nvSpPr>
        <p:spPr/>
        <p:txBody>
          <a:bodyPr/>
          <a:lstStyle/>
          <a:p>
            <a:pPr>
              <a:defRPr/>
            </a:pPr>
            <a:fld id="{00A620B7-98C1-C84E-A047-F8788683E894}" type="slidenum">
              <a:rPr lang="en-US" smtClean="0"/>
              <a:pPr>
                <a:defRPr/>
              </a:pPr>
              <a:t>19</a:t>
            </a:fld>
            <a:endParaRPr lang="en-US" dirty="0"/>
          </a:p>
        </p:txBody>
      </p:sp>
    </p:spTree>
    <p:extLst>
      <p:ext uri="{BB962C8B-B14F-4D97-AF65-F5344CB8AC3E}">
        <p14:creationId xmlns:p14="http://schemas.microsoft.com/office/powerpoint/2010/main" val="2435913273"/>
      </p:ext>
    </p:extLst>
  </p:cSld>
  <p:clrMapOvr>
    <a:masterClrMapping/>
  </p:clrMapOvr>
  <p:transition spd="med" advClick="0" advTm="10000">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755" y="1220490"/>
            <a:ext cx="8396335" cy="510294"/>
          </a:xfrm>
        </p:spPr>
        <p:txBody>
          <a:bodyPr/>
          <a:lstStyle/>
          <a:p>
            <a:r>
              <a:rPr lang="fr-FR" b="1" spc="-150" dirty="0"/>
              <a:t>UEROS : Unité d’Evaluation, de Réentrainement et d’Orientation Socio-professionnelle pour personnes CL</a:t>
            </a:r>
            <a:endParaRPr lang="fr-FR" dirty="0"/>
          </a:p>
        </p:txBody>
      </p:sp>
      <p:sp>
        <p:nvSpPr>
          <p:cNvPr id="4" name="Espace réservé du texte 3"/>
          <p:cNvSpPr>
            <a:spLocks noGrp="1"/>
          </p:cNvSpPr>
          <p:nvPr>
            <p:ph type="body" sz="quarter" idx="14"/>
          </p:nvPr>
        </p:nvSpPr>
        <p:spPr>
          <a:xfrm>
            <a:off x="1143000" y="2286295"/>
            <a:ext cx="8159849" cy="3200104"/>
          </a:xfrm>
        </p:spPr>
        <p:txBody>
          <a:bodyPr/>
          <a:lstStyle/>
          <a:p>
            <a:pPr marL="342900" indent="-342900" algn="just">
              <a:buFont typeface="Arial" panose="020B0604020202020204" pitchFamily="34" charset="0"/>
              <a:buChar char="•"/>
            </a:pPr>
            <a:r>
              <a:rPr lang="fr-FR" dirty="0"/>
              <a:t>Dispositif médico-social qui vise à favoriser la réinsertion sociale et/ou professionnelle des personnes victimes d’AVC, de traumatismes crâniens, de tumeurs cérébrales ou de toute autre pathologie entraînant des lésions cérébrales responsables d’une situation de handicap. </a:t>
            </a:r>
          </a:p>
          <a:p>
            <a:pPr marL="342900" indent="-342900" algn="just">
              <a:buFont typeface="Arial" panose="020B0604020202020204" pitchFamily="34" charset="0"/>
              <a:buChar char="•"/>
            </a:pPr>
            <a:endParaRPr lang="fr-FR" sz="1050" dirty="0"/>
          </a:p>
          <a:p>
            <a:pPr marL="342900" indent="-342900" algn="just">
              <a:buFont typeface="Arial" panose="020B0604020202020204" pitchFamily="34" charset="0"/>
              <a:buChar char="•"/>
            </a:pPr>
            <a:r>
              <a:rPr lang="fr-FR" dirty="0"/>
              <a:t>Certaines personnes sont accompagnées vers une reprise d’activité professionnelle, d’autres vers la mise en place d’activités personnelles ou bénévoles leur permettant de retrouver un équilibre et une place dans la société, d’autres encore vers la mise en place de soins ou d’accompagnement social ou médico social dans la durée. </a:t>
            </a:r>
          </a:p>
          <a:p>
            <a:endParaRPr lang="fr-FR" dirty="0"/>
          </a:p>
        </p:txBody>
      </p:sp>
      <p:sp>
        <p:nvSpPr>
          <p:cNvPr id="6" name="Espace réservé du numéro de diapositive 5"/>
          <p:cNvSpPr>
            <a:spLocks noGrp="1"/>
          </p:cNvSpPr>
          <p:nvPr>
            <p:ph type="sldNum" sz="quarter" idx="18"/>
          </p:nvPr>
        </p:nvSpPr>
        <p:spPr/>
        <p:txBody>
          <a:bodyPr/>
          <a:lstStyle/>
          <a:p>
            <a:pPr>
              <a:defRPr/>
            </a:pPr>
            <a:fld id="{00A620B7-98C1-C84E-A047-F8788683E894}" type="slidenum">
              <a:rPr lang="en-US" smtClean="0"/>
              <a:pPr>
                <a:defRPr/>
              </a:pPr>
              <a:t>2</a:t>
            </a:fld>
            <a:endParaRPr lang="en-US" dirty="0"/>
          </a:p>
        </p:txBody>
      </p:sp>
    </p:spTree>
    <p:extLst>
      <p:ext uri="{BB962C8B-B14F-4D97-AF65-F5344CB8AC3E}">
        <p14:creationId xmlns:p14="http://schemas.microsoft.com/office/powerpoint/2010/main" val="2911815295"/>
      </p:ext>
    </p:extLst>
  </p:cSld>
  <p:clrMapOvr>
    <a:masterClrMapping/>
  </p:clrMapOvr>
  <p:transition spd="med" advClick="0" advTm="10000">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spc="-150" dirty="0">
                <a:latin typeface="Arial Narrow" panose="020B0606020202030204" pitchFamily="34" charset="0"/>
              </a:rPr>
              <a:t>Degré de réussite aux formations  </a:t>
            </a:r>
            <a:r>
              <a:rPr lang="fr-FR" sz="2000" b="1" spc="-150" dirty="0">
                <a:latin typeface="Arial Narrow" panose="020B0606020202030204" pitchFamily="34" charset="0"/>
              </a:rPr>
              <a:t>(données  LADAPT Rhône 2010 - 2015)</a:t>
            </a:r>
            <a:endParaRPr lang="fr-FR" b="1" spc="-150" dirty="0">
              <a:latin typeface="Arial Narrow" panose="020B0606020202030204" pitchFamily="34" charset="0"/>
            </a:endParaRPr>
          </a:p>
        </p:txBody>
      </p:sp>
      <p:sp>
        <p:nvSpPr>
          <p:cNvPr id="6" name="Espace réservé du numéro de diapositive 5"/>
          <p:cNvSpPr>
            <a:spLocks noGrp="1"/>
          </p:cNvSpPr>
          <p:nvPr>
            <p:ph type="sldNum" sz="quarter" idx="18"/>
          </p:nvPr>
        </p:nvSpPr>
        <p:spPr/>
        <p:txBody>
          <a:bodyPr/>
          <a:lstStyle/>
          <a:p>
            <a:pPr>
              <a:defRPr/>
            </a:pPr>
            <a:fld id="{00A620B7-98C1-C84E-A047-F8788683E894}" type="slidenum">
              <a:rPr lang="en-US" smtClean="0"/>
              <a:pPr>
                <a:defRPr/>
              </a:pPr>
              <a:t>20</a:t>
            </a:fld>
            <a:endParaRPr lang="en-US" dirty="0"/>
          </a:p>
        </p:txBody>
      </p:sp>
      <p:graphicFrame>
        <p:nvGraphicFramePr>
          <p:cNvPr id="12" name="Espace réservé du contenu 11"/>
          <p:cNvGraphicFramePr>
            <a:graphicFrameLocks noGrp="1"/>
          </p:cNvGraphicFramePr>
          <p:nvPr>
            <p:ph idx="1"/>
            <p:extLst>
              <p:ext uri="{D42A27DB-BD31-4B8C-83A1-F6EECF244321}">
                <p14:modId xmlns:p14="http://schemas.microsoft.com/office/powerpoint/2010/main" val="2498623006"/>
              </p:ext>
            </p:extLst>
          </p:nvPr>
        </p:nvGraphicFramePr>
        <p:xfrm>
          <a:off x="720968" y="2356338"/>
          <a:ext cx="4536832" cy="38334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Espace réservé du contenu 12"/>
          <p:cNvGraphicFramePr>
            <a:graphicFrameLocks noGrp="1"/>
          </p:cNvGraphicFramePr>
          <p:nvPr>
            <p:ph idx="14"/>
            <p:extLst>
              <p:ext uri="{D42A27DB-BD31-4B8C-83A1-F6EECF244321}">
                <p14:modId xmlns:p14="http://schemas.microsoft.com/office/powerpoint/2010/main" val="1524283887"/>
              </p:ext>
            </p:extLst>
          </p:nvPr>
        </p:nvGraphicFramePr>
        <p:xfrm>
          <a:off x="5688623" y="2444263"/>
          <a:ext cx="4123592" cy="35432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8148623"/>
      </p:ext>
    </p:extLst>
  </p:cSld>
  <p:clrMapOvr>
    <a:masterClrMapping/>
  </p:clrMapOvr>
  <p:transition spd="med" advClick="0" advTm="10000">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7458" y="2978344"/>
            <a:ext cx="8396335" cy="510294"/>
          </a:xfrm>
        </p:spPr>
        <p:txBody>
          <a:bodyPr/>
          <a:lstStyle/>
          <a:p>
            <a:pPr algn="ctr"/>
            <a:r>
              <a:rPr lang="fr-FR" b="1" dirty="0"/>
              <a:t>Merci de votre attention</a:t>
            </a:r>
          </a:p>
        </p:txBody>
      </p:sp>
      <p:sp>
        <p:nvSpPr>
          <p:cNvPr id="6" name="Espace réservé du numéro de diapositive 5"/>
          <p:cNvSpPr>
            <a:spLocks noGrp="1"/>
          </p:cNvSpPr>
          <p:nvPr>
            <p:ph type="sldNum" sz="quarter" idx="18"/>
          </p:nvPr>
        </p:nvSpPr>
        <p:spPr/>
        <p:txBody>
          <a:bodyPr/>
          <a:lstStyle/>
          <a:p>
            <a:pPr>
              <a:defRPr/>
            </a:pPr>
            <a:fld id="{00A620B7-98C1-C84E-A047-F8788683E894}" type="slidenum">
              <a:rPr lang="en-US" smtClean="0"/>
              <a:pPr>
                <a:defRPr/>
              </a:pPr>
              <a:t>21</a:t>
            </a:fld>
            <a:endParaRPr lang="en-US" dirty="0"/>
          </a:p>
        </p:txBody>
      </p:sp>
    </p:spTree>
    <p:extLst>
      <p:ext uri="{BB962C8B-B14F-4D97-AF65-F5344CB8AC3E}">
        <p14:creationId xmlns:p14="http://schemas.microsoft.com/office/powerpoint/2010/main" val="1913239579"/>
      </p:ext>
    </p:extLst>
  </p:cSld>
  <p:clrMapOvr>
    <a:masterClrMapping/>
  </p:clrMapOvr>
  <p:transition spd="med" advClick="0" advTm="10000">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9807" y="1316420"/>
            <a:ext cx="8245365" cy="529579"/>
          </a:xfrm>
        </p:spPr>
        <p:txBody>
          <a:bodyPr/>
          <a:lstStyle/>
          <a:p>
            <a:r>
              <a:rPr lang="fr-FR" b="1" spc="-150" dirty="0"/>
              <a:t>Un cadre législatif construit sur la base </a:t>
            </a:r>
            <a:br>
              <a:rPr lang="fr-FR" b="1" spc="-150" dirty="0"/>
            </a:br>
            <a:r>
              <a:rPr lang="fr-FR" b="1" spc="-150" dirty="0"/>
              <a:t>d’un retour d’expérience…</a:t>
            </a:r>
          </a:p>
        </p:txBody>
      </p:sp>
      <p:sp>
        <p:nvSpPr>
          <p:cNvPr id="40" name="Espace réservé du contenu 39"/>
          <p:cNvSpPr>
            <a:spLocks noGrp="1"/>
          </p:cNvSpPr>
          <p:nvPr>
            <p:ph idx="1"/>
          </p:nvPr>
        </p:nvSpPr>
        <p:spPr/>
        <p:txBody>
          <a:bodyPr/>
          <a:lstStyle/>
          <a:p>
            <a:endParaRPr lang="fr-FR" dirty="0"/>
          </a:p>
        </p:txBody>
      </p:sp>
      <p:sp>
        <p:nvSpPr>
          <p:cNvPr id="41" name="Espace réservé du texte 40"/>
          <p:cNvSpPr>
            <a:spLocks noGrp="1"/>
          </p:cNvSpPr>
          <p:nvPr>
            <p:ph type="body" sz="quarter" idx="14"/>
          </p:nvPr>
        </p:nvSpPr>
        <p:spPr>
          <a:xfrm>
            <a:off x="996015" y="2467599"/>
            <a:ext cx="8393545" cy="525462"/>
          </a:xfrm>
        </p:spPr>
        <p:txBody>
          <a:bodyPr/>
          <a:lstStyle/>
          <a:p>
            <a:endParaRPr lang="fr-FR" dirty="0"/>
          </a:p>
        </p:txBody>
      </p:sp>
      <p:sp>
        <p:nvSpPr>
          <p:cNvPr id="42" name="Espace réservé du contenu 41"/>
          <p:cNvSpPr>
            <a:spLocks noGrp="1"/>
          </p:cNvSpPr>
          <p:nvPr>
            <p:ph idx="15"/>
          </p:nvPr>
        </p:nvSpPr>
        <p:spPr/>
        <p:txBody>
          <a:bodyPr/>
          <a:lstStyle/>
          <a:p>
            <a:endParaRPr lang="fr-FR" dirty="0"/>
          </a:p>
        </p:txBody>
      </p:sp>
      <p:sp>
        <p:nvSpPr>
          <p:cNvPr id="6" name="Espace réservé du numéro de diapositive 5"/>
          <p:cNvSpPr>
            <a:spLocks noGrp="1"/>
          </p:cNvSpPr>
          <p:nvPr>
            <p:ph type="sldNum" sz="quarter" idx="18"/>
          </p:nvPr>
        </p:nvSpPr>
        <p:spPr/>
        <p:txBody>
          <a:bodyPr/>
          <a:lstStyle/>
          <a:p>
            <a:fld id="{00A620B7-98C1-C84E-A047-F8788683E894}" type="slidenum">
              <a:rPr lang="en-US" smtClean="0"/>
              <a:pPr/>
              <a:t>3</a:t>
            </a:fld>
            <a:endParaRPr lang="en-US" dirty="0"/>
          </a:p>
        </p:txBody>
      </p:sp>
      <p:pic>
        <p:nvPicPr>
          <p:cNvPr id="1026" name="Picture 2" descr="K:\Dispositifs et actions\UEROS\DOSSIERS DU PERSONNEL\Béatrice DESCOURS\20 ans de l'UEROS\Textes reglementaires selon N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6290"/>
            <a:ext cx="9842938" cy="433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629931"/>
      </p:ext>
    </p:extLst>
  </p:cSld>
  <p:clrMapOvr>
    <a:masterClrMapping/>
  </p:clrMapOvr>
  <p:transition spd="med" advClick="0" advTm="10000">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8045" y="1212607"/>
            <a:ext cx="8396335" cy="510294"/>
          </a:xfrm>
        </p:spPr>
        <p:txBody>
          <a:bodyPr/>
          <a:lstStyle/>
          <a:p>
            <a:r>
              <a:rPr lang="fr-FR" b="1" spc="-150" dirty="0"/>
              <a:t>Une organisation nationale…</a:t>
            </a:r>
          </a:p>
        </p:txBody>
      </p:sp>
      <p:sp>
        <p:nvSpPr>
          <p:cNvPr id="3" name="Espace réservé du contenu 2"/>
          <p:cNvSpPr>
            <a:spLocks noGrp="1"/>
          </p:cNvSpPr>
          <p:nvPr>
            <p:ph idx="1"/>
          </p:nvPr>
        </p:nvSpPr>
        <p:spPr>
          <a:xfrm>
            <a:off x="930165" y="2632842"/>
            <a:ext cx="8419981" cy="3783724"/>
          </a:xfrm>
        </p:spPr>
        <p:txBody>
          <a:bodyPr/>
          <a:lstStyle/>
          <a:p>
            <a:pPr marL="285750" lvl="1" indent="-285750">
              <a:buFont typeface="Wingdings" panose="05000000000000000000" pitchFamily="2" charset="2"/>
              <a:buChar char="Ø"/>
            </a:pPr>
            <a:r>
              <a:rPr lang="fr-FR" sz="2000" dirty="0"/>
              <a:t>La Coordination Nationale des UEROS </a:t>
            </a:r>
          </a:p>
          <a:p>
            <a:pPr marL="742950" lvl="2" indent="-285750">
              <a:buFont typeface="Courier New" panose="02070309020205020404" pitchFamily="49" charset="0"/>
              <a:buChar char="o"/>
            </a:pPr>
            <a:r>
              <a:rPr lang="fr-FR" dirty="0"/>
              <a:t>constituée des représentants des familles (UNAFTC), des professionnels spécialisés (FTC, CRFTC) et des associations qui portent les UEROS</a:t>
            </a:r>
          </a:p>
          <a:p>
            <a:pPr marL="742950" lvl="2" indent="-285750">
              <a:buFont typeface="Courier New" panose="02070309020205020404" pitchFamily="49" charset="0"/>
              <a:buChar char="o"/>
            </a:pPr>
            <a:r>
              <a:rPr lang="fr-FR" dirty="0">
                <a:solidFill>
                  <a:schemeClr val="tx1"/>
                </a:solidFill>
              </a:rPr>
              <a:t>Interlocutrice des autorités officielles </a:t>
            </a:r>
          </a:p>
          <a:p>
            <a:pPr marL="457200" lvl="2"/>
            <a:endParaRPr lang="fr-FR" sz="1050" dirty="0">
              <a:solidFill>
                <a:srgbClr val="FF0000"/>
              </a:solidFill>
            </a:endParaRPr>
          </a:p>
          <a:p>
            <a:pPr marL="285750" indent="-285750">
              <a:buFont typeface="Wingdings" panose="05000000000000000000" pitchFamily="2" charset="2"/>
              <a:buChar char="Ø"/>
            </a:pPr>
            <a:r>
              <a:rPr lang="fr-FR" sz="2000" dirty="0"/>
              <a:t>Des groupes de travail opérationnels </a:t>
            </a:r>
          </a:p>
          <a:p>
            <a:pPr marL="914400" lvl="1" indent="-457200">
              <a:buFont typeface="Courier New" panose="02070309020205020404" pitchFamily="49" charset="0"/>
              <a:buChar char="o"/>
            </a:pPr>
            <a:r>
              <a:rPr lang="fr-FR" sz="2000" dirty="0"/>
              <a:t>Espaces d’échanges entre professionnels d’UEROS </a:t>
            </a:r>
          </a:p>
          <a:p>
            <a:pPr marL="914400" lvl="1" indent="-457200">
              <a:buFont typeface="Courier New" panose="02070309020205020404" pitchFamily="49" charset="0"/>
              <a:buChar char="o"/>
            </a:pPr>
            <a:r>
              <a:rPr lang="fr-FR" sz="2000" dirty="0"/>
              <a:t>Ex :« UEROS ouverte aux jeunes » « précarisation du public »</a:t>
            </a:r>
          </a:p>
          <a:p>
            <a:pPr marL="914400" lvl="1" indent="-457200">
              <a:buFont typeface="Courier New" panose="02070309020205020404" pitchFamily="49" charset="0"/>
              <a:buChar char="o"/>
            </a:pPr>
            <a:r>
              <a:rPr lang="fr-FR" sz="2000" dirty="0"/>
              <a:t>Etude nationale réalisée en 2013 et 2015 :  « Approche quantitative et qualitative des UEROS »</a:t>
            </a:r>
          </a:p>
          <a:p>
            <a:pPr marL="914400" lvl="1" indent="-457200">
              <a:buFont typeface="Courier New" panose="02070309020205020404" pitchFamily="49" charset="0"/>
              <a:buChar char="o"/>
            </a:pPr>
            <a:r>
              <a:rPr lang="fr-FR" sz="2000" dirty="0"/>
              <a:t>Organise les journées nationales des UEROS tous les 2 ans</a:t>
            </a:r>
          </a:p>
          <a:p>
            <a:pPr lvl="1"/>
            <a:endParaRPr lang="fr-FR" sz="1400" dirty="0"/>
          </a:p>
          <a:p>
            <a:pPr marL="914400" lvl="1" indent="-457200">
              <a:buFont typeface="Courier New" panose="02070309020205020404" pitchFamily="49" charset="0"/>
              <a:buChar char="o"/>
            </a:pPr>
            <a:endParaRPr lang="fr-FR" sz="1400" dirty="0"/>
          </a:p>
          <a:p>
            <a:pPr marL="914400" lvl="1" indent="-457200">
              <a:buFont typeface="Courier New" panose="02070309020205020404" pitchFamily="49" charset="0"/>
              <a:buChar char="o"/>
            </a:pPr>
            <a:endParaRPr lang="fr-FR" sz="1000" dirty="0"/>
          </a:p>
          <a:p>
            <a:pPr lvl="1"/>
            <a:endParaRPr lang="fr-FR" sz="1800" dirty="0"/>
          </a:p>
        </p:txBody>
      </p:sp>
      <p:sp>
        <p:nvSpPr>
          <p:cNvPr id="4" name="Espace réservé du texte 3"/>
          <p:cNvSpPr>
            <a:spLocks noGrp="1"/>
          </p:cNvSpPr>
          <p:nvPr>
            <p:ph type="body" sz="quarter" idx="14"/>
          </p:nvPr>
        </p:nvSpPr>
        <p:spPr>
          <a:xfrm>
            <a:off x="945930" y="1722901"/>
            <a:ext cx="8699232" cy="902058"/>
          </a:xfrm>
        </p:spPr>
        <p:txBody>
          <a:bodyPr/>
          <a:lstStyle/>
          <a:p>
            <a:r>
              <a:rPr lang="fr-FR" sz="1800" b="1" dirty="0"/>
              <a:t>Une trentaine UEROS en France</a:t>
            </a:r>
          </a:p>
          <a:p>
            <a:r>
              <a:rPr lang="fr-FR" sz="1800" b="1" dirty="0"/>
              <a:t>(3 UEROS en région Auvergne – Rhône Alpes : Grenoble / Lyon / Saint Etienne)</a:t>
            </a:r>
            <a:r>
              <a:rPr lang="fr-FR" b="1" dirty="0"/>
              <a:t> </a:t>
            </a:r>
          </a:p>
          <a:p>
            <a:endParaRPr lang="fr-FR" dirty="0"/>
          </a:p>
        </p:txBody>
      </p:sp>
      <p:sp>
        <p:nvSpPr>
          <p:cNvPr id="6" name="Espace réservé du numéro de diapositive 5"/>
          <p:cNvSpPr>
            <a:spLocks noGrp="1"/>
          </p:cNvSpPr>
          <p:nvPr>
            <p:ph type="sldNum" sz="quarter" idx="18"/>
          </p:nvPr>
        </p:nvSpPr>
        <p:spPr/>
        <p:txBody>
          <a:bodyPr/>
          <a:lstStyle/>
          <a:p>
            <a:pPr>
              <a:defRPr/>
            </a:pPr>
            <a:fld id="{00A620B7-98C1-C84E-A047-F8788683E894}" type="slidenum">
              <a:rPr lang="en-US" smtClean="0"/>
              <a:pPr>
                <a:defRPr/>
              </a:pPr>
              <a:t>4</a:t>
            </a:fld>
            <a:endParaRPr lang="en-US" dirty="0"/>
          </a:p>
        </p:txBody>
      </p:sp>
    </p:spTree>
    <p:extLst>
      <p:ext uri="{BB962C8B-B14F-4D97-AF65-F5344CB8AC3E}">
        <p14:creationId xmlns:p14="http://schemas.microsoft.com/office/powerpoint/2010/main" val="2342166201"/>
      </p:ext>
    </p:extLst>
  </p:cSld>
  <p:clrMapOvr>
    <a:masterClrMapping/>
  </p:clrMapOvr>
  <p:transition spd="med" advClick="0" advTm="10000">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spc="-150" dirty="0"/>
              <a:t>Des missions diversifiées… à visée de réinsertion   (1)</a:t>
            </a:r>
          </a:p>
        </p:txBody>
      </p:sp>
      <p:sp>
        <p:nvSpPr>
          <p:cNvPr id="3" name="Espace réservé du contenu 2"/>
          <p:cNvSpPr>
            <a:spLocks noGrp="1"/>
          </p:cNvSpPr>
          <p:nvPr>
            <p:ph idx="1"/>
          </p:nvPr>
        </p:nvSpPr>
        <p:spPr>
          <a:xfrm>
            <a:off x="1150883" y="2924503"/>
            <a:ext cx="8607971" cy="3570889"/>
          </a:xfrm>
        </p:spPr>
        <p:txBody>
          <a:bodyPr/>
          <a:lstStyle/>
          <a:p>
            <a:pPr marL="342900" indent="-342900">
              <a:buFont typeface="Wingdings" panose="05000000000000000000" pitchFamily="2" charset="2"/>
              <a:buChar char="Ø"/>
            </a:pPr>
            <a:r>
              <a:rPr lang="fr-FR" sz="2400" b="1" dirty="0"/>
              <a:t>Accueillir, informer, conseiller et orienter  </a:t>
            </a:r>
            <a:r>
              <a:rPr lang="fr-FR" sz="2000" dirty="0"/>
              <a:t>les personnes concernées, leurs proches et les professionnels qui les accompagnent vers une structure adaptée  </a:t>
            </a:r>
          </a:p>
          <a:p>
            <a:pPr lvl="0"/>
            <a:endParaRPr lang="fr-FR" sz="1400" u="sng" dirty="0"/>
          </a:p>
          <a:p>
            <a:r>
              <a:rPr lang="fr-FR" sz="2000" u="sng" dirty="0"/>
              <a:t>Modalité d’accès</a:t>
            </a:r>
            <a:r>
              <a:rPr lang="fr-FR" sz="2000" dirty="0"/>
              <a:t> : La notification MDPH n’est pas exigée à ce stade.</a:t>
            </a:r>
          </a:p>
          <a:p>
            <a:endParaRPr lang="fr-FR" sz="2000" dirty="0"/>
          </a:p>
          <a:p>
            <a:r>
              <a:rPr lang="fr-FR" sz="2000" b="1" dirty="0">
                <a:solidFill>
                  <a:srgbClr val="002060"/>
                </a:solidFill>
              </a:rPr>
              <a:t>Enquête Nationale : </a:t>
            </a:r>
          </a:p>
          <a:p>
            <a:pPr marL="285750" indent="-285750">
              <a:buFont typeface="Arial" panose="020B0604020202020204" pitchFamily="34" charset="0"/>
              <a:buChar char="•"/>
            </a:pPr>
            <a:r>
              <a:rPr lang="fr-FR" sz="2000" b="1" dirty="0">
                <a:solidFill>
                  <a:srgbClr val="002060"/>
                </a:solidFill>
              </a:rPr>
              <a:t>92 % des UEROS accueillent en amont des programmes de réentrainement des personnes n’ayant pas de notification MDPH </a:t>
            </a:r>
          </a:p>
          <a:p>
            <a:pPr lvl="0"/>
            <a:endParaRPr lang="fr-FR" sz="1400" dirty="0"/>
          </a:p>
        </p:txBody>
      </p:sp>
      <p:sp>
        <p:nvSpPr>
          <p:cNvPr id="4" name="Espace réservé du texte 3"/>
          <p:cNvSpPr>
            <a:spLocks noGrp="1"/>
          </p:cNvSpPr>
          <p:nvPr>
            <p:ph type="body" sz="quarter" idx="14"/>
          </p:nvPr>
        </p:nvSpPr>
        <p:spPr>
          <a:xfrm>
            <a:off x="1040524" y="2152289"/>
            <a:ext cx="8380567" cy="449021"/>
          </a:xfrm>
        </p:spPr>
        <p:txBody>
          <a:bodyPr/>
          <a:lstStyle/>
          <a:p>
            <a:r>
              <a:rPr lang="fr-FR" b="1" dirty="0"/>
              <a:t>Faciliter les passages du secteur sanitaire au milieu ordinaire en passant par le médico-social. </a:t>
            </a:r>
            <a:endParaRPr lang="fr-FR" dirty="0"/>
          </a:p>
        </p:txBody>
      </p:sp>
      <p:sp>
        <p:nvSpPr>
          <p:cNvPr id="6" name="Espace réservé du numéro de diapositive 5"/>
          <p:cNvSpPr>
            <a:spLocks noGrp="1"/>
          </p:cNvSpPr>
          <p:nvPr>
            <p:ph type="sldNum" sz="quarter" idx="18"/>
          </p:nvPr>
        </p:nvSpPr>
        <p:spPr/>
        <p:txBody>
          <a:bodyPr/>
          <a:lstStyle/>
          <a:p>
            <a:pPr>
              <a:defRPr/>
            </a:pPr>
            <a:fld id="{00A620B7-98C1-C84E-A047-F8788683E894}" type="slidenum">
              <a:rPr lang="en-US" smtClean="0"/>
              <a:pPr>
                <a:defRPr/>
              </a:pPr>
              <a:t>5</a:t>
            </a:fld>
            <a:endParaRPr lang="en-US" dirty="0"/>
          </a:p>
        </p:txBody>
      </p:sp>
    </p:spTree>
    <p:extLst>
      <p:ext uri="{BB962C8B-B14F-4D97-AF65-F5344CB8AC3E}">
        <p14:creationId xmlns:p14="http://schemas.microsoft.com/office/powerpoint/2010/main" val="1380837687"/>
      </p:ext>
    </p:extLst>
  </p:cSld>
  <p:clrMapOvr>
    <a:masterClrMapping/>
  </p:clrMapOvr>
  <p:transition spd="med" advClick="0" advTm="10000">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spc="-150" dirty="0"/>
              <a:t>Des missions diversifiées… à visée de réinsertion   (2)</a:t>
            </a:r>
          </a:p>
        </p:txBody>
      </p:sp>
      <p:sp>
        <p:nvSpPr>
          <p:cNvPr id="3" name="Espace réservé du contenu 2"/>
          <p:cNvSpPr>
            <a:spLocks noGrp="1"/>
          </p:cNvSpPr>
          <p:nvPr>
            <p:ph idx="1"/>
          </p:nvPr>
        </p:nvSpPr>
        <p:spPr>
          <a:xfrm>
            <a:off x="748862" y="2175641"/>
            <a:ext cx="8860220" cy="3570889"/>
          </a:xfrm>
        </p:spPr>
        <p:txBody>
          <a:bodyPr/>
          <a:lstStyle/>
          <a:p>
            <a:pPr marL="342900" lvl="0" indent="-342900">
              <a:buFont typeface="Wingdings" panose="05000000000000000000" pitchFamily="2" charset="2"/>
              <a:buChar char="Ø"/>
            </a:pPr>
            <a:r>
              <a:rPr lang="fr-FR" sz="2400" b="1" dirty="0"/>
              <a:t>Proposer des Evaluations Médico-Psychologiques de courte durée </a:t>
            </a:r>
          </a:p>
          <a:p>
            <a:pPr lvl="0"/>
            <a:endParaRPr lang="fr-FR" sz="800" dirty="0"/>
          </a:p>
          <a:p>
            <a:pPr lvl="0"/>
            <a:r>
              <a:rPr lang="fr-FR" sz="2000" u="sng" dirty="0"/>
              <a:t>Objectif</a:t>
            </a:r>
            <a:r>
              <a:rPr lang="fr-FR" sz="2000" dirty="0"/>
              <a:t> : Evaluer les capacités et limites pour déterminer si l’intéressé peut bénéficier d’un programme de réentraînement /  Apporter son concours aux équipes pluridisciplinaires des MDPH pour le traitement des demandes adressées par des personnes </a:t>
            </a:r>
            <a:r>
              <a:rPr lang="fr-FR" sz="2000" dirty="0" err="1"/>
              <a:t>cérébrolésées</a:t>
            </a:r>
            <a:r>
              <a:rPr lang="fr-FR" sz="2000" dirty="0"/>
              <a:t>.</a:t>
            </a:r>
          </a:p>
          <a:p>
            <a:endParaRPr lang="fr-FR" u="sng" dirty="0"/>
          </a:p>
          <a:p>
            <a:r>
              <a:rPr lang="fr-FR" sz="2000" u="sng" dirty="0"/>
              <a:t>Modalité d’accès</a:t>
            </a:r>
            <a:r>
              <a:rPr lang="fr-FR" sz="2000" dirty="0"/>
              <a:t> : La notification MDPH n’est pas exigée à ce stade.</a:t>
            </a:r>
          </a:p>
          <a:p>
            <a:endParaRPr lang="fr-FR" sz="900" b="1" dirty="0">
              <a:solidFill>
                <a:srgbClr val="002060"/>
              </a:solidFill>
            </a:endParaRPr>
          </a:p>
          <a:p>
            <a:r>
              <a:rPr lang="fr-FR" sz="2000" b="1" dirty="0">
                <a:solidFill>
                  <a:srgbClr val="002060"/>
                </a:solidFill>
              </a:rPr>
              <a:t>Enquête Nationale : </a:t>
            </a:r>
          </a:p>
          <a:p>
            <a:pPr marL="285750" indent="-285750">
              <a:buFont typeface="Arial" panose="020B0604020202020204" pitchFamily="34" charset="0"/>
              <a:buChar char="•"/>
            </a:pPr>
            <a:r>
              <a:rPr lang="fr-FR" sz="2000" b="1" dirty="0">
                <a:solidFill>
                  <a:srgbClr val="002060"/>
                </a:solidFill>
              </a:rPr>
              <a:t>74% des UEROS réalisent des évaluations au sens du décret </a:t>
            </a:r>
          </a:p>
          <a:p>
            <a:pPr marL="742950" lvl="1" indent="-285750">
              <a:buFont typeface="Arial" panose="020B0604020202020204" pitchFamily="34" charset="0"/>
              <a:buChar char="•"/>
            </a:pPr>
            <a:r>
              <a:rPr lang="fr-FR" sz="2000" b="1" dirty="0">
                <a:solidFill>
                  <a:srgbClr val="002060"/>
                </a:solidFill>
              </a:rPr>
              <a:t>parmi celles-ci 72 % totalement en interne et 23% en appui sur une structure sanitaire</a:t>
            </a:r>
          </a:p>
          <a:p>
            <a:pPr lvl="0"/>
            <a:endParaRPr lang="fr-FR" sz="2000" dirty="0"/>
          </a:p>
        </p:txBody>
      </p:sp>
      <p:sp>
        <p:nvSpPr>
          <p:cNvPr id="6" name="Espace réservé du numéro de diapositive 5"/>
          <p:cNvSpPr>
            <a:spLocks noGrp="1"/>
          </p:cNvSpPr>
          <p:nvPr>
            <p:ph type="sldNum" sz="quarter" idx="18"/>
          </p:nvPr>
        </p:nvSpPr>
        <p:spPr/>
        <p:txBody>
          <a:bodyPr/>
          <a:lstStyle/>
          <a:p>
            <a:pPr>
              <a:defRPr/>
            </a:pPr>
            <a:fld id="{00A620B7-98C1-C84E-A047-F8788683E894}" type="slidenum">
              <a:rPr lang="en-US" smtClean="0"/>
              <a:pPr>
                <a:defRPr/>
              </a:pPr>
              <a:t>6</a:t>
            </a:fld>
            <a:endParaRPr lang="en-US" dirty="0"/>
          </a:p>
        </p:txBody>
      </p:sp>
    </p:spTree>
    <p:extLst>
      <p:ext uri="{BB962C8B-B14F-4D97-AF65-F5344CB8AC3E}">
        <p14:creationId xmlns:p14="http://schemas.microsoft.com/office/powerpoint/2010/main" val="593256450"/>
      </p:ext>
    </p:extLst>
  </p:cSld>
  <p:clrMapOvr>
    <a:masterClrMapping/>
  </p:clrMapOvr>
  <p:transition spd="med" advClick="0" advTm="10000">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32638" y="1330848"/>
            <a:ext cx="8396335" cy="510294"/>
          </a:xfrm>
        </p:spPr>
        <p:txBody>
          <a:bodyPr/>
          <a:lstStyle/>
          <a:p>
            <a:r>
              <a:rPr lang="fr-FR" b="1" spc="-150" dirty="0"/>
              <a:t>Des missions diversifiées… à visée de réinsertion   (3)</a:t>
            </a:r>
          </a:p>
        </p:txBody>
      </p:sp>
      <p:sp>
        <p:nvSpPr>
          <p:cNvPr id="3" name="Espace réservé du contenu 2"/>
          <p:cNvSpPr>
            <a:spLocks noGrp="1"/>
          </p:cNvSpPr>
          <p:nvPr>
            <p:ph idx="1"/>
          </p:nvPr>
        </p:nvSpPr>
        <p:spPr>
          <a:xfrm>
            <a:off x="985344" y="1994338"/>
            <a:ext cx="8607971" cy="3570889"/>
          </a:xfrm>
        </p:spPr>
        <p:txBody>
          <a:bodyPr/>
          <a:lstStyle/>
          <a:p>
            <a:pPr marL="285750" lvl="0" indent="-285750">
              <a:buFont typeface="Wingdings" panose="05000000000000000000" pitchFamily="2" charset="2"/>
              <a:buChar char="Ø"/>
            </a:pPr>
            <a:r>
              <a:rPr lang="fr-FR" sz="2400" b="1" dirty="0"/>
              <a:t>Proposer un programme de réentrainement et accompagner la construction d’un projet d’insertion socio-professionnelle</a:t>
            </a:r>
            <a:r>
              <a:rPr lang="fr-FR" sz="1600" b="1" dirty="0"/>
              <a:t> </a:t>
            </a:r>
          </a:p>
          <a:p>
            <a:pPr lvl="0"/>
            <a:r>
              <a:rPr lang="fr-FR" sz="2000" u="sng" dirty="0"/>
              <a:t>Moyens</a:t>
            </a:r>
            <a:r>
              <a:rPr lang="fr-FR" sz="2000" dirty="0"/>
              <a:t> : Parcours étayé par une équipe pluridisciplinaire favorisant une approche holistique des personnes accompagnées / réentrainement cognitif personnalisé, / construction de projet et mises en situation réelles </a:t>
            </a:r>
          </a:p>
          <a:p>
            <a:pPr lvl="0"/>
            <a:r>
              <a:rPr lang="fr-FR" sz="2000" dirty="0"/>
              <a:t> </a:t>
            </a:r>
          </a:p>
          <a:p>
            <a:pPr lvl="0"/>
            <a:r>
              <a:rPr lang="fr-FR" sz="2000" u="sng" dirty="0"/>
              <a:t>Durée </a:t>
            </a:r>
            <a:r>
              <a:rPr lang="fr-FR" sz="2000" dirty="0"/>
              <a:t>: 6 mois sur 3 ans / à temps plein ou temps partiel / consécutifs ou sur un mode séquentiel</a:t>
            </a:r>
          </a:p>
          <a:p>
            <a:endParaRPr lang="fr-FR" sz="2000" dirty="0"/>
          </a:p>
          <a:p>
            <a:pPr lvl="0"/>
            <a:r>
              <a:rPr lang="fr-FR" sz="2000" u="sng" dirty="0"/>
              <a:t>Modalité d’accès</a:t>
            </a:r>
            <a:r>
              <a:rPr lang="fr-FR" sz="2000" dirty="0"/>
              <a:t> : Notification MDPH</a:t>
            </a:r>
          </a:p>
          <a:p>
            <a:endParaRPr lang="fr-FR" sz="1100" dirty="0"/>
          </a:p>
          <a:p>
            <a:endParaRPr lang="fr-FR" dirty="0"/>
          </a:p>
          <a:p>
            <a:endParaRPr lang="fr-FR" dirty="0"/>
          </a:p>
          <a:p>
            <a:endParaRPr lang="fr-FR" sz="1000" dirty="0"/>
          </a:p>
          <a:p>
            <a:endParaRPr lang="fr-FR" dirty="0"/>
          </a:p>
        </p:txBody>
      </p:sp>
      <p:sp>
        <p:nvSpPr>
          <p:cNvPr id="6" name="Espace réservé du numéro de diapositive 5"/>
          <p:cNvSpPr>
            <a:spLocks noGrp="1"/>
          </p:cNvSpPr>
          <p:nvPr>
            <p:ph type="sldNum" sz="quarter" idx="18"/>
          </p:nvPr>
        </p:nvSpPr>
        <p:spPr/>
        <p:txBody>
          <a:bodyPr/>
          <a:lstStyle/>
          <a:p>
            <a:pPr>
              <a:defRPr/>
            </a:pPr>
            <a:fld id="{00A620B7-98C1-C84E-A047-F8788683E894}" type="slidenum">
              <a:rPr lang="en-US" smtClean="0"/>
              <a:pPr>
                <a:defRPr/>
              </a:pPr>
              <a:t>7</a:t>
            </a:fld>
            <a:endParaRPr lang="en-US" dirty="0"/>
          </a:p>
        </p:txBody>
      </p:sp>
    </p:spTree>
    <p:extLst>
      <p:ext uri="{BB962C8B-B14F-4D97-AF65-F5344CB8AC3E}">
        <p14:creationId xmlns:p14="http://schemas.microsoft.com/office/powerpoint/2010/main" val="2501902867"/>
      </p:ext>
    </p:extLst>
  </p:cSld>
  <p:clrMapOvr>
    <a:masterClrMapping/>
  </p:clrMapOvr>
  <p:transition spd="med" advClick="0" advTm="10000">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32638" y="1332186"/>
            <a:ext cx="8734100" cy="508956"/>
          </a:xfrm>
        </p:spPr>
        <p:txBody>
          <a:bodyPr/>
          <a:lstStyle/>
          <a:p>
            <a:r>
              <a:rPr lang="fr-FR" b="1" spc="-150" dirty="0"/>
              <a:t>Des missions diversifiées… à visée de réinsertion (3 bis)</a:t>
            </a:r>
          </a:p>
        </p:txBody>
      </p:sp>
      <p:sp>
        <p:nvSpPr>
          <p:cNvPr id="3" name="Espace réservé du contenu 2"/>
          <p:cNvSpPr>
            <a:spLocks noGrp="1"/>
          </p:cNvSpPr>
          <p:nvPr>
            <p:ph idx="1"/>
          </p:nvPr>
        </p:nvSpPr>
        <p:spPr>
          <a:xfrm>
            <a:off x="1008993" y="2088932"/>
            <a:ext cx="8607971" cy="3744310"/>
          </a:xfrm>
        </p:spPr>
        <p:txBody>
          <a:bodyPr/>
          <a:lstStyle/>
          <a:p>
            <a:r>
              <a:rPr lang="fr-FR" sz="1800" b="1" dirty="0">
                <a:solidFill>
                  <a:srgbClr val="002060"/>
                </a:solidFill>
              </a:rPr>
              <a:t>Enquête Nationale : </a:t>
            </a:r>
          </a:p>
          <a:p>
            <a:pPr marL="285750" indent="-285750">
              <a:buFont typeface="Arial" panose="020B0604020202020204" pitchFamily="34" charset="0"/>
              <a:buChar char="•"/>
            </a:pPr>
            <a:r>
              <a:rPr lang="fr-FR" sz="1800" b="1" dirty="0">
                <a:solidFill>
                  <a:srgbClr val="002060"/>
                </a:solidFill>
              </a:rPr>
              <a:t>100 % des UEROS proposent un programme de réentrainement </a:t>
            </a:r>
          </a:p>
          <a:p>
            <a:pPr marL="285750" indent="-285750">
              <a:buFont typeface="Arial" panose="020B0604020202020204" pitchFamily="34" charset="0"/>
              <a:buChar char="•"/>
            </a:pPr>
            <a:r>
              <a:rPr lang="fr-FR" sz="1800" b="1" dirty="0">
                <a:solidFill>
                  <a:srgbClr val="002060"/>
                </a:solidFill>
              </a:rPr>
              <a:t>88% disposent de places avec hébergement pour les résidants hors département </a:t>
            </a:r>
          </a:p>
          <a:p>
            <a:pPr marL="285750" indent="-285750">
              <a:buFont typeface="Arial" panose="020B0604020202020204" pitchFamily="34" charset="0"/>
              <a:buChar char="•"/>
            </a:pPr>
            <a:r>
              <a:rPr lang="fr-FR" sz="1800" b="1" dirty="0">
                <a:solidFill>
                  <a:srgbClr val="002060"/>
                </a:solidFill>
              </a:rPr>
              <a:t>Une majorité des UEROS pratique le suivi séquentiel, certaines le systématisent. </a:t>
            </a:r>
          </a:p>
          <a:p>
            <a:pPr marL="268288" indent="-268288"/>
            <a:r>
              <a:rPr lang="fr-FR" sz="1800" b="1" dirty="0">
                <a:solidFill>
                  <a:srgbClr val="002060"/>
                </a:solidFill>
              </a:rPr>
              <a:t>	La </a:t>
            </a:r>
            <a:r>
              <a:rPr lang="fr-FR" sz="1800" b="1" dirty="0" err="1">
                <a:solidFill>
                  <a:srgbClr val="002060"/>
                </a:solidFill>
              </a:rPr>
              <a:t>séquencialisation</a:t>
            </a:r>
            <a:r>
              <a:rPr lang="fr-FR" sz="1800" b="1" dirty="0">
                <a:solidFill>
                  <a:srgbClr val="002060"/>
                </a:solidFill>
              </a:rPr>
              <a:t> des parcours est motivée par des raisons de santé, les disponibilités des terrains de stage, des problématiques sociales et familiales non stabilisées, le besoin de temps pour que le bénéficiaire intègre sa situation de handicap,</a:t>
            </a:r>
          </a:p>
          <a:p>
            <a:pPr marL="285750" indent="-285750">
              <a:buFont typeface="Arial" panose="020B0604020202020204" pitchFamily="34" charset="0"/>
              <a:buChar char="•"/>
            </a:pPr>
            <a:r>
              <a:rPr lang="fr-FR" sz="1800" b="1" dirty="0">
                <a:solidFill>
                  <a:srgbClr val="002060"/>
                </a:solidFill>
              </a:rPr>
              <a:t>Les 2/3 des UEROS pratiquent l’accompagnement à temps partiel. </a:t>
            </a:r>
          </a:p>
          <a:p>
            <a:pPr marL="268288" indent="-268288"/>
            <a:r>
              <a:rPr lang="fr-FR" sz="1800" b="1" dirty="0">
                <a:solidFill>
                  <a:srgbClr val="002060"/>
                </a:solidFill>
              </a:rPr>
              <a:t>	Les raisons invoquées sont la fatigabilité, des raisons médicales, familiales, des troubles du comportement ou le projet de travailler à temps partiel. </a:t>
            </a:r>
          </a:p>
          <a:p>
            <a:endParaRPr lang="fr-FR" dirty="0"/>
          </a:p>
          <a:p>
            <a:endParaRPr lang="fr-FR" dirty="0"/>
          </a:p>
          <a:p>
            <a:endParaRPr lang="fr-FR" sz="1000" dirty="0"/>
          </a:p>
          <a:p>
            <a:endParaRPr lang="fr-FR" dirty="0"/>
          </a:p>
        </p:txBody>
      </p:sp>
      <p:sp>
        <p:nvSpPr>
          <p:cNvPr id="6" name="Espace réservé du numéro de diapositive 5"/>
          <p:cNvSpPr>
            <a:spLocks noGrp="1"/>
          </p:cNvSpPr>
          <p:nvPr>
            <p:ph type="sldNum" sz="quarter" idx="18"/>
          </p:nvPr>
        </p:nvSpPr>
        <p:spPr/>
        <p:txBody>
          <a:bodyPr/>
          <a:lstStyle/>
          <a:p>
            <a:pPr>
              <a:defRPr/>
            </a:pPr>
            <a:fld id="{00A620B7-98C1-C84E-A047-F8788683E894}" type="slidenum">
              <a:rPr lang="en-US" smtClean="0"/>
              <a:pPr>
                <a:defRPr/>
              </a:pPr>
              <a:t>8</a:t>
            </a:fld>
            <a:endParaRPr lang="en-US" dirty="0"/>
          </a:p>
        </p:txBody>
      </p:sp>
    </p:spTree>
    <p:extLst>
      <p:ext uri="{BB962C8B-B14F-4D97-AF65-F5344CB8AC3E}">
        <p14:creationId xmlns:p14="http://schemas.microsoft.com/office/powerpoint/2010/main" val="2252907997"/>
      </p:ext>
    </p:extLst>
  </p:cSld>
  <p:clrMapOvr>
    <a:masterClrMapping/>
  </p:clrMapOvr>
  <p:transition spd="med" advClick="0" advTm="10000">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9913" y="1330849"/>
            <a:ext cx="8396335" cy="510294"/>
          </a:xfrm>
        </p:spPr>
        <p:txBody>
          <a:bodyPr/>
          <a:lstStyle/>
          <a:p>
            <a:r>
              <a:rPr lang="fr-FR" b="1" spc="-150" dirty="0"/>
              <a:t>Des missions diversifiées… à visée de réinsertion   (4)</a:t>
            </a:r>
          </a:p>
        </p:txBody>
      </p:sp>
      <p:sp>
        <p:nvSpPr>
          <p:cNvPr id="3" name="Espace réservé du contenu 2"/>
          <p:cNvSpPr>
            <a:spLocks noGrp="1"/>
          </p:cNvSpPr>
          <p:nvPr>
            <p:ph idx="1"/>
          </p:nvPr>
        </p:nvSpPr>
        <p:spPr>
          <a:xfrm>
            <a:off x="890753" y="2211552"/>
            <a:ext cx="8418786" cy="1036144"/>
          </a:xfrm>
        </p:spPr>
        <p:txBody>
          <a:bodyPr/>
          <a:lstStyle/>
          <a:p>
            <a:pPr marL="342900" lvl="0" indent="-342900">
              <a:buFont typeface="Wingdings" panose="05000000000000000000" pitchFamily="2" charset="2"/>
              <a:buChar char="Ø"/>
            </a:pPr>
            <a:r>
              <a:rPr lang="fr-FR" sz="2400" b="1" dirty="0"/>
              <a:t>Assurer un suivi des préconisations : </a:t>
            </a:r>
          </a:p>
          <a:p>
            <a:endParaRPr lang="fr-FR" sz="2000" u="sng" dirty="0"/>
          </a:p>
          <a:p>
            <a:r>
              <a:rPr lang="fr-FR" sz="2000" u="sng" dirty="0"/>
              <a:t>Objectif</a:t>
            </a:r>
            <a:r>
              <a:rPr lang="fr-FR" sz="2000" dirty="0"/>
              <a:t> : Faciliter la mise en œuvre du projet d'insertion socio-professionnel</a:t>
            </a:r>
          </a:p>
          <a:p>
            <a:endParaRPr lang="fr-FR" sz="2000" u="sng" dirty="0"/>
          </a:p>
          <a:p>
            <a:r>
              <a:rPr lang="fr-FR" sz="2000" u="sng" dirty="0"/>
              <a:t>Moyen</a:t>
            </a:r>
            <a:r>
              <a:rPr lang="fr-FR" sz="2000" dirty="0"/>
              <a:t> : Contacts réguliers pendant 2 ans après la sortie du programme de réentrainement / Recherche de relais dans l’accompagnement  / assurer un suivi de manière soutenue tant qu’il n’y a pas de relais </a:t>
            </a:r>
          </a:p>
        </p:txBody>
      </p:sp>
      <p:sp>
        <p:nvSpPr>
          <p:cNvPr id="6" name="Espace réservé du numéro de diapositive 5"/>
          <p:cNvSpPr>
            <a:spLocks noGrp="1"/>
          </p:cNvSpPr>
          <p:nvPr>
            <p:ph type="sldNum" sz="quarter" idx="18"/>
          </p:nvPr>
        </p:nvSpPr>
        <p:spPr/>
        <p:txBody>
          <a:bodyPr/>
          <a:lstStyle/>
          <a:p>
            <a:pPr>
              <a:defRPr/>
            </a:pPr>
            <a:fld id="{00A620B7-98C1-C84E-A047-F8788683E894}" type="slidenum">
              <a:rPr lang="en-US" smtClean="0"/>
              <a:pPr>
                <a:defRPr/>
              </a:pPr>
              <a:t>9</a:t>
            </a:fld>
            <a:endParaRPr lang="en-US" dirty="0"/>
          </a:p>
        </p:txBody>
      </p:sp>
    </p:spTree>
    <p:extLst>
      <p:ext uri="{BB962C8B-B14F-4D97-AF65-F5344CB8AC3E}">
        <p14:creationId xmlns:p14="http://schemas.microsoft.com/office/powerpoint/2010/main" val="2030383546"/>
      </p:ext>
    </p:extLst>
  </p:cSld>
  <p:clrMapOvr>
    <a:masterClrMapping/>
  </p:clrMapOvr>
  <p:transition spd="med" advClick="0" advTm="10000">
    <p:wipe dir="r"/>
  </p:transition>
</p:sld>
</file>

<file path=ppt/theme/theme1.xml><?xml version="1.0" encoding="utf-8"?>
<a:theme xmlns:a="http://schemas.openxmlformats.org/drawingml/2006/main" name="LADAPT-masque-2016">
  <a:themeElements>
    <a:clrScheme name="AVICENNE">
      <a:dk1>
        <a:srgbClr val="000000"/>
      </a:dk1>
      <a:lt1>
        <a:srgbClr val="BBD03D"/>
      </a:lt1>
      <a:dk2>
        <a:srgbClr val="000000"/>
      </a:dk2>
      <a:lt2>
        <a:srgbClr val="000000"/>
      </a:lt2>
      <a:accent1>
        <a:srgbClr val="BBD03D"/>
      </a:accent1>
      <a:accent2>
        <a:srgbClr val="C7C7C7"/>
      </a:accent2>
      <a:accent3>
        <a:srgbClr val="32477A"/>
      </a:accent3>
      <a:accent4>
        <a:srgbClr val="000000"/>
      </a:accent4>
      <a:accent5>
        <a:srgbClr val="E2E2CA"/>
      </a:accent5>
      <a:accent6>
        <a:srgbClr val="32477A"/>
      </a:accent6>
      <a:hlink>
        <a:srgbClr val="595959"/>
      </a:hlink>
      <a:folHlink>
        <a:srgbClr val="0000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3808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1400" b="0" i="0" u="none" strike="noStrike" cap="none" normalizeH="0" baseline="0" smtClean="0">
            <a:ln>
              <a:noFill/>
            </a:ln>
            <a:solidFill>
              <a:schemeClr val="folHlink"/>
            </a:solidFill>
            <a:effectLst/>
            <a:latin typeface="Franklin Gothic Boo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3808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1400" b="0" i="0" u="none" strike="noStrike" cap="none" normalizeH="0" baseline="0" smtClean="0">
            <a:ln>
              <a:noFill/>
            </a:ln>
            <a:solidFill>
              <a:schemeClr val="folHlink"/>
            </a:solidFill>
            <a:effectLst/>
            <a:latin typeface="Franklin Gothic Book" pitchFamily="34" charset="0"/>
          </a:defRPr>
        </a:defPPr>
      </a:lstStyle>
    </a:lnDef>
  </a:objectDefaults>
  <a:extraClrSchemeLst>
    <a:extraClrScheme>
      <a:clrScheme name="Diagbleu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Diagbleu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Diagbleu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Diagbleu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
      <a:clrScheme name="Diagbleu 5">
        <a:dk1>
          <a:srgbClr val="000000"/>
        </a:dk1>
        <a:lt1>
          <a:srgbClr val="FFFFCC"/>
        </a:lt1>
        <a:dk2>
          <a:srgbClr val="000000"/>
        </a:dk2>
        <a:lt2>
          <a:srgbClr val="969696"/>
        </a:lt2>
        <a:accent1>
          <a:srgbClr val="CCCC99"/>
        </a:accent1>
        <a:accent2>
          <a:srgbClr val="FF9933"/>
        </a:accent2>
        <a:accent3>
          <a:srgbClr val="FFFFE2"/>
        </a:accent3>
        <a:accent4>
          <a:srgbClr val="000000"/>
        </a:accent4>
        <a:accent5>
          <a:srgbClr val="E2E2CA"/>
        </a:accent5>
        <a:accent6>
          <a:srgbClr val="E78A2D"/>
        </a:accent6>
        <a:hlink>
          <a:srgbClr val="6699FF"/>
        </a:hlink>
        <a:folHlink>
          <a:srgbClr val="00CC00"/>
        </a:folHlink>
      </a:clrScheme>
      <a:clrMap bg1="lt1" tx1="dk1" bg2="lt2" tx2="dk2" accent1="accent1" accent2="accent2" accent3="accent3" accent4="accent4" accent5="accent5" accent6="accent6" hlink="hlink" folHlink="folHlink"/>
    </a:extraClrScheme>
    <a:extraClrScheme>
      <a:clrScheme name="Diagbleu 6">
        <a:dk1>
          <a:srgbClr val="000000"/>
        </a:dk1>
        <a:lt1>
          <a:srgbClr val="FFFFCC"/>
        </a:lt1>
        <a:dk2>
          <a:srgbClr val="000000"/>
        </a:dk2>
        <a:lt2>
          <a:srgbClr val="969696"/>
        </a:lt2>
        <a:accent1>
          <a:srgbClr val="CCCC99"/>
        </a:accent1>
        <a:accent2>
          <a:srgbClr val="FF9900"/>
        </a:accent2>
        <a:accent3>
          <a:srgbClr val="FFFFE2"/>
        </a:accent3>
        <a:accent4>
          <a:srgbClr val="000000"/>
        </a:accent4>
        <a:accent5>
          <a:srgbClr val="E2E2CA"/>
        </a:accent5>
        <a:accent6>
          <a:srgbClr val="E78A00"/>
        </a:accent6>
        <a:hlink>
          <a:srgbClr val="6699FF"/>
        </a:hlink>
        <a:folHlink>
          <a:srgbClr val="00CC00"/>
        </a:folHlink>
      </a:clrScheme>
      <a:clrMap bg1="lt1" tx1="dk1" bg2="lt2" tx2="dk2" accent1="accent1" accent2="accent2" accent3="accent3" accent4="accent4" accent5="accent5" accent6="accent6" hlink="hlink" folHlink="folHlink"/>
    </a:extraClrScheme>
    <a:extraClrScheme>
      <a:clrScheme name="Diagbleu 7">
        <a:dk1>
          <a:srgbClr val="000000"/>
        </a:dk1>
        <a:lt1>
          <a:srgbClr val="FFFFCC"/>
        </a:lt1>
        <a:dk2>
          <a:srgbClr val="000000"/>
        </a:dk2>
        <a:lt2>
          <a:srgbClr val="969696"/>
        </a:lt2>
        <a:accent1>
          <a:srgbClr val="CCCC99"/>
        </a:accent1>
        <a:accent2>
          <a:srgbClr val="FF9900"/>
        </a:accent2>
        <a:accent3>
          <a:srgbClr val="FFFFE2"/>
        </a:accent3>
        <a:accent4>
          <a:srgbClr val="000000"/>
        </a:accent4>
        <a:accent5>
          <a:srgbClr val="E2E2CA"/>
        </a:accent5>
        <a:accent6>
          <a:srgbClr val="E78A00"/>
        </a:accent6>
        <a:hlink>
          <a:srgbClr val="FFCC00"/>
        </a:hlink>
        <a:folHlink>
          <a:srgbClr val="B2B2B2"/>
        </a:folHlink>
      </a:clrScheme>
      <a:clrMap bg1="lt1" tx1="dk1" bg2="lt2" tx2="dk2" accent1="accent1" accent2="accent2" accent3="accent3" accent4="accent4" accent5="accent5" accent6="accent6" hlink="hlink" folHlink="folHlink"/>
    </a:extraClrScheme>
    <a:extraClrScheme>
      <a:clrScheme name="Diagbleu 8">
        <a:dk1>
          <a:srgbClr val="000000"/>
        </a:dk1>
        <a:lt1>
          <a:srgbClr val="FFFFCC"/>
        </a:lt1>
        <a:dk2>
          <a:srgbClr val="000000"/>
        </a:dk2>
        <a:lt2>
          <a:srgbClr val="000000"/>
        </a:lt2>
        <a:accent1>
          <a:srgbClr val="CCCC99"/>
        </a:accent1>
        <a:accent2>
          <a:srgbClr val="FF9900"/>
        </a:accent2>
        <a:accent3>
          <a:srgbClr val="FFFFE2"/>
        </a:accent3>
        <a:accent4>
          <a:srgbClr val="000000"/>
        </a:accent4>
        <a:accent5>
          <a:srgbClr val="E2E2CA"/>
        </a:accent5>
        <a:accent6>
          <a:srgbClr val="E78A00"/>
        </a:accent6>
        <a:hlink>
          <a:srgbClr val="FFCC00"/>
        </a:hlink>
        <a:folHlink>
          <a:srgbClr val="B2B2B2"/>
        </a:folHlink>
      </a:clrScheme>
      <a:clrMap bg1="lt1" tx1="dk1" bg2="lt2" tx2="dk2" accent1="accent1" accent2="accent2" accent3="accent3" accent4="accent4" accent5="accent5" accent6="accent6" hlink="hlink" folHlink="folHlink"/>
    </a:extraClrScheme>
    <a:extraClrScheme>
      <a:clrScheme name="Diagbleu 9">
        <a:dk1>
          <a:srgbClr val="000000"/>
        </a:dk1>
        <a:lt1>
          <a:srgbClr val="FFFFCC"/>
        </a:lt1>
        <a:dk2>
          <a:srgbClr val="000000"/>
        </a:dk2>
        <a:lt2>
          <a:srgbClr val="000000"/>
        </a:lt2>
        <a:accent1>
          <a:srgbClr val="CCCC99"/>
        </a:accent1>
        <a:accent2>
          <a:srgbClr val="FF9900"/>
        </a:accent2>
        <a:accent3>
          <a:srgbClr val="FFFFE2"/>
        </a:accent3>
        <a:accent4>
          <a:srgbClr val="000000"/>
        </a:accent4>
        <a:accent5>
          <a:srgbClr val="E2E2CA"/>
        </a:accent5>
        <a:accent6>
          <a:srgbClr val="E78A00"/>
        </a:accent6>
        <a:hlink>
          <a:srgbClr val="FFCC00"/>
        </a:hlink>
        <a:folHlink>
          <a:srgbClr val="000000"/>
        </a:folHlink>
      </a:clrScheme>
      <a:clrMap bg1="lt1" tx1="dk1" bg2="lt2" tx2="dk2" accent1="accent1" accent2="accent2" accent3="accent3" accent4="accent4" accent5="accent5" accent6="accent6" hlink="hlink" folHlink="folHlink"/>
    </a:extraClrScheme>
    <a:extraClrScheme>
      <a:clrScheme name="Diagbleu 10">
        <a:dk1>
          <a:srgbClr val="B2B2B2"/>
        </a:dk1>
        <a:lt1>
          <a:srgbClr val="FFFFCC"/>
        </a:lt1>
        <a:dk2>
          <a:srgbClr val="000000"/>
        </a:dk2>
        <a:lt2>
          <a:srgbClr val="000000"/>
        </a:lt2>
        <a:accent1>
          <a:srgbClr val="CCCC99"/>
        </a:accent1>
        <a:accent2>
          <a:srgbClr val="FF9900"/>
        </a:accent2>
        <a:accent3>
          <a:srgbClr val="FFFFE2"/>
        </a:accent3>
        <a:accent4>
          <a:srgbClr val="979797"/>
        </a:accent4>
        <a:accent5>
          <a:srgbClr val="E2E2CA"/>
        </a:accent5>
        <a:accent6>
          <a:srgbClr val="E78A00"/>
        </a:accent6>
        <a:hlink>
          <a:srgbClr val="FFCC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ésentation1" id="{BF6F665D-954A-4754-AFE7-7710A93CB584}" vid="{B3C5C1E3-05A9-4C89-8F57-E6BD5BE73EA9}"/>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LADAPT-masque-2016</Template>
  <TotalTime>982</TotalTime>
  <Pages>24</Pages>
  <Words>892</Words>
  <Application>Microsoft Office PowerPoint</Application>
  <PresentationFormat>Format A4 (210 x 297 mm)</PresentationFormat>
  <Paragraphs>182</Paragraphs>
  <Slides>21</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21</vt:i4>
      </vt:variant>
    </vt:vector>
  </HeadingPairs>
  <TitlesOfParts>
    <vt:vector size="31" baseType="lpstr">
      <vt:lpstr>ＭＳ Ｐゴシック</vt:lpstr>
      <vt:lpstr>Arial</vt:lpstr>
      <vt:lpstr>Arial Narrow</vt:lpstr>
      <vt:lpstr>Calibri</vt:lpstr>
      <vt:lpstr>Courier New</vt:lpstr>
      <vt:lpstr>Franklin Gothic Book</vt:lpstr>
      <vt:lpstr>Franklin Gothic Demi</vt:lpstr>
      <vt:lpstr>Symbol</vt:lpstr>
      <vt:lpstr>Wingdings</vt:lpstr>
      <vt:lpstr>LADAPT-masque-2016</vt:lpstr>
      <vt:lpstr>Missions des UEROS et  place des CRP  dans le parcours de réinsertion  des personnes cérébro-lésées</vt:lpstr>
      <vt:lpstr>UEROS : Unité d’Evaluation, de Réentrainement et d’Orientation Socio-professionnelle pour personnes CL</vt:lpstr>
      <vt:lpstr>Un cadre législatif construit sur la base  d’un retour d’expérience…</vt:lpstr>
      <vt:lpstr>Une organisation nationale…</vt:lpstr>
      <vt:lpstr>Des missions diversifiées… à visée de réinsertion   (1)</vt:lpstr>
      <vt:lpstr>Des missions diversifiées… à visée de réinsertion   (2)</vt:lpstr>
      <vt:lpstr>Des missions diversifiées… à visée de réinsertion   (3)</vt:lpstr>
      <vt:lpstr>Des missions diversifiées… à visée de réinsertion (3 bis)</vt:lpstr>
      <vt:lpstr>Des missions diversifiées… à visée de réinsertion   (4)</vt:lpstr>
      <vt:lpstr>Bilan d’activité national</vt:lpstr>
      <vt:lpstr>Finalement … Quand prendre contact avec l’UEROS ? </vt:lpstr>
      <vt:lpstr>Présentation PowerPoint</vt:lpstr>
      <vt:lpstr>Les bénéficiaires de l’UEROS… (données nationales 2014)</vt:lpstr>
      <vt:lpstr>Présentation PowerPoint</vt:lpstr>
      <vt:lpstr>Présentation PowerPoint</vt:lpstr>
      <vt:lpstr>Perspectives d’évolution </vt:lpstr>
      <vt:lpstr>CRP : Centre de Rééducation professionnelle </vt:lpstr>
      <vt:lpstr>Les atouts des CRP</vt:lpstr>
      <vt:lpstr>Etude des orientations en formation des personnes accueillies à l’UEROS de LADAPT Rhône</vt:lpstr>
      <vt:lpstr>Degré de réussite aux formations  (données  LADAPT Rhône 2010 - 2015)</vt:lpstr>
      <vt:lpstr>Merci de votre attention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costes</dc:creator>
  <cp:lastModifiedBy>Delphine Brunet</cp:lastModifiedBy>
  <cp:revision>75</cp:revision>
  <cp:lastPrinted>2016-11-29T18:34:02Z</cp:lastPrinted>
  <dcterms:created xsi:type="dcterms:W3CDTF">2016-09-20T07:05:09Z</dcterms:created>
  <dcterms:modified xsi:type="dcterms:W3CDTF">2016-12-01T22:39:03Z</dcterms:modified>
</cp:coreProperties>
</file>