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85" r:id="rId8"/>
    <p:sldId id="283" r:id="rId9"/>
    <p:sldId id="268" r:id="rId10"/>
    <p:sldId id="269" r:id="rId11"/>
    <p:sldId id="265" r:id="rId12"/>
    <p:sldId id="270" r:id="rId13"/>
    <p:sldId id="282" r:id="rId14"/>
    <p:sldId id="266" r:id="rId15"/>
    <p:sldId id="263" r:id="rId16"/>
    <p:sldId id="273" r:id="rId17"/>
    <p:sldId id="277" r:id="rId18"/>
    <p:sldId id="278" r:id="rId19"/>
    <p:sldId id="280" r:id="rId20"/>
    <p:sldId id="284" r:id="rId21"/>
    <p:sldId id="281"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90"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DA611-907F-4170-B30A-72378EDFC1DC}" type="datetimeFigureOut">
              <a:rPr lang="fr-FR" smtClean="0"/>
              <a:t>05/04/2017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EC67-1BFD-483D-B829-BB920DE4F00E}" type="slidenum">
              <a:rPr lang="fr-FR" smtClean="0"/>
              <a:t>‹N°›</a:t>
            </a:fld>
            <a:endParaRPr lang="fr-FR"/>
          </a:p>
        </p:txBody>
      </p:sp>
    </p:spTree>
    <p:extLst>
      <p:ext uri="{BB962C8B-B14F-4D97-AF65-F5344CB8AC3E}">
        <p14:creationId xmlns:p14="http://schemas.microsoft.com/office/powerpoint/2010/main" val="38868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Remerciement</a:t>
            </a:r>
            <a:r>
              <a:rPr lang="fr-FR" baseline="0" dirty="0"/>
              <a:t> FTC et Réseau</a:t>
            </a:r>
            <a:endParaRPr lang="fr-FR" dirty="0"/>
          </a:p>
        </p:txBody>
      </p:sp>
      <p:sp>
        <p:nvSpPr>
          <p:cNvPr id="4" name="Espace réservé du numéro de diapositive 3"/>
          <p:cNvSpPr>
            <a:spLocks noGrp="1"/>
          </p:cNvSpPr>
          <p:nvPr>
            <p:ph type="sldNum" sz="quarter" idx="10"/>
          </p:nvPr>
        </p:nvSpPr>
        <p:spPr/>
        <p:txBody>
          <a:bodyPr/>
          <a:lstStyle/>
          <a:p>
            <a:fld id="{3F17EC67-1BFD-483D-B829-BB920DE4F00E}" type="slidenum">
              <a:rPr lang="fr-FR" smtClean="0"/>
              <a:t>1</a:t>
            </a:fld>
            <a:endParaRPr lang="fr-FR"/>
          </a:p>
        </p:txBody>
      </p:sp>
    </p:spTree>
    <p:extLst>
      <p:ext uri="{BB962C8B-B14F-4D97-AF65-F5344CB8AC3E}">
        <p14:creationId xmlns:p14="http://schemas.microsoft.com/office/powerpoint/2010/main" val="373549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17EC67-1BFD-483D-B829-BB920DE4F00E}" type="slidenum">
              <a:rPr lang="fr-FR" smtClean="0"/>
              <a:t>12</a:t>
            </a:fld>
            <a:endParaRPr lang="fr-FR"/>
          </a:p>
        </p:txBody>
      </p:sp>
    </p:spTree>
    <p:extLst>
      <p:ext uri="{BB962C8B-B14F-4D97-AF65-F5344CB8AC3E}">
        <p14:creationId xmlns:p14="http://schemas.microsoft.com/office/powerpoint/2010/main" val="121345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Anamnestic</a:t>
            </a:r>
            <a:r>
              <a:rPr lang="fr-FR" dirty="0" smtClean="0"/>
              <a:t> Comparative Self-</a:t>
            </a:r>
            <a:r>
              <a:rPr lang="fr-FR" dirty="0" err="1" smtClean="0"/>
              <a:t>Assessment</a:t>
            </a:r>
            <a:r>
              <a:rPr lang="fr-FR" dirty="0" smtClean="0"/>
              <a:t> = Auto-évaluation comparée </a:t>
            </a:r>
            <a:r>
              <a:rPr lang="fr-FR" dirty="0" err="1" smtClean="0"/>
              <a:t>anamnéstique</a:t>
            </a:r>
            <a:endParaRPr lang="fr-FR" dirty="0" smtClean="0"/>
          </a:p>
          <a:p>
            <a:r>
              <a:rPr lang="fr-FR" sz="1200" b="0" i="0" u="none" strike="noStrike" kern="1200" baseline="0" dirty="0" smtClean="0">
                <a:solidFill>
                  <a:schemeClr val="tx1"/>
                </a:solidFill>
                <a:latin typeface="+mn-lt"/>
                <a:ea typeface="+mn-ea"/>
                <a:cs typeface="+mn-cs"/>
              </a:rPr>
              <a:t>profil de qualité de vie subjective ou PQVS</a:t>
            </a:r>
            <a:endParaRPr lang="fr-FR" dirty="0"/>
          </a:p>
        </p:txBody>
      </p:sp>
      <p:sp>
        <p:nvSpPr>
          <p:cNvPr id="4" name="Espace réservé du numéro de diapositive 3"/>
          <p:cNvSpPr>
            <a:spLocks noGrp="1"/>
          </p:cNvSpPr>
          <p:nvPr>
            <p:ph type="sldNum" sz="quarter" idx="10"/>
          </p:nvPr>
        </p:nvSpPr>
        <p:spPr/>
        <p:txBody>
          <a:bodyPr/>
          <a:lstStyle/>
          <a:p>
            <a:fld id="{3F17EC67-1BFD-483D-B829-BB920DE4F00E}" type="slidenum">
              <a:rPr lang="fr-FR" smtClean="0"/>
              <a:t>13</a:t>
            </a:fld>
            <a:endParaRPr lang="fr-FR"/>
          </a:p>
        </p:txBody>
      </p:sp>
    </p:spTree>
    <p:extLst>
      <p:ext uri="{BB962C8B-B14F-4D97-AF65-F5344CB8AC3E}">
        <p14:creationId xmlns:p14="http://schemas.microsoft.com/office/powerpoint/2010/main" val="219603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49DADA-7935-4446-A419-6D69A8900F2B}" type="slidenum">
              <a:rPr lang="fr-FR" smtClean="0"/>
              <a:t>14</a:t>
            </a:fld>
            <a:endParaRPr lang="fr-FR"/>
          </a:p>
        </p:txBody>
      </p:sp>
    </p:spTree>
    <p:extLst>
      <p:ext uri="{BB962C8B-B14F-4D97-AF65-F5344CB8AC3E}">
        <p14:creationId xmlns:p14="http://schemas.microsoft.com/office/powerpoint/2010/main" val="125732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17EC67-1BFD-483D-B829-BB920DE4F00E}" type="slidenum">
              <a:rPr lang="fr-FR" smtClean="0"/>
              <a:t>20</a:t>
            </a:fld>
            <a:endParaRPr lang="fr-FR"/>
          </a:p>
        </p:txBody>
      </p:sp>
    </p:spTree>
    <p:extLst>
      <p:ext uri="{BB962C8B-B14F-4D97-AF65-F5344CB8AC3E}">
        <p14:creationId xmlns:p14="http://schemas.microsoft.com/office/powerpoint/2010/main" val="18660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9B75091-B703-45C6-B6BB-9139EB1F035F}" type="datetimeFigureOut">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410472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B75091-B703-45C6-B6BB-9139EB1F035F}" type="datetimeFigureOut">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401976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B75091-B703-45C6-B6BB-9139EB1F035F}" type="datetimeFigureOut">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171044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B75091-B703-45C6-B6BB-9139EB1F035F}" type="datetimeFigureOut">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380418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9B75091-B703-45C6-B6BB-9139EB1F035F}" type="datetimeFigureOut">
              <a:rPr lang="fr-FR" smtClean="0"/>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109985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9B75091-B703-45C6-B6BB-9139EB1F035F}" type="datetimeFigureOut">
              <a:rPr lang="fr-FR" smtClean="0"/>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243763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9B75091-B703-45C6-B6BB-9139EB1F035F}" type="datetimeFigureOut">
              <a:rPr lang="fr-FR" smtClean="0"/>
              <a:t>05/04/2017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13102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9B75091-B703-45C6-B6BB-9139EB1F035F}" type="datetimeFigureOut">
              <a:rPr lang="fr-FR" smtClean="0"/>
              <a:t>05/04/2017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401789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B75091-B703-45C6-B6BB-9139EB1F035F}" type="datetimeFigureOut">
              <a:rPr lang="fr-FR" smtClean="0"/>
              <a:t>05/04/2017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198552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B75091-B703-45C6-B6BB-9139EB1F035F}" type="datetimeFigureOut">
              <a:rPr lang="fr-FR" smtClean="0"/>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245979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B75091-B703-45C6-B6BB-9139EB1F035F}" type="datetimeFigureOut">
              <a:rPr lang="fr-FR" smtClean="0"/>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923B51-DD06-4697-B546-8A6BEAD7A4E3}" type="slidenum">
              <a:rPr lang="fr-FR" smtClean="0"/>
              <a:t>‹N°›</a:t>
            </a:fld>
            <a:endParaRPr lang="fr-FR"/>
          </a:p>
        </p:txBody>
      </p:sp>
    </p:spTree>
    <p:extLst>
      <p:ext uri="{BB962C8B-B14F-4D97-AF65-F5344CB8AC3E}">
        <p14:creationId xmlns:p14="http://schemas.microsoft.com/office/powerpoint/2010/main" val="163190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75091-B703-45C6-B6BB-9139EB1F035F}" type="datetimeFigureOut">
              <a:rPr lang="fr-FR" smtClean="0"/>
              <a:t>05/04/2017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23B51-DD06-4697-B546-8A6BEAD7A4E3}" type="slidenum">
              <a:rPr lang="fr-FR" smtClean="0"/>
              <a:t>‹N°›</a:t>
            </a:fld>
            <a:endParaRPr lang="fr-FR"/>
          </a:p>
        </p:txBody>
      </p:sp>
    </p:spTree>
    <p:extLst>
      <p:ext uri="{BB962C8B-B14F-4D97-AF65-F5344CB8AC3E}">
        <p14:creationId xmlns:p14="http://schemas.microsoft.com/office/powerpoint/2010/main" val="43052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gif"/><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665&amp;idArticle=LEGIARTI000031971159&amp;dateTexte=&amp;categorieLien=cid"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3861048"/>
            <a:ext cx="6400800" cy="1752600"/>
          </a:xfrm>
        </p:spPr>
        <p:txBody>
          <a:bodyPr>
            <a:normAutofit/>
          </a:bodyPr>
          <a:lstStyle/>
          <a:p>
            <a:pPr algn="r"/>
            <a:r>
              <a:rPr lang="fr-FR" sz="2000" b="1" dirty="0">
                <a:solidFill>
                  <a:schemeClr val="accent3">
                    <a:lumMod val="75000"/>
                  </a:schemeClr>
                </a:solidFill>
              </a:rPr>
              <a:t>Lille, le 6 avril 2017</a:t>
            </a:r>
          </a:p>
        </p:txBody>
      </p:sp>
      <p:pic>
        <p:nvPicPr>
          <p:cNvPr id="1028" name="Picture 4" descr="D:\Utilisateurs\emmanuel.vega\Desktop\colloque lille FTCreseau\im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16632"/>
            <a:ext cx="4853646"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1720" y="116632"/>
            <a:ext cx="286542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9620"/>
            <a:ext cx="28479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14" y="2045390"/>
            <a:ext cx="5959458" cy="174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339752" y="4581128"/>
            <a:ext cx="4176464" cy="707886"/>
          </a:xfrm>
          <a:prstGeom prst="rect">
            <a:avLst/>
          </a:prstGeom>
          <a:noFill/>
        </p:spPr>
        <p:txBody>
          <a:bodyPr wrap="square" rtlCol="0">
            <a:spAutoFit/>
          </a:bodyPr>
          <a:lstStyle/>
          <a:p>
            <a:r>
              <a:rPr lang="fr-FR" sz="2000" b="1" dirty="0"/>
              <a:t>Les situations interrogeant l’éthique: </a:t>
            </a:r>
          </a:p>
          <a:p>
            <a:pPr lvl="1"/>
            <a:r>
              <a:rPr lang="fr-FR" sz="2000" b="1" dirty="0"/>
              <a:t>A la phase aigue.</a:t>
            </a:r>
          </a:p>
        </p:txBody>
      </p:sp>
      <p:sp>
        <p:nvSpPr>
          <p:cNvPr id="6" name="ZoneTexte 5"/>
          <p:cNvSpPr txBox="1"/>
          <p:nvPr/>
        </p:nvSpPr>
        <p:spPr>
          <a:xfrm>
            <a:off x="5796136" y="6109103"/>
            <a:ext cx="3240361" cy="646331"/>
          </a:xfrm>
          <a:prstGeom prst="rect">
            <a:avLst/>
          </a:prstGeom>
          <a:noFill/>
        </p:spPr>
        <p:txBody>
          <a:bodyPr wrap="square" rtlCol="0">
            <a:spAutoFit/>
          </a:bodyPr>
          <a:lstStyle/>
          <a:p>
            <a:r>
              <a:rPr lang="fr-FR" sz="1200" dirty="0">
                <a:latin typeface="Times New Roman" panose="02020603050405020304" pitchFamily="18" charset="0"/>
                <a:cs typeface="Times New Roman" panose="02020603050405020304" pitchFamily="18" charset="0"/>
              </a:rPr>
              <a:t>Emmanuel VEGA,</a:t>
            </a:r>
          </a:p>
          <a:p>
            <a:r>
              <a:rPr lang="fr-FR" sz="1200" dirty="0">
                <a:latin typeface="Times New Roman" panose="02020603050405020304" pitchFamily="18" charset="0"/>
                <a:cs typeface="Times New Roman" panose="02020603050405020304" pitchFamily="18" charset="0"/>
              </a:rPr>
              <a:t>Bernard RIEGEL,</a:t>
            </a:r>
          </a:p>
          <a:p>
            <a:r>
              <a:rPr lang="fr-FR" sz="1200" dirty="0">
                <a:latin typeface="Times New Roman" panose="02020603050405020304" pitchFamily="18" charset="0"/>
                <a:cs typeface="Times New Roman" panose="02020603050405020304" pitchFamily="18" charset="0"/>
              </a:rPr>
              <a:t>Réanimation neurochirurgicale, CHRU de Lille.</a:t>
            </a:r>
          </a:p>
        </p:txBody>
      </p:sp>
    </p:spTree>
    <p:extLst>
      <p:ext uri="{BB962C8B-B14F-4D97-AF65-F5344CB8AC3E}">
        <p14:creationId xmlns:p14="http://schemas.microsoft.com/office/powerpoint/2010/main" val="3171092575"/>
      </p:ext>
    </p:extLst>
  </p:cSld>
  <p:clrMapOvr>
    <a:masterClrMapping/>
  </p:clrMapOvr>
  <mc:AlternateContent xmlns:mc="http://schemas.openxmlformats.org/markup-compatibility/2006" xmlns:p14="http://schemas.microsoft.com/office/powerpoint/2010/main">
    <mc:Choice Requires="p14">
      <p:transition spd="slow" p14:dur="2000" advTm="35553"/>
    </mc:Choice>
    <mc:Fallback xmlns="">
      <p:transition spd="slow" advTm="355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 la phase aigue, en </a:t>
            </a:r>
            <a:r>
              <a:rPr lang="fr-FR" dirty="0" err="1"/>
              <a:t>neuroréanimation</a:t>
            </a:r>
            <a:endParaRPr lang="fr-FR" dirty="0"/>
          </a:p>
        </p:txBody>
      </p:sp>
      <p:sp>
        <p:nvSpPr>
          <p:cNvPr id="3" name="Espace réservé du contenu 2"/>
          <p:cNvSpPr>
            <a:spLocks noGrp="1"/>
          </p:cNvSpPr>
          <p:nvPr>
            <p:ph idx="1"/>
          </p:nvPr>
        </p:nvSpPr>
        <p:spPr>
          <a:xfrm>
            <a:off x="457200" y="1600200"/>
            <a:ext cx="8435280" cy="4525963"/>
          </a:xfrm>
        </p:spPr>
        <p:txBody>
          <a:bodyPr>
            <a:normAutofit fontScale="92500" lnSpcReduction="10000"/>
          </a:bodyPr>
          <a:lstStyle/>
          <a:p>
            <a:r>
              <a:rPr lang="fr-FR" dirty="0"/>
              <a:t>Pathologies mortelles sans soins de réanimation</a:t>
            </a:r>
          </a:p>
          <a:p>
            <a:r>
              <a:rPr lang="fr-FR" dirty="0"/>
              <a:t>Au delà du pronostic vital, le pronostic fonctionnel</a:t>
            </a:r>
          </a:p>
          <a:p>
            <a:pPr lvl="1"/>
            <a:r>
              <a:rPr lang="fr-FR" dirty="0"/>
              <a:t>Sujet jeune en bonne santé</a:t>
            </a:r>
          </a:p>
          <a:p>
            <a:pPr lvl="1"/>
            <a:r>
              <a:rPr lang="fr-FR" dirty="0"/>
              <a:t>Sujet âgé </a:t>
            </a:r>
            <a:r>
              <a:rPr lang="fr-FR" dirty="0" err="1"/>
              <a:t>polypathologique</a:t>
            </a:r>
            <a:endParaRPr lang="fr-FR" dirty="0"/>
          </a:p>
          <a:p>
            <a:r>
              <a:rPr lang="fr-FR" dirty="0"/>
              <a:t>Majorité des patients : bon pronostic</a:t>
            </a:r>
          </a:p>
          <a:p>
            <a:r>
              <a:rPr lang="fr-FR" dirty="0"/>
              <a:t>Engagement initial maximal « au bénéfice du doute »</a:t>
            </a:r>
          </a:p>
          <a:p>
            <a:r>
              <a:rPr lang="fr-FR" dirty="0"/>
              <a:t>Ne pas sous traiter, ni surtraiter </a:t>
            </a:r>
          </a:p>
          <a:p>
            <a:r>
              <a:rPr lang="fr-FR" dirty="0" err="1"/>
              <a:t>Intéraction</a:t>
            </a:r>
            <a:r>
              <a:rPr lang="fr-FR" dirty="0"/>
              <a:t> de la famille</a:t>
            </a:r>
          </a:p>
          <a:p>
            <a:endParaRPr lang="fr-FR" dirty="0"/>
          </a:p>
          <a:p>
            <a:endParaRPr lang="fr-FR" dirty="0"/>
          </a:p>
        </p:txBody>
      </p:sp>
    </p:spTree>
    <p:extLst>
      <p:ext uri="{BB962C8B-B14F-4D97-AF65-F5344CB8AC3E}">
        <p14:creationId xmlns:p14="http://schemas.microsoft.com/office/powerpoint/2010/main" val="3295329276"/>
      </p:ext>
    </p:extLst>
  </p:cSld>
  <p:clrMapOvr>
    <a:masterClrMapping/>
  </p:clrMapOvr>
  <mc:AlternateContent xmlns:mc="http://schemas.openxmlformats.org/markup-compatibility/2006" xmlns:p14="http://schemas.microsoft.com/office/powerpoint/2010/main">
    <mc:Choice Requires="p14">
      <p:transition spd="slow" p14:dur="2000" advTm="92634"/>
    </mc:Choice>
    <mc:Fallback xmlns="">
      <p:transition spd="slow" advTm="9263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Handicap / Obstination déraisonnable</a:t>
            </a:r>
          </a:p>
        </p:txBody>
      </p:sp>
      <p:sp>
        <p:nvSpPr>
          <p:cNvPr id="3" name="Espace réservé du contenu 2"/>
          <p:cNvSpPr>
            <a:spLocks noGrp="1"/>
          </p:cNvSpPr>
          <p:nvPr>
            <p:ph idx="1"/>
          </p:nvPr>
        </p:nvSpPr>
        <p:spPr/>
        <p:txBody>
          <a:bodyPr>
            <a:normAutofit/>
          </a:bodyPr>
          <a:lstStyle/>
          <a:p>
            <a:r>
              <a:rPr lang="fr-FR" dirty="0"/>
              <a:t>En médecine, tout handicap est acceptable </a:t>
            </a:r>
          </a:p>
          <a:p>
            <a:pPr lvl="1"/>
            <a:r>
              <a:rPr lang="fr-FR" dirty="0"/>
              <a:t>Prise en charge des plus faibles et des plus vulnérables</a:t>
            </a:r>
          </a:p>
          <a:p>
            <a:pPr lvl="1"/>
            <a:r>
              <a:rPr lang="fr-FR" dirty="0"/>
              <a:t>Que faire quand l’action médicale est à l’origine de ce handicap?</a:t>
            </a:r>
          </a:p>
          <a:p>
            <a:pPr lvl="1"/>
            <a:endParaRPr lang="fr-FR" dirty="0"/>
          </a:p>
          <a:p>
            <a:endParaRPr lang="fr-FR" dirty="0"/>
          </a:p>
          <a:p>
            <a:pPr marL="0" indent="0">
              <a:buNone/>
            </a:pP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610437"/>
            <a:ext cx="6849532" cy="171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69159" y="5216362"/>
            <a:ext cx="2736304" cy="504056"/>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021400" y="6326343"/>
            <a:ext cx="3122600" cy="338554"/>
          </a:xfrm>
          <a:prstGeom prst="rect">
            <a:avLst/>
          </a:prstGeom>
          <a:noFill/>
        </p:spPr>
        <p:txBody>
          <a:bodyPr wrap="square" rtlCol="0">
            <a:spAutoFit/>
          </a:bodyPr>
          <a:lstStyle/>
          <a:p>
            <a:r>
              <a:rPr lang="fr-FR" sz="1600" b="1" dirty="0">
                <a:solidFill>
                  <a:srgbClr val="FF0000"/>
                </a:solidFill>
              </a:rPr>
              <a:t>=50% de pronostic défavorable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60687"/>
            <a:ext cx="4895850" cy="5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5002601"/>
      </p:ext>
    </p:extLst>
  </p:cSld>
  <p:clrMapOvr>
    <a:masterClrMapping/>
  </p:clrMapOvr>
  <mc:AlternateContent xmlns:mc="http://schemas.openxmlformats.org/markup-compatibility/2006" xmlns:p14="http://schemas.microsoft.com/office/powerpoint/2010/main">
    <mc:Choice Requires="p14">
      <p:transition spd="slow" p14:dur="2000" advTm="93531"/>
    </mc:Choice>
    <mc:Fallback xmlns="">
      <p:transition spd="slow" advTm="93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Echelle d’évaluation du devenir</a:t>
            </a:r>
          </a:p>
        </p:txBody>
      </p:sp>
      <p:pic>
        <p:nvPicPr>
          <p:cNvPr id="3074" name="Picture 2" descr="C:\Users\emmanuel.vega\AppData\Local\Microsoft\Windows\Temporary Internet Files\Content.IE5\T3I9MF43\Capture_decran_2017-01-10_a_16.29.5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265" y="3068960"/>
            <a:ext cx="4666417" cy="36995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5536" y="1124744"/>
            <a:ext cx="3974937" cy="31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70044" y="4540478"/>
            <a:ext cx="4081951" cy="2031325"/>
          </a:xfrm>
          <a:prstGeom prst="rect">
            <a:avLst/>
          </a:prstGeom>
          <a:noFill/>
        </p:spPr>
        <p:txBody>
          <a:bodyPr wrap="none" rtlCol="0">
            <a:spAutoFit/>
          </a:bodyPr>
          <a:lstStyle/>
          <a:p>
            <a:pPr marL="285750" indent="-285750">
              <a:buFont typeface="Arial" panose="020B0604020202020204" pitchFamily="34" charset="0"/>
              <a:buChar char="•"/>
            </a:pPr>
            <a:r>
              <a:rPr lang="fr-FR" dirty="0"/>
              <a:t>Très utilisé dans la littérature médicale</a:t>
            </a:r>
          </a:p>
          <a:p>
            <a:pPr marL="285750" indent="-285750">
              <a:buFont typeface="Arial" panose="020B0604020202020204" pitchFamily="34" charset="0"/>
              <a:buChar char="•"/>
            </a:pPr>
            <a:r>
              <a:rPr lang="fr-FR" dirty="0"/>
              <a:t>Entretien structuré</a:t>
            </a:r>
          </a:p>
          <a:p>
            <a:pPr marL="285750" indent="-285750">
              <a:buFont typeface="Arial" panose="020B0604020202020204" pitchFamily="34" charset="0"/>
              <a:buChar char="•"/>
            </a:pPr>
            <a:r>
              <a:rPr lang="fr-FR" dirty="0"/>
              <a:t>Bonne reproductibilité</a:t>
            </a:r>
          </a:p>
          <a:p>
            <a:pPr marL="285750" indent="-285750">
              <a:buFont typeface="Arial" panose="020B0604020202020204" pitchFamily="34" charset="0"/>
              <a:buChar char="•"/>
            </a:pPr>
            <a:r>
              <a:rPr lang="fr-FR" dirty="0"/>
              <a:t>Outil imparfait</a:t>
            </a:r>
          </a:p>
          <a:p>
            <a:endParaRPr lang="fr-FR" dirty="0"/>
          </a:p>
          <a:p>
            <a:endParaRPr lang="fr-FR" dirty="0"/>
          </a:p>
          <a:p>
            <a:endParaRPr lang="fr-FR" dirty="0"/>
          </a:p>
        </p:txBody>
      </p:sp>
    </p:spTree>
    <p:extLst>
      <p:ext uri="{BB962C8B-B14F-4D97-AF65-F5344CB8AC3E}">
        <p14:creationId xmlns:p14="http://schemas.microsoft.com/office/powerpoint/2010/main" val="22024760"/>
      </p:ext>
    </p:extLst>
  </p:cSld>
  <p:clrMapOvr>
    <a:masterClrMapping/>
  </p:clrMapOvr>
  <mc:AlternateContent xmlns:mc="http://schemas.openxmlformats.org/markup-compatibility/2006" xmlns:p14="http://schemas.microsoft.com/office/powerpoint/2010/main">
    <mc:Choice Requires="p14">
      <p:transition spd="slow" p14:dur="2000" advTm="48839"/>
    </mc:Choice>
    <mc:Fallback xmlns="">
      <p:transition spd="slow" advTm="4883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Pronostic ≠ qualité de vie</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527" b="30251"/>
          <a:stretch/>
        </p:blipFill>
        <p:spPr bwMode="auto">
          <a:xfrm>
            <a:off x="19908" y="1432393"/>
            <a:ext cx="5614020" cy="3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445" t="89144" r="45193" b="3363"/>
          <a:stretch/>
        </p:blipFill>
        <p:spPr bwMode="auto">
          <a:xfrm>
            <a:off x="5057864" y="1432393"/>
            <a:ext cx="1152128" cy="27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32036" t="26503" r="30997" b="66938"/>
          <a:stretch/>
        </p:blipFill>
        <p:spPr bwMode="auto">
          <a:xfrm>
            <a:off x="5057864" y="1732130"/>
            <a:ext cx="3042302" cy="26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71552" y="1981291"/>
            <a:ext cx="7560840" cy="1477328"/>
          </a:xfrm>
          <a:prstGeom prst="rect">
            <a:avLst/>
          </a:prstGeom>
          <a:noFill/>
        </p:spPr>
        <p:txBody>
          <a:bodyPr wrap="square" rtlCol="0">
            <a:spAutoFit/>
          </a:bodyPr>
          <a:lstStyle/>
          <a:p>
            <a:r>
              <a:rPr lang="fr-FR" dirty="0"/>
              <a:t>Évaluation de 75 TC grave à 2 ans (GCS </a:t>
            </a:r>
            <a:r>
              <a:rPr lang="fr-FR" dirty="0" err="1"/>
              <a:t>moy</a:t>
            </a:r>
            <a:r>
              <a:rPr lang="fr-FR" dirty="0"/>
              <a:t>=5 ; </a:t>
            </a:r>
            <a:r>
              <a:rPr lang="fr-FR" dirty="0" err="1"/>
              <a:t>age</a:t>
            </a:r>
            <a:r>
              <a:rPr lang="fr-FR" dirty="0"/>
              <a:t> </a:t>
            </a:r>
            <a:r>
              <a:rPr lang="fr-FR" dirty="0" err="1"/>
              <a:t>moy</a:t>
            </a:r>
            <a:r>
              <a:rPr lang="fr-FR" dirty="0"/>
              <a:t> 29 ans)</a:t>
            </a:r>
          </a:p>
          <a:p>
            <a:r>
              <a:rPr lang="fr-FR" dirty="0"/>
              <a:t>GOS : GR=36  MD=25  SD=14</a:t>
            </a:r>
          </a:p>
          <a:p>
            <a:r>
              <a:rPr lang="fr-FR" dirty="0"/>
              <a:t>Questionnaire PQVS 35 items : santé , vie relationnelle, cognition</a:t>
            </a:r>
          </a:p>
          <a:p>
            <a:r>
              <a:rPr lang="fr-FR" dirty="0"/>
              <a:t>cotation -2/+2</a:t>
            </a:r>
          </a:p>
          <a:p>
            <a:r>
              <a:rPr lang="fr-FR" dirty="0" smtClean="0"/>
              <a:t>Pas  relation linéaire handicap / </a:t>
            </a:r>
            <a:r>
              <a:rPr lang="fr-FR" dirty="0"/>
              <a:t>satisfaction </a:t>
            </a:r>
            <a:r>
              <a:rPr lang="fr-FR" dirty="0" smtClean="0"/>
              <a:t> : GR&gt;SD&gt;MD</a:t>
            </a:r>
            <a:r>
              <a:rPr lang="fr-FR" dirty="0"/>
              <a:t>. </a:t>
            </a:r>
          </a:p>
        </p:txBody>
      </p:sp>
      <p:pic>
        <p:nvPicPr>
          <p:cNvPr id="102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6592"/>
          <a:stretch/>
        </p:blipFill>
        <p:spPr bwMode="auto">
          <a:xfrm>
            <a:off x="589081" y="3573017"/>
            <a:ext cx="5495087" cy="114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1388" t="79470" r="58691" b="10265"/>
          <a:stretch/>
        </p:blipFill>
        <p:spPr bwMode="auto">
          <a:xfrm>
            <a:off x="2826918" y="4500152"/>
            <a:ext cx="1880386" cy="31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5" name="ZoneTexte 4"/>
          <p:cNvSpPr txBox="1"/>
          <p:nvPr/>
        </p:nvSpPr>
        <p:spPr>
          <a:xfrm>
            <a:off x="755576" y="4281743"/>
            <a:ext cx="936104" cy="646331"/>
          </a:xfrm>
          <a:prstGeom prst="rect">
            <a:avLst/>
          </a:prstGeom>
        </p:spPr>
        <p:txBody>
          <a:bodyPr wrap="square" rtlCol="0">
            <a:spAutoFit/>
          </a:bodyPr>
          <a:lstStyle/>
          <a:p>
            <a:r>
              <a:rPr lang="fr-FR" dirty="0"/>
              <a:t>2011</a:t>
            </a:r>
          </a:p>
          <a:p>
            <a:endParaRPr lang="fr-FR" dirty="0"/>
          </a:p>
        </p:txBody>
      </p:sp>
      <p:sp>
        <p:nvSpPr>
          <p:cNvPr id="7" name="ZoneTexte 6"/>
          <p:cNvSpPr txBox="1"/>
          <p:nvPr/>
        </p:nvSpPr>
        <p:spPr>
          <a:xfrm>
            <a:off x="1234166" y="5445223"/>
            <a:ext cx="4243726" cy="1200329"/>
          </a:xfrm>
          <a:prstGeom prst="rect">
            <a:avLst/>
          </a:prstGeom>
          <a:noFill/>
        </p:spPr>
        <p:txBody>
          <a:bodyPr wrap="none" rtlCol="0">
            <a:spAutoFit/>
          </a:bodyPr>
          <a:lstStyle/>
          <a:p>
            <a:r>
              <a:rPr lang="fr-FR" dirty="0"/>
              <a:t>65 patients, LIS&gt; 1 an</a:t>
            </a:r>
          </a:p>
          <a:p>
            <a:r>
              <a:rPr lang="fr-FR" dirty="0"/>
              <a:t>Evaluation par échelle ACSA coté -5/+5</a:t>
            </a:r>
          </a:p>
          <a:p>
            <a:r>
              <a:rPr lang="fr-FR" dirty="0"/>
              <a:t>72% des patients ≥0</a:t>
            </a:r>
          </a:p>
          <a:p>
            <a:r>
              <a:rPr lang="fr-FR" dirty="0"/>
              <a:t>50% des satisfaits souhaitent être réanimés</a:t>
            </a:r>
          </a:p>
        </p:txBody>
      </p:sp>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604908"/>
            <a:ext cx="2900871" cy="219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183721"/>
      </p:ext>
    </p:extLst>
  </p:cSld>
  <p:clrMapOvr>
    <a:masterClrMapping/>
  </p:clrMapOvr>
  <mc:AlternateContent xmlns:mc="http://schemas.openxmlformats.org/markup-compatibility/2006" xmlns:p14="http://schemas.microsoft.com/office/powerpoint/2010/main">
    <mc:Choice Requires="p14">
      <p:transition spd="slow" p14:dur="2000" advTm="113698"/>
    </mc:Choice>
    <mc:Fallback xmlns="">
      <p:transition spd="slow" advTm="11369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Pronostic Traumatisme crânien</a:t>
            </a:r>
          </a:p>
        </p:txBody>
      </p:sp>
      <p:pic>
        <p:nvPicPr>
          <p:cNvPr id="6" name="Espace réservé du contenu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3929" t="5219" r="33825" b="34505"/>
          <a:stretch/>
        </p:blipFill>
        <p:spPr>
          <a:xfrm>
            <a:off x="6372200" y="1127006"/>
            <a:ext cx="2335121" cy="3238098"/>
          </a:xfrm>
        </p:spPr>
      </p:pic>
      <p:pic>
        <p:nvPicPr>
          <p:cNvPr id="1026" name="Picture 2" descr="\\doc1chrul.chrul.net\pri$\NCCREA1\Mesdocs\impact.gif"/>
          <p:cNvPicPr>
            <a:picLocks noChangeAspect="1" noChangeArrowheads="1"/>
          </p:cNvPicPr>
          <p:nvPr/>
        </p:nvPicPr>
        <p:blipFill rotWithShape="1">
          <a:blip r:embed="rId4">
            <a:extLst>
              <a:ext uri="{28A0092B-C50C-407E-A947-70E740481C1C}">
                <a14:useLocalDpi xmlns:a14="http://schemas.microsoft.com/office/drawing/2010/main" val="0"/>
              </a:ext>
            </a:extLst>
          </a:blip>
          <a:srcRect l="28663" t="17307" r="48409" b="3640"/>
          <a:stretch/>
        </p:blipFill>
        <p:spPr bwMode="auto">
          <a:xfrm>
            <a:off x="4067944" y="1118788"/>
            <a:ext cx="2307634" cy="319509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95536" y="1268760"/>
            <a:ext cx="3312368" cy="2862322"/>
          </a:xfrm>
          <a:prstGeom prst="rect">
            <a:avLst/>
          </a:prstGeom>
          <a:noFill/>
        </p:spPr>
        <p:txBody>
          <a:bodyPr wrap="square" rtlCol="0">
            <a:spAutoFit/>
          </a:bodyPr>
          <a:lstStyle/>
          <a:p>
            <a:r>
              <a:rPr lang="fr-FR" dirty="0"/>
              <a:t>Score clinique à la phase initiale</a:t>
            </a:r>
          </a:p>
          <a:p>
            <a:pPr marL="285750" indent="-285750">
              <a:buFont typeface="Arial" panose="020B0604020202020204" pitchFamily="34" charset="0"/>
              <a:buChar char="•"/>
            </a:pPr>
            <a:r>
              <a:rPr lang="fr-FR" dirty="0"/>
              <a:t>Score de Glasgow </a:t>
            </a:r>
          </a:p>
          <a:p>
            <a:pPr marL="285750" indent="-285750">
              <a:buFont typeface="Arial" panose="020B0604020202020204" pitchFamily="34" charset="0"/>
              <a:buChar char="•"/>
            </a:pPr>
            <a:endParaRPr lang="fr-FR" dirty="0"/>
          </a:p>
          <a:p>
            <a:r>
              <a:rPr lang="fr-FR" dirty="0"/>
              <a:t>Score clinique associé à un score </a:t>
            </a:r>
            <a:r>
              <a:rPr lang="fr-FR" dirty="0" err="1"/>
              <a:t>scannographique</a:t>
            </a:r>
            <a:endParaRPr lang="fr-FR" dirty="0"/>
          </a:p>
          <a:p>
            <a:pPr marL="285750" indent="-285750">
              <a:buFont typeface="Arial" panose="020B0604020202020204" pitchFamily="34" charset="0"/>
              <a:buChar char="•"/>
            </a:pPr>
            <a:r>
              <a:rPr lang="fr-FR" dirty="0"/>
              <a:t>IMPACT</a:t>
            </a:r>
          </a:p>
          <a:p>
            <a:pPr marL="285750" indent="-285750">
              <a:buFont typeface="Arial" panose="020B0604020202020204" pitchFamily="34" charset="0"/>
              <a:buChar char="•"/>
            </a:pPr>
            <a:r>
              <a:rPr lang="fr-FR" dirty="0"/>
              <a:t>CRASH</a:t>
            </a:r>
          </a:p>
          <a:p>
            <a:pPr marL="285750" indent="-285750">
              <a:buFont typeface="Arial" panose="020B0604020202020204" pitchFamily="34" charset="0"/>
              <a:buChar char="•"/>
            </a:pPr>
            <a:endParaRPr lang="fr-FR" dirty="0"/>
          </a:p>
          <a:p>
            <a:r>
              <a:rPr lang="fr-FR" dirty="0"/>
              <a:t>Incertitude,</a:t>
            </a:r>
          </a:p>
          <a:p>
            <a:r>
              <a:rPr lang="fr-FR" dirty="0"/>
              <a:t>Marge d’erreur inacceptable</a:t>
            </a:r>
          </a:p>
        </p:txBody>
      </p:sp>
      <p:sp>
        <p:nvSpPr>
          <p:cNvPr id="5" name="ZoneTexte 4"/>
          <p:cNvSpPr txBox="1"/>
          <p:nvPr/>
        </p:nvSpPr>
        <p:spPr>
          <a:xfrm>
            <a:off x="323528" y="4564173"/>
            <a:ext cx="3744416" cy="1754326"/>
          </a:xfrm>
          <a:prstGeom prst="rect">
            <a:avLst/>
          </a:prstGeom>
          <a:noFill/>
        </p:spPr>
        <p:txBody>
          <a:bodyPr wrap="square" rtlCol="0">
            <a:spAutoFit/>
          </a:bodyPr>
          <a:lstStyle/>
          <a:p>
            <a:r>
              <a:rPr lang="fr-FR" dirty="0"/>
              <a:t>En Réanimation,</a:t>
            </a:r>
          </a:p>
          <a:p>
            <a:pPr marL="285750" indent="-285750">
              <a:buFont typeface="Arial" panose="020B0604020202020204" pitchFamily="34" charset="0"/>
              <a:buChar char="•"/>
            </a:pPr>
            <a:r>
              <a:rPr lang="fr-FR" dirty="0"/>
              <a:t>Évaluation clinique difficile</a:t>
            </a:r>
          </a:p>
          <a:p>
            <a:pPr marL="285750" indent="-285750">
              <a:buFont typeface="Arial" panose="020B0604020202020204" pitchFamily="34" charset="0"/>
              <a:buChar char="•"/>
            </a:pPr>
            <a:r>
              <a:rPr lang="fr-FR" dirty="0"/>
              <a:t>Intérêt croissant de l’IRM</a:t>
            </a:r>
          </a:p>
          <a:p>
            <a:pPr marL="742950" lvl="1" indent="-285750">
              <a:buFont typeface="Arial" panose="020B0604020202020204" pitchFamily="34" charset="0"/>
              <a:buChar char="•"/>
            </a:pPr>
            <a:r>
              <a:rPr lang="fr-FR" dirty="0"/>
              <a:t>Localisation, quantification des lésions</a:t>
            </a:r>
          </a:p>
          <a:p>
            <a:pPr marL="742950" lvl="1" indent="-285750">
              <a:buFont typeface="Arial" panose="020B0604020202020204" pitchFamily="34" charset="0"/>
              <a:buChar char="•"/>
            </a:pPr>
            <a:r>
              <a:rPr lang="fr-FR" dirty="0"/>
              <a:t>Pronostic fonctionnel</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530" y="4459929"/>
            <a:ext cx="4651387" cy="90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7939" y="4776769"/>
            <a:ext cx="17049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9857" y="4960876"/>
            <a:ext cx="1800485" cy="18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6242" y="4713990"/>
            <a:ext cx="7334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 4" descr="Sigmo.jpg"/>
          <p:cNvPicPr>
            <a:picLocks noChangeAspect="1"/>
          </p:cNvPicPr>
          <p:nvPr/>
        </p:nvPicPr>
        <p:blipFill>
          <a:blip r:embed="rId9"/>
          <a:srcRect/>
          <a:stretch>
            <a:fillRect/>
          </a:stretch>
        </p:blipFill>
        <p:spPr bwMode="auto">
          <a:xfrm>
            <a:off x="4283639" y="5141299"/>
            <a:ext cx="2091939" cy="1647020"/>
          </a:xfrm>
          <a:prstGeom prst="rect">
            <a:avLst/>
          </a:prstGeom>
          <a:noFill/>
          <a:ln w="9525">
            <a:noFill/>
            <a:miter lim="800000"/>
            <a:headEnd/>
            <a:tailEnd/>
          </a:ln>
        </p:spPr>
      </p:pic>
      <p:pic>
        <p:nvPicPr>
          <p:cNvPr id="15" name="Espace réservé du contenu 3" descr="ROC.jpg"/>
          <p:cNvPicPr>
            <a:picLocks noChangeAspect="1"/>
          </p:cNvPicPr>
          <p:nvPr/>
        </p:nvPicPr>
        <p:blipFill rotWithShape="1">
          <a:blip r:embed="rId10"/>
          <a:srcRect b="58451"/>
          <a:stretch/>
        </p:blipFill>
        <p:spPr>
          <a:xfrm>
            <a:off x="6476021" y="5152930"/>
            <a:ext cx="2320896" cy="1708191"/>
          </a:xfrm>
          <a:prstGeom prst="rect">
            <a:avLst/>
          </a:prstGeom>
        </p:spPr>
      </p:pic>
    </p:spTree>
    <p:extLst>
      <p:ext uri="{BB962C8B-B14F-4D97-AF65-F5344CB8AC3E}">
        <p14:creationId xmlns:p14="http://schemas.microsoft.com/office/powerpoint/2010/main" val="552203187"/>
      </p:ext>
    </p:extLst>
  </p:cSld>
  <p:clrMapOvr>
    <a:masterClrMapping/>
  </p:clrMapOvr>
  <mc:AlternateContent xmlns:mc="http://schemas.openxmlformats.org/markup-compatibility/2006" xmlns:p14="http://schemas.microsoft.com/office/powerpoint/2010/main">
    <mc:Choice Requires="p14">
      <p:transition spd="slow" p14:dur="2000" advTm="43050"/>
    </mc:Choice>
    <mc:Fallback xmlns="">
      <p:transition spd="slow" advTm="4305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Limitation/Arrêt </a:t>
            </a:r>
            <a:br>
              <a:rPr lang="fr-FR" dirty="0"/>
            </a:br>
            <a:r>
              <a:rPr lang="fr-FR" dirty="0"/>
              <a:t>des thérapeutiques actives</a:t>
            </a:r>
          </a:p>
        </p:txBody>
      </p:sp>
      <p:sp>
        <p:nvSpPr>
          <p:cNvPr id="3" name="Espace réservé du contenu 2"/>
          <p:cNvSpPr>
            <a:spLocks noGrp="1"/>
          </p:cNvSpPr>
          <p:nvPr>
            <p:ph idx="1"/>
          </p:nvPr>
        </p:nvSpPr>
        <p:spPr/>
        <p:txBody>
          <a:bodyPr>
            <a:normAutofit fontScale="70000" lnSpcReduction="20000"/>
          </a:bodyPr>
          <a:lstStyle/>
          <a:p>
            <a:pPr algn="just"/>
            <a:endParaRPr lang="fr-FR" dirty="0"/>
          </a:p>
          <a:p>
            <a:pPr algn="just"/>
            <a:r>
              <a:rPr lang="fr-FR" dirty="0"/>
              <a:t>L1110-5 le </a:t>
            </a:r>
            <a:r>
              <a:rPr lang="fr-FR" dirty="0">
                <a:solidFill>
                  <a:srgbClr val="FF0000"/>
                </a:solidFill>
              </a:rPr>
              <a:t>droit de recevoir,…, les traitements et les soins les plus appropriés </a:t>
            </a:r>
            <a:r>
              <a:rPr lang="fr-FR" dirty="0"/>
              <a:t>et de bénéficier des thérapeutiques dont l'efficacité est reconnue et qui garantissent la meilleure sécurité sanitaire et le meilleur apaisement possible de la souffrance au regard des connaissances médicales avérées. </a:t>
            </a:r>
          </a:p>
          <a:p>
            <a:pPr algn="just"/>
            <a:r>
              <a:rPr lang="fr-FR" dirty="0"/>
              <a:t>Les actes mentionnés à l'article L. 1110-5 ne doivent pas être mis en œuvre ou poursuivis lorsqu'ils résultent </a:t>
            </a:r>
            <a:r>
              <a:rPr lang="fr-FR" dirty="0" smtClean="0"/>
              <a:t>d'une </a:t>
            </a:r>
            <a:r>
              <a:rPr lang="fr-FR" dirty="0" smtClean="0">
                <a:solidFill>
                  <a:srgbClr val="FF0000"/>
                </a:solidFill>
              </a:rPr>
              <a:t>obstination </a:t>
            </a:r>
            <a:r>
              <a:rPr lang="fr-FR" dirty="0">
                <a:solidFill>
                  <a:srgbClr val="FF0000"/>
                </a:solidFill>
              </a:rPr>
              <a:t>déraisonnable</a:t>
            </a:r>
            <a:r>
              <a:rPr lang="fr-FR" dirty="0"/>
              <a:t>. Lorsqu'ils apparaissent inutiles, disproportionnés ou lorsqu'ils n'ont d'autre effet que le seul </a:t>
            </a:r>
            <a:r>
              <a:rPr lang="fr-FR" dirty="0">
                <a:solidFill>
                  <a:srgbClr val="FF0000"/>
                </a:solidFill>
              </a:rPr>
              <a:t>maintien artificiel de la vie</a:t>
            </a:r>
            <a:r>
              <a:rPr lang="fr-FR" dirty="0"/>
              <a:t>, ils peuvent être suspendus ou ne pas être entrepris, </a:t>
            </a:r>
            <a:r>
              <a:rPr lang="fr-FR" dirty="0">
                <a:solidFill>
                  <a:srgbClr val="FF0000"/>
                </a:solidFill>
              </a:rPr>
              <a:t>conformément à la volonté </a:t>
            </a:r>
            <a:r>
              <a:rPr lang="fr-FR" dirty="0"/>
              <a:t>du patient et, si ce dernier est hors d'état d'exprimer sa volonté, à l'issue d'une </a:t>
            </a:r>
            <a:r>
              <a:rPr lang="fr-FR" dirty="0">
                <a:solidFill>
                  <a:srgbClr val="FF0000"/>
                </a:solidFill>
              </a:rPr>
              <a:t>procédure collégiale </a:t>
            </a:r>
            <a:r>
              <a:rPr lang="fr-FR" dirty="0"/>
              <a:t>définie par voie réglementaire.</a:t>
            </a:r>
          </a:p>
        </p:txBody>
      </p:sp>
      <p:sp useBgFill="1">
        <p:nvSpPr>
          <p:cNvPr id="4" name="ZoneTexte 3"/>
          <p:cNvSpPr txBox="1"/>
          <p:nvPr/>
        </p:nvSpPr>
        <p:spPr>
          <a:xfrm>
            <a:off x="2123728" y="5505775"/>
            <a:ext cx="6857134" cy="1200329"/>
          </a:xfrm>
          <a:prstGeom prst="rect">
            <a:avLst/>
          </a:prstGeom>
        </p:spPr>
        <p:txBody>
          <a:bodyPr wrap="none" rtlCol="0">
            <a:spAutoFit/>
          </a:bodyPr>
          <a:lstStyle/>
          <a:p>
            <a:r>
              <a:rPr lang="fr-FR" dirty="0" smtClean="0"/>
              <a:t>Difficulté </a:t>
            </a:r>
            <a:r>
              <a:rPr lang="fr-FR" dirty="0"/>
              <a:t>de définir l’obstination </a:t>
            </a:r>
            <a:r>
              <a:rPr lang="fr-FR" dirty="0" smtClean="0"/>
              <a:t>raisonnable si le pronostic est incertain</a:t>
            </a:r>
            <a:endParaRPr lang="fr-FR" dirty="0"/>
          </a:p>
          <a:p>
            <a:r>
              <a:rPr lang="fr-FR" dirty="0"/>
              <a:t>Chaque </a:t>
            </a:r>
            <a:r>
              <a:rPr lang="fr-FR" dirty="0" smtClean="0"/>
              <a:t>situation est spécifique</a:t>
            </a:r>
            <a:endParaRPr lang="fr-FR" dirty="0"/>
          </a:p>
          <a:p>
            <a:r>
              <a:rPr lang="fr-FR" dirty="0"/>
              <a:t>Nécessité de faisceau d’arguments, </a:t>
            </a:r>
            <a:r>
              <a:rPr lang="fr-FR" dirty="0" smtClean="0"/>
              <a:t> d’avis </a:t>
            </a:r>
            <a:r>
              <a:rPr lang="fr-FR" dirty="0"/>
              <a:t>pluridisciplinaire</a:t>
            </a:r>
          </a:p>
          <a:p>
            <a:r>
              <a:rPr lang="fr-FR" dirty="0"/>
              <a:t>Volonté du patient au travers du témoignage de la famille</a:t>
            </a:r>
          </a:p>
        </p:txBody>
      </p:sp>
    </p:spTree>
    <p:custDataLst>
      <p:tags r:id="rId1"/>
    </p:custDataLst>
    <p:extLst>
      <p:ext uri="{BB962C8B-B14F-4D97-AF65-F5344CB8AC3E}">
        <p14:creationId xmlns:p14="http://schemas.microsoft.com/office/powerpoint/2010/main" val="834821218"/>
      </p:ext>
    </p:extLst>
  </p:cSld>
  <p:clrMapOvr>
    <a:masterClrMapping/>
  </p:clrMapOvr>
  <mc:AlternateContent xmlns:mc="http://schemas.openxmlformats.org/markup-compatibility/2006" xmlns:p14="http://schemas.microsoft.com/office/powerpoint/2010/main">
    <mc:Choice Requires="p14">
      <p:transition spd="slow" p14:dur="2000" advTm="55445"/>
    </mc:Choice>
    <mc:Fallback xmlns="">
      <p:transition spd="slow" advTm="55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Limitation/Arrêt </a:t>
            </a:r>
            <a:br>
              <a:rPr lang="fr-FR" dirty="0"/>
            </a:br>
            <a:r>
              <a:rPr lang="fr-FR" dirty="0"/>
              <a:t>des thérapeutiques actives</a:t>
            </a:r>
          </a:p>
        </p:txBody>
      </p:sp>
      <p:sp>
        <p:nvSpPr>
          <p:cNvPr id="4" name="Espace réservé du contenu 3"/>
          <p:cNvSpPr>
            <a:spLocks noGrp="1"/>
          </p:cNvSpPr>
          <p:nvPr>
            <p:ph idx="1"/>
          </p:nvPr>
        </p:nvSpPr>
        <p:spPr/>
        <p:txBody>
          <a:bodyPr>
            <a:normAutofit fontScale="25000" lnSpcReduction="20000"/>
          </a:bodyPr>
          <a:lstStyle/>
          <a:p>
            <a:r>
              <a:rPr lang="fr-FR" sz="8000" b="1" dirty="0"/>
              <a:t>Article R4127-37-2</a:t>
            </a:r>
          </a:p>
          <a:p>
            <a:r>
              <a:rPr lang="fr-FR" sz="6200" dirty="0"/>
              <a:t>I.- Lorsque le patient est hors d'état d'exprimer sa volonté et en l'absence de directives anticipées, la décision de limiter ou d'arrêter les traitements dispensés, au titre du refus d'une obstination déraisonnable, ne peut être prise qu'à l'issue de la procédure collégiale prévue à l'article </a:t>
            </a:r>
            <a:r>
              <a:rPr lang="fr-FR" sz="6200" u="sng" dirty="0">
                <a:hlinkClick r:id="rId3"/>
              </a:rPr>
              <a:t>L. 1110-5-1</a:t>
            </a:r>
            <a:r>
              <a:rPr lang="fr-FR" sz="6200" dirty="0"/>
              <a:t> et après qu'a été recueilli auprès de la personne de confiance ou, à défaut, auprès de la famille ou de l'un des proches </a:t>
            </a:r>
            <a:r>
              <a:rPr lang="fr-FR" sz="6200" dirty="0">
                <a:solidFill>
                  <a:srgbClr val="FF0000"/>
                </a:solidFill>
              </a:rPr>
              <a:t>le témoignage de la volonté </a:t>
            </a:r>
            <a:r>
              <a:rPr lang="fr-FR" sz="6200" dirty="0"/>
              <a:t>exprimée par le patient. </a:t>
            </a:r>
            <a:br>
              <a:rPr lang="fr-FR" sz="6200" dirty="0"/>
            </a:br>
            <a:r>
              <a:rPr lang="fr-FR" sz="6200" dirty="0"/>
              <a:t/>
            </a:r>
            <a:br>
              <a:rPr lang="fr-FR" sz="6200" dirty="0"/>
            </a:br>
            <a:r>
              <a:rPr lang="fr-FR" sz="6200" dirty="0"/>
              <a:t>II.- </a:t>
            </a:r>
            <a:r>
              <a:rPr lang="fr-FR" sz="6200" dirty="0">
                <a:solidFill>
                  <a:srgbClr val="FF0000"/>
                </a:solidFill>
              </a:rPr>
              <a:t>Le médecin en charge du patient peut engager la procédure collégiale </a:t>
            </a:r>
            <a:r>
              <a:rPr lang="fr-FR" sz="6200" dirty="0"/>
              <a:t>de sa propre initiative. Il est tenu de le faire </a:t>
            </a:r>
            <a:r>
              <a:rPr lang="fr-FR" sz="6200" dirty="0">
                <a:solidFill>
                  <a:srgbClr val="FF0000"/>
                </a:solidFill>
              </a:rPr>
              <a:t>à la demande de la personne de confiance, ou, à défaut, de la famille ou de l'un des proches</a:t>
            </a:r>
            <a:r>
              <a:rPr lang="fr-FR" sz="6200" dirty="0"/>
              <a:t>. La personne de confiance ou, à défaut, la famille ou l'un des proches est informé, dès qu'elle a été prise, de la décision de mettre en œuvre la procédure collégiale. </a:t>
            </a:r>
            <a:br>
              <a:rPr lang="fr-FR" sz="6200" dirty="0"/>
            </a:br>
            <a:r>
              <a:rPr lang="fr-FR" sz="6200" dirty="0"/>
              <a:t/>
            </a:r>
            <a:br>
              <a:rPr lang="fr-FR" sz="6200" dirty="0"/>
            </a:br>
            <a:r>
              <a:rPr lang="fr-FR" sz="6200" dirty="0"/>
              <a:t>III.- La décision de limitation ou d'arrêt de traitement est prise par le médecin en charge du patient à l'issue de la procédure collégiale. Cette procédure collégiale prend la forme d'une </a:t>
            </a:r>
            <a:r>
              <a:rPr lang="fr-FR" sz="6200" dirty="0">
                <a:solidFill>
                  <a:srgbClr val="FF0000"/>
                </a:solidFill>
              </a:rPr>
              <a:t>concertation avec les membres présents de l'équipe de soins, si elle existe, et de l'avis motivé d'au moins un médecin, appelé en qualité de consultant</a:t>
            </a:r>
            <a:r>
              <a:rPr lang="fr-FR" sz="6200" dirty="0"/>
              <a:t>. Il ne doit exister aucun lien de nature hiérarchique entre le médecin en charge du patient et le consultant. L'avis motivé d'un deuxième consultant est recueilli par ces médecins si l'un d'eux l'estime utile. </a:t>
            </a:r>
            <a:br>
              <a:rPr lang="fr-FR" sz="6200" dirty="0"/>
            </a:br>
            <a:r>
              <a:rPr lang="fr-FR" sz="6200" dirty="0"/>
              <a:t/>
            </a:r>
            <a:br>
              <a:rPr lang="fr-FR" sz="6200" dirty="0"/>
            </a:br>
            <a:r>
              <a:rPr lang="fr-FR" sz="6200" dirty="0"/>
              <a:t>IV.- La décision de limitation ou d'arrêt de traitement est motivée</a:t>
            </a:r>
            <a:r>
              <a:rPr lang="fr-FR" dirty="0"/>
              <a:t>. </a:t>
            </a:r>
          </a:p>
        </p:txBody>
      </p:sp>
      <p:sp useBgFill="1">
        <p:nvSpPr>
          <p:cNvPr id="5" name="ZoneTexte 4"/>
          <p:cNvSpPr txBox="1"/>
          <p:nvPr/>
        </p:nvSpPr>
        <p:spPr>
          <a:xfrm>
            <a:off x="827584" y="4725144"/>
            <a:ext cx="7776864" cy="1477328"/>
          </a:xfrm>
          <a:prstGeom prst="rect">
            <a:avLst/>
          </a:prstGeom>
        </p:spPr>
        <p:txBody>
          <a:bodyPr wrap="square" rtlCol="0">
            <a:spAutoFit/>
          </a:bodyPr>
          <a:lstStyle/>
          <a:p>
            <a:r>
              <a:rPr lang="fr-FR" u="sng" dirty="0"/>
              <a:t>3 conditions indispensables:</a:t>
            </a:r>
          </a:p>
          <a:p>
            <a:pPr marL="342900" indent="-342900">
              <a:buFont typeface="+mj-lt"/>
              <a:buAutoNum type="arabicPeriod"/>
            </a:pPr>
            <a:r>
              <a:rPr lang="fr-FR" dirty="0"/>
              <a:t>Consultation de la personne de confiance ou équivalent,</a:t>
            </a:r>
          </a:p>
          <a:p>
            <a:pPr marL="342900" indent="-342900">
              <a:buFont typeface="+mj-lt"/>
              <a:buAutoNum type="arabicPeriod"/>
            </a:pPr>
            <a:r>
              <a:rPr lang="fr-FR" dirty="0" smtClean="0"/>
              <a:t>Prise </a:t>
            </a:r>
            <a:r>
              <a:rPr lang="fr-FR" dirty="0"/>
              <a:t>de décision </a:t>
            </a:r>
            <a:r>
              <a:rPr lang="fr-FR" dirty="0" smtClean="0"/>
              <a:t>dans le cadre d’une procédure collégiale, </a:t>
            </a:r>
          </a:p>
          <a:p>
            <a:pPr marL="342900" indent="-342900">
              <a:buFont typeface="+mj-lt"/>
              <a:buAutoNum type="arabicPeriod"/>
            </a:pPr>
            <a:r>
              <a:rPr lang="fr-FR" dirty="0" smtClean="0"/>
              <a:t>Inscription </a:t>
            </a:r>
            <a:r>
              <a:rPr lang="fr-FR" dirty="0"/>
              <a:t>dans le dossier médical des décisions, de leur motivation et de la procédure </a:t>
            </a:r>
            <a:r>
              <a:rPr lang="fr-FR" dirty="0" smtClean="0"/>
              <a:t>utilisée.</a:t>
            </a:r>
            <a:endParaRPr lang="fr-FR" dirty="0"/>
          </a:p>
        </p:txBody>
      </p:sp>
    </p:spTree>
    <p:custDataLst>
      <p:tags r:id="rId1"/>
    </p:custDataLst>
    <p:extLst>
      <p:ext uri="{BB962C8B-B14F-4D97-AF65-F5344CB8AC3E}">
        <p14:creationId xmlns:p14="http://schemas.microsoft.com/office/powerpoint/2010/main" val="1884893088"/>
      </p:ext>
    </p:extLst>
  </p:cSld>
  <p:clrMapOvr>
    <a:masterClrMapping/>
  </p:clrMapOvr>
  <mc:AlternateContent xmlns:mc="http://schemas.openxmlformats.org/markup-compatibility/2006" xmlns:p14="http://schemas.microsoft.com/office/powerpoint/2010/main">
    <mc:Choice Requires="p14">
      <p:transition spd="slow" p14:dur="2000" advTm="39265"/>
    </mc:Choice>
    <mc:Fallback xmlns="">
      <p:transition spd="slow" advTm="39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Sédation profonde</a:t>
            </a:r>
          </a:p>
        </p:txBody>
      </p:sp>
      <p:sp>
        <p:nvSpPr>
          <p:cNvPr id="3" name="Espace réservé du contenu 2"/>
          <p:cNvSpPr>
            <a:spLocks noGrp="1"/>
          </p:cNvSpPr>
          <p:nvPr>
            <p:ph idx="1"/>
          </p:nvPr>
        </p:nvSpPr>
        <p:spPr/>
        <p:txBody>
          <a:bodyPr>
            <a:normAutofit fontScale="70000" lnSpcReduction="20000"/>
          </a:bodyPr>
          <a:lstStyle/>
          <a:p>
            <a:pPr algn="just"/>
            <a:r>
              <a:rPr lang="fr-FR" dirty="0"/>
              <a:t>Lorsque le patient est hors d'état d'exprimer sa volonté et qu'un arrêt de traitement de maintien en vie a été décidé au titre du refus de l'obstination déraisonnable,…, le médecin en charge du patient, </a:t>
            </a:r>
            <a:r>
              <a:rPr lang="fr-FR" dirty="0">
                <a:solidFill>
                  <a:srgbClr val="FF0000"/>
                </a:solidFill>
              </a:rPr>
              <a:t>même si la souffrance de celui-ci ne peut pas être évaluée du fait de son état cérébral, met en œuvre une sédation profonde et continue </a:t>
            </a:r>
            <a:r>
              <a:rPr lang="fr-FR" dirty="0"/>
              <a:t>provoquant une altération de la conscience </a:t>
            </a:r>
            <a:r>
              <a:rPr lang="fr-FR" dirty="0">
                <a:solidFill>
                  <a:srgbClr val="FF0000"/>
                </a:solidFill>
              </a:rPr>
              <a:t>maintenue jusqu'au décès</a:t>
            </a:r>
            <a:r>
              <a:rPr lang="fr-FR" dirty="0"/>
              <a:t>, associée à une analgésie, excepté si le patient s'y était opposé dans ses directives anticipées. </a:t>
            </a:r>
          </a:p>
          <a:p>
            <a:pPr algn="just"/>
            <a:r>
              <a:rPr lang="fr-FR" dirty="0"/>
              <a:t>Le recours à une sédation profonde et continue, ainsi définie, doit, en l'absence de volonté contraire exprimée par le patient dans ses directives anticipées, être </a:t>
            </a:r>
            <a:r>
              <a:rPr lang="fr-FR" dirty="0">
                <a:solidFill>
                  <a:srgbClr val="FF0000"/>
                </a:solidFill>
              </a:rPr>
              <a:t>décidé dans le cadre de la procédure collégiale</a:t>
            </a:r>
            <a:r>
              <a:rPr lang="fr-FR" dirty="0"/>
              <a:t> prévue à l'article R. 4127-37-2. </a:t>
            </a:r>
          </a:p>
          <a:p>
            <a:pPr algn="just"/>
            <a:endParaRPr lang="fr-FR" dirty="0"/>
          </a:p>
          <a:p>
            <a:pPr marL="0" indent="0">
              <a:buNone/>
            </a:pPr>
            <a:r>
              <a:rPr lang="fr-FR" dirty="0"/>
              <a:t/>
            </a:r>
            <a:br>
              <a:rPr lang="fr-FR" dirty="0"/>
            </a:b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085184"/>
            <a:ext cx="61245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045178"/>
      </p:ext>
    </p:extLst>
  </p:cSld>
  <p:clrMapOvr>
    <a:masterClrMapping/>
  </p:clrMapOvr>
  <mc:AlternateContent xmlns:mc="http://schemas.openxmlformats.org/markup-compatibility/2006" xmlns:p14="http://schemas.microsoft.com/office/powerpoint/2010/main">
    <mc:Choice Requires="p14">
      <p:transition spd="slow" p14:dur="2000" advTm="35498"/>
    </mc:Choice>
    <mc:Fallback xmlns="">
      <p:transition spd="slow" advTm="3549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Dons d’organes</a:t>
            </a:r>
          </a:p>
        </p:txBody>
      </p:sp>
      <p:sp>
        <p:nvSpPr>
          <p:cNvPr id="3" name="Espace réservé du contenu 2"/>
          <p:cNvSpPr>
            <a:spLocks noGrp="1"/>
          </p:cNvSpPr>
          <p:nvPr>
            <p:ph idx="1"/>
          </p:nvPr>
        </p:nvSpPr>
        <p:spPr/>
        <p:txBody>
          <a:bodyPr>
            <a:normAutofit lnSpcReduction="10000"/>
          </a:bodyPr>
          <a:lstStyle/>
          <a:p>
            <a:r>
              <a:rPr lang="fr-FR" sz="2800" dirty="0"/>
              <a:t>M-IV : Les personnes décédées en mort encéphalique </a:t>
            </a:r>
          </a:p>
          <a:p>
            <a:pPr lvl="1"/>
            <a:r>
              <a:rPr lang="fr-FR" sz="2400" dirty="0"/>
              <a:t>Concept ancien </a:t>
            </a:r>
          </a:p>
          <a:p>
            <a:pPr lvl="1"/>
            <a:r>
              <a:rPr lang="fr-FR" sz="2400" dirty="0"/>
              <a:t>1968 circulaire </a:t>
            </a:r>
            <a:r>
              <a:rPr lang="fr-FR" sz="2400" dirty="0" err="1"/>
              <a:t>jeanneney</a:t>
            </a:r>
            <a:endParaRPr lang="fr-FR" sz="2400" dirty="0"/>
          </a:p>
          <a:p>
            <a:pPr lvl="1"/>
            <a:r>
              <a:rPr lang="fr-FR" sz="2400" dirty="0"/>
              <a:t>Loi de bioéthique de 1994</a:t>
            </a:r>
          </a:p>
          <a:p>
            <a:pPr algn="just"/>
            <a:r>
              <a:rPr lang="fr-FR" sz="2800" dirty="0"/>
              <a:t>M-III : les personnes pour lesquelles une décision de limitation ou d’arrêt programmé des thérapeutiques est prise en raison du pronostic des pathologies ayant amené la prise en charge en réanimation</a:t>
            </a:r>
          </a:p>
          <a:p>
            <a:pPr lvl="1"/>
            <a:r>
              <a:rPr lang="fr-FR" sz="2400" dirty="0"/>
              <a:t>Nouveau concept en </a:t>
            </a:r>
            <a:r>
              <a:rPr lang="fr-FR" sz="2400" dirty="0" err="1"/>
              <a:t>france</a:t>
            </a:r>
            <a:endParaRPr lang="fr-FR" sz="2400" dirty="0"/>
          </a:p>
          <a:p>
            <a:pPr lvl="1"/>
            <a:r>
              <a:rPr lang="fr-FR" sz="2400" dirty="0"/>
              <a:t>Mise en place dans quelques centres français</a:t>
            </a:r>
          </a:p>
        </p:txBody>
      </p:sp>
    </p:spTree>
    <p:extLst>
      <p:ext uri="{BB962C8B-B14F-4D97-AF65-F5344CB8AC3E}">
        <p14:creationId xmlns:p14="http://schemas.microsoft.com/office/powerpoint/2010/main" val="3664449032"/>
      </p:ext>
    </p:extLst>
  </p:cSld>
  <p:clrMapOvr>
    <a:masterClrMapping/>
  </p:clrMapOvr>
  <mc:AlternateContent xmlns:mc="http://schemas.openxmlformats.org/markup-compatibility/2006" xmlns:p14="http://schemas.microsoft.com/office/powerpoint/2010/main">
    <mc:Choice Requires="p14">
      <p:transition spd="slow" p14:dur="2000" advTm="46643"/>
    </mc:Choice>
    <mc:Fallback xmlns="">
      <p:transition spd="slow" advTm="4664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Arrêt </a:t>
            </a:r>
            <a:r>
              <a:rPr lang="fr-FR" dirty="0" smtClean="0"/>
              <a:t>thérapeutique / </a:t>
            </a:r>
            <a:r>
              <a:rPr lang="fr-FR" dirty="0"/>
              <a:t>Dons d’organes </a:t>
            </a:r>
          </a:p>
        </p:txBody>
      </p:sp>
      <p:sp>
        <p:nvSpPr>
          <p:cNvPr id="3" name="Espace réservé du contenu 2"/>
          <p:cNvSpPr>
            <a:spLocks noGrp="1"/>
          </p:cNvSpPr>
          <p:nvPr>
            <p:ph idx="1"/>
          </p:nvPr>
        </p:nvSpPr>
        <p:spPr/>
        <p:txBody>
          <a:bodyPr>
            <a:normAutofit fontScale="92500" lnSpcReduction="20000"/>
          </a:bodyPr>
          <a:lstStyle/>
          <a:p>
            <a:r>
              <a:rPr lang="fr-FR" dirty="0"/>
              <a:t>Haut niveau de preuve en terme de pronostic</a:t>
            </a:r>
          </a:p>
          <a:p>
            <a:r>
              <a:rPr lang="fr-FR" dirty="0"/>
              <a:t>Procédure collégiale </a:t>
            </a:r>
          </a:p>
          <a:p>
            <a:r>
              <a:rPr lang="fr-FR" dirty="0"/>
              <a:t>Primauté de la démarche d ’arrêt thérapeutique : l’éventualité d’un don ne doit pas interférer</a:t>
            </a:r>
          </a:p>
          <a:p>
            <a:r>
              <a:rPr lang="fr-FR" dirty="0"/>
              <a:t>Pas de confusion des équipes réa/ biomédecine / greffeurs</a:t>
            </a:r>
          </a:p>
          <a:p>
            <a:r>
              <a:rPr lang="fr-FR" dirty="0"/>
              <a:t>Respect de la chronologie des discussions </a:t>
            </a:r>
          </a:p>
          <a:p>
            <a:r>
              <a:rPr lang="fr-FR" dirty="0"/>
              <a:t>La procédure est assurée par l’équipe de réa</a:t>
            </a:r>
          </a:p>
          <a:p>
            <a:r>
              <a:rPr lang="fr-FR" dirty="0"/>
              <a:t>Respect de la dignité et de la volonté des patients</a:t>
            </a:r>
          </a:p>
          <a:p>
            <a:r>
              <a:rPr lang="fr-FR" dirty="0"/>
              <a:t>Accompagnement de la famille</a:t>
            </a:r>
          </a:p>
          <a:p>
            <a:endParaRPr lang="fr-FR" dirty="0"/>
          </a:p>
        </p:txBody>
      </p:sp>
    </p:spTree>
    <p:extLst>
      <p:ext uri="{BB962C8B-B14F-4D97-AF65-F5344CB8AC3E}">
        <p14:creationId xmlns:p14="http://schemas.microsoft.com/office/powerpoint/2010/main" val="1625306732"/>
      </p:ext>
    </p:extLst>
  </p:cSld>
  <p:clrMapOvr>
    <a:masterClrMapping/>
  </p:clrMapOvr>
  <mc:AlternateContent xmlns:mc="http://schemas.openxmlformats.org/markup-compatibility/2006" xmlns:p14="http://schemas.microsoft.com/office/powerpoint/2010/main">
    <mc:Choice Requires="p14">
      <p:transition spd="slow" p14:dur="2000" advTm="36432"/>
    </mc:Choice>
    <mc:Fallback xmlns="">
      <p:transition spd="slow" advTm="3643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Définitions/Contexte</a:t>
            </a:r>
          </a:p>
        </p:txBody>
      </p:sp>
      <p:sp>
        <p:nvSpPr>
          <p:cNvPr id="3" name="Espace réservé du contenu 2"/>
          <p:cNvSpPr>
            <a:spLocks noGrp="1"/>
          </p:cNvSpPr>
          <p:nvPr>
            <p:ph idx="1"/>
          </p:nvPr>
        </p:nvSpPr>
        <p:spPr/>
        <p:txBody>
          <a:bodyPr>
            <a:normAutofit fontScale="92500" lnSpcReduction="10000"/>
          </a:bodyPr>
          <a:lstStyle/>
          <a:p>
            <a:r>
              <a:rPr lang="fr-FR" u="sng" dirty="0"/>
              <a:t>Ethique</a:t>
            </a:r>
            <a:r>
              <a:rPr lang="fr-FR" dirty="0"/>
              <a:t> : ensemble des principes moraux qui sont à la base de notre conduite (</a:t>
            </a:r>
            <a:r>
              <a:rPr lang="fr-FR" i="1" dirty="0"/>
              <a:t>Larousse</a:t>
            </a:r>
            <a:r>
              <a:rPr lang="fr-FR" dirty="0"/>
              <a:t>)</a:t>
            </a:r>
          </a:p>
          <a:p>
            <a:r>
              <a:rPr lang="fr-FR" u="sng" dirty="0"/>
              <a:t>Ethique médicale </a:t>
            </a:r>
            <a:r>
              <a:rPr lang="fr-FR" dirty="0"/>
              <a:t>: ensemble des règles de conduite des professionnels de santé vis-à-vis de leurs patients (</a:t>
            </a:r>
            <a:r>
              <a:rPr lang="fr-FR" i="1" dirty="0"/>
              <a:t>Larousse</a:t>
            </a:r>
            <a:r>
              <a:rPr lang="fr-FR" dirty="0"/>
              <a:t>)</a:t>
            </a:r>
          </a:p>
          <a:p>
            <a:r>
              <a:rPr lang="fr-FR" u="sng" dirty="0"/>
              <a:t>Situations de la phase aigue</a:t>
            </a:r>
            <a:r>
              <a:rPr lang="fr-FR" dirty="0"/>
              <a:t> : soins, informations, coma, pronostic, handicap, fin de vie, recherche, dons d’organes….</a:t>
            </a:r>
          </a:p>
          <a:p>
            <a:r>
              <a:rPr lang="fr-FR" u="sng" dirty="0"/>
              <a:t>Pathologies diverses </a:t>
            </a:r>
            <a:r>
              <a:rPr lang="fr-FR" dirty="0"/>
              <a:t>: traumatisme crânien, accident vasculaire cérébral, anoxie cérébrale,…</a:t>
            </a:r>
          </a:p>
        </p:txBody>
      </p:sp>
    </p:spTree>
    <p:extLst>
      <p:ext uri="{BB962C8B-B14F-4D97-AF65-F5344CB8AC3E}">
        <p14:creationId xmlns:p14="http://schemas.microsoft.com/office/powerpoint/2010/main" val="819506344"/>
      </p:ext>
    </p:extLst>
  </p:cSld>
  <p:clrMapOvr>
    <a:masterClrMapping/>
  </p:clrMapOvr>
  <mc:AlternateContent xmlns:mc="http://schemas.openxmlformats.org/markup-compatibility/2006" xmlns:p14="http://schemas.microsoft.com/office/powerpoint/2010/main">
    <mc:Choice Requires="p14">
      <p:transition spd="slow" p14:dur="2000" advTm="53573"/>
    </mc:Choice>
    <mc:Fallback xmlns="">
      <p:transition spd="slow" advTm="5357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Recherche biomédicale</a:t>
            </a:r>
          </a:p>
        </p:txBody>
      </p:sp>
      <p:sp>
        <p:nvSpPr>
          <p:cNvPr id="3" name="Espace réservé du contenu 2"/>
          <p:cNvSpPr>
            <a:spLocks noGrp="1"/>
          </p:cNvSpPr>
          <p:nvPr>
            <p:ph idx="1"/>
          </p:nvPr>
        </p:nvSpPr>
        <p:spPr/>
        <p:txBody>
          <a:bodyPr>
            <a:normAutofit fontScale="85000" lnSpcReduction="20000"/>
          </a:bodyPr>
          <a:lstStyle/>
          <a:p>
            <a:r>
              <a:rPr lang="fr-FR" dirty="0"/>
              <a:t>Déclaration d’Helsinki, juin 1964</a:t>
            </a:r>
          </a:p>
          <a:p>
            <a:pPr lvl="1"/>
            <a:r>
              <a:rPr lang="fr-FR" sz="1100" dirty="0"/>
              <a:t>World </a:t>
            </a:r>
            <a:r>
              <a:rPr lang="fr-FR" sz="1100" dirty="0" err="1"/>
              <a:t>medical</a:t>
            </a:r>
            <a:r>
              <a:rPr lang="fr-FR" sz="1100" dirty="0"/>
              <a:t> association </a:t>
            </a:r>
            <a:r>
              <a:rPr lang="fr-FR" sz="1100" dirty="0" err="1"/>
              <a:t>declaration</a:t>
            </a:r>
            <a:r>
              <a:rPr lang="fr-FR" sz="1100" dirty="0"/>
              <a:t> of </a:t>
            </a:r>
            <a:r>
              <a:rPr lang="fr-FR" sz="1100" dirty="0" err="1"/>
              <a:t>helsinki</a:t>
            </a:r>
            <a:r>
              <a:rPr lang="fr-FR" sz="1100" dirty="0"/>
              <a:t>: </a:t>
            </a:r>
            <a:r>
              <a:rPr lang="fr-FR" sz="1100" dirty="0" err="1"/>
              <a:t>ethical</a:t>
            </a:r>
            <a:r>
              <a:rPr lang="fr-FR" sz="1100" dirty="0"/>
              <a:t> </a:t>
            </a:r>
            <a:r>
              <a:rPr lang="fr-FR" sz="1100" dirty="0" err="1"/>
              <a:t>principles</a:t>
            </a:r>
            <a:r>
              <a:rPr lang="fr-FR" sz="1100" dirty="0"/>
              <a:t> for </a:t>
            </a:r>
            <a:r>
              <a:rPr lang="fr-FR" sz="1100" dirty="0" err="1"/>
              <a:t>medical</a:t>
            </a:r>
            <a:r>
              <a:rPr lang="fr-FR" sz="1100" dirty="0"/>
              <a:t> </a:t>
            </a:r>
            <a:r>
              <a:rPr lang="fr-FR" sz="1100" dirty="0" err="1"/>
              <a:t>research</a:t>
            </a:r>
            <a:r>
              <a:rPr lang="fr-FR" sz="1100" dirty="0"/>
              <a:t> </a:t>
            </a:r>
            <a:r>
              <a:rPr lang="fr-FR" sz="1100" dirty="0" err="1"/>
              <a:t>involving</a:t>
            </a:r>
            <a:r>
              <a:rPr lang="fr-FR" sz="1100" dirty="0"/>
              <a:t> </a:t>
            </a:r>
            <a:r>
              <a:rPr lang="fr-FR" sz="1100" dirty="0" err="1"/>
              <a:t>human</a:t>
            </a:r>
            <a:r>
              <a:rPr lang="fr-FR" sz="1100" dirty="0"/>
              <a:t> </a:t>
            </a:r>
            <a:r>
              <a:rPr lang="fr-FR" sz="1100" dirty="0" err="1"/>
              <a:t>subjects</a:t>
            </a:r>
            <a:r>
              <a:rPr lang="fr-FR" sz="1100" dirty="0"/>
              <a:t>. JAMA. 2013</a:t>
            </a:r>
          </a:p>
          <a:p>
            <a:r>
              <a:rPr lang="fr-FR" dirty="0"/>
              <a:t>Charte de l'éthique de la recherche biomédicale</a:t>
            </a:r>
          </a:p>
          <a:p>
            <a:pPr lvl="2"/>
            <a:r>
              <a:rPr lang="fr-FR" sz="1600" dirty="0"/>
              <a:t>Intégrité, honnêteté, impartialité, transparence et esprit critique.     </a:t>
            </a:r>
          </a:p>
          <a:p>
            <a:pPr lvl="2"/>
            <a:r>
              <a:rPr lang="fr-FR" sz="1600" dirty="0"/>
              <a:t>Compétence, précision, rigueur, précision et vérifiabilité.     </a:t>
            </a:r>
          </a:p>
          <a:p>
            <a:pPr lvl="2"/>
            <a:r>
              <a:rPr lang="fr-FR" sz="1600" dirty="0"/>
              <a:t>Attention, attention, respect, confidentialité et fiabilité.     </a:t>
            </a:r>
          </a:p>
          <a:p>
            <a:pPr lvl="2"/>
            <a:r>
              <a:rPr lang="fr-FR" sz="1600" dirty="0"/>
              <a:t>Indépendance de l'esprit, de la créativité, de l'ouverture d'esprit et de l'altruisme. </a:t>
            </a:r>
          </a:p>
          <a:p>
            <a:pPr lvl="1"/>
            <a:r>
              <a:rPr lang="fr-FR" sz="1100" dirty="0" err="1"/>
              <a:t>Vandoolaeghe</a:t>
            </a:r>
            <a:r>
              <a:rPr lang="fr-FR" sz="1100" dirty="0"/>
              <a:t> SA charter for </a:t>
            </a:r>
            <a:r>
              <a:rPr lang="fr-FR" sz="1100" dirty="0" err="1"/>
              <a:t>biomedical</a:t>
            </a:r>
            <a:r>
              <a:rPr lang="fr-FR" sz="1100" dirty="0"/>
              <a:t> </a:t>
            </a:r>
            <a:r>
              <a:rPr lang="fr-FR" sz="1100" dirty="0" err="1"/>
              <a:t>research</a:t>
            </a:r>
            <a:r>
              <a:rPr lang="fr-FR" sz="1100" dirty="0"/>
              <a:t> </a:t>
            </a:r>
            <a:r>
              <a:rPr lang="fr-FR" sz="1100" dirty="0" err="1"/>
              <a:t>ethics</a:t>
            </a:r>
            <a:r>
              <a:rPr lang="fr-FR" sz="1100" dirty="0"/>
              <a:t> in a progressive, </a:t>
            </a:r>
            <a:r>
              <a:rPr lang="fr-FR" sz="1100" dirty="0" err="1"/>
              <a:t>caring</a:t>
            </a:r>
            <a:r>
              <a:rPr lang="fr-FR" sz="1100" dirty="0"/>
              <a:t> society. Philos </a:t>
            </a:r>
            <a:r>
              <a:rPr lang="fr-FR" sz="1100" dirty="0" err="1"/>
              <a:t>Ethics</a:t>
            </a:r>
            <a:r>
              <a:rPr lang="fr-FR" sz="1100" dirty="0"/>
              <a:t> </a:t>
            </a:r>
            <a:r>
              <a:rPr lang="fr-FR" sz="1100" dirty="0" err="1"/>
              <a:t>Humanit</a:t>
            </a:r>
            <a:r>
              <a:rPr lang="fr-FR" sz="1100" dirty="0"/>
              <a:t> Med. 2015 </a:t>
            </a:r>
          </a:p>
          <a:p>
            <a:r>
              <a:rPr lang="fr-FR" dirty="0"/>
              <a:t>CPP, comité d’éthique, ANSM</a:t>
            </a:r>
          </a:p>
          <a:p>
            <a:r>
              <a:rPr lang="fr-FR" dirty="0"/>
              <a:t>Consentement de la famille</a:t>
            </a:r>
          </a:p>
          <a:p>
            <a:pPr lvl="1"/>
            <a:r>
              <a:rPr lang="fr-FR" dirty="0"/>
              <a:t>Information supplémentaire dans un contexte difficile</a:t>
            </a:r>
          </a:p>
          <a:p>
            <a:pPr lvl="1"/>
            <a:r>
              <a:rPr lang="fr-FR" dirty="0"/>
              <a:t>Importance de la relation de confiance</a:t>
            </a:r>
          </a:p>
          <a:p>
            <a:r>
              <a:rPr lang="fr-FR" dirty="0"/>
              <a:t>Consentement d’urgence</a:t>
            </a:r>
          </a:p>
          <a:p>
            <a:r>
              <a:rPr lang="fr-FR" dirty="0"/>
              <a:t>Consentement à posteriori du patient</a:t>
            </a:r>
          </a:p>
        </p:txBody>
      </p:sp>
    </p:spTree>
    <p:extLst>
      <p:ext uri="{BB962C8B-B14F-4D97-AF65-F5344CB8AC3E}">
        <p14:creationId xmlns:p14="http://schemas.microsoft.com/office/powerpoint/2010/main" val="2237908126"/>
      </p:ext>
    </p:extLst>
  </p:cSld>
  <p:clrMapOvr>
    <a:masterClrMapping/>
  </p:clrMapOvr>
  <mc:AlternateContent xmlns:mc="http://schemas.openxmlformats.org/markup-compatibility/2006" xmlns:p14="http://schemas.microsoft.com/office/powerpoint/2010/main">
    <mc:Choice Requires="p14">
      <p:transition spd="slow" p14:dur="2000" advTm="76099"/>
    </mc:Choice>
    <mc:Fallback xmlns="">
      <p:transition spd="slow" advTm="7609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Finalement,</a:t>
            </a:r>
          </a:p>
        </p:txBody>
      </p:sp>
      <p:sp>
        <p:nvSpPr>
          <p:cNvPr id="3" name="Espace réservé du contenu 2"/>
          <p:cNvSpPr>
            <a:spLocks noGrp="1"/>
          </p:cNvSpPr>
          <p:nvPr>
            <p:ph idx="1"/>
          </p:nvPr>
        </p:nvSpPr>
        <p:spPr>
          <a:xfrm>
            <a:off x="457200" y="1600200"/>
            <a:ext cx="8363272" cy="4525963"/>
          </a:xfrm>
        </p:spPr>
        <p:txBody>
          <a:bodyPr/>
          <a:lstStyle/>
          <a:p>
            <a:r>
              <a:rPr lang="fr-FR" dirty="0"/>
              <a:t>Notre pratique quotidienne ne peut pas se passer de l’éthique</a:t>
            </a:r>
          </a:p>
          <a:p>
            <a:r>
              <a:rPr lang="fr-FR" dirty="0"/>
              <a:t>Le patient doit être au centre de nos attentions</a:t>
            </a:r>
          </a:p>
          <a:p>
            <a:pPr lvl="1"/>
            <a:r>
              <a:rPr lang="fr-FR" dirty="0"/>
              <a:t>Respect de sa volonté, de sa dignité</a:t>
            </a:r>
          </a:p>
          <a:p>
            <a:pPr lvl="1"/>
            <a:r>
              <a:rPr lang="fr-FR" dirty="0"/>
              <a:t>Bienveillance, non malfaisance</a:t>
            </a:r>
          </a:p>
          <a:p>
            <a:r>
              <a:rPr lang="fr-FR" dirty="0"/>
              <a:t>Tous les soignants sont concernés</a:t>
            </a:r>
          </a:p>
          <a:p>
            <a:r>
              <a:rPr lang="fr-FR" dirty="0"/>
              <a:t>La famille participe pleinement </a:t>
            </a:r>
          </a:p>
          <a:p>
            <a:pPr marL="457200" lvl="1" indent="0">
              <a:buNone/>
            </a:pPr>
            <a:endParaRPr lang="fr-FR" dirty="0"/>
          </a:p>
          <a:p>
            <a:pPr lvl="1"/>
            <a:endParaRPr lang="fr-FR" dirty="0"/>
          </a:p>
        </p:txBody>
      </p:sp>
      <p:sp>
        <p:nvSpPr>
          <p:cNvPr id="4" name="ZoneTexte 3"/>
          <p:cNvSpPr txBox="1"/>
          <p:nvPr/>
        </p:nvSpPr>
        <p:spPr>
          <a:xfrm>
            <a:off x="2627131" y="5733256"/>
            <a:ext cx="6352187" cy="923330"/>
          </a:xfrm>
          <a:prstGeom prst="rect">
            <a:avLst/>
          </a:prstGeom>
          <a:noFill/>
        </p:spPr>
        <p:txBody>
          <a:bodyPr wrap="none" rtlCol="0">
            <a:spAutoFit/>
          </a:bodyPr>
          <a:lstStyle/>
          <a:p>
            <a:pPr algn="r"/>
            <a:r>
              <a:rPr lang="fr-FR" i="1" dirty="0"/>
              <a:t>« La voix de la conscience me dit que tout autre vie que la mienne </a:t>
            </a:r>
          </a:p>
          <a:p>
            <a:pPr algn="r"/>
            <a:r>
              <a:rPr lang="fr-FR" i="1" dirty="0"/>
              <a:t>est aussi importante que la mienne »</a:t>
            </a:r>
          </a:p>
          <a:p>
            <a:pPr algn="r"/>
            <a:r>
              <a:rPr lang="fr-FR" i="1" dirty="0"/>
              <a:t>Paul </a:t>
            </a:r>
            <a:r>
              <a:rPr lang="fr-FR" i="1" dirty="0" err="1"/>
              <a:t>Ricoeur</a:t>
            </a:r>
            <a:endParaRPr lang="fr-FR" i="1" dirty="0"/>
          </a:p>
        </p:txBody>
      </p:sp>
    </p:spTree>
    <p:custDataLst>
      <p:tags r:id="rId1"/>
    </p:custDataLst>
    <p:extLst>
      <p:ext uri="{BB962C8B-B14F-4D97-AF65-F5344CB8AC3E}">
        <p14:creationId xmlns:p14="http://schemas.microsoft.com/office/powerpoint/2010/main" val="3468268045"/>
      </p:ext>
    </p:extLst>
  </p:cSld>
  <p:clrMapOvr>
    <a:masterClrMapping/>
  </p:clrMapOvr>
  <mc:AlternateContent xmlns:mc="http://schemas.openxmlformats.org/markup-compatibility/2006" xmlns:p14="http://schemas.microsoft.com/office/powerpoint/2010/main">
    <mc:Choice Requires="p14">
      <p:transition spd="slow" p14:dur="2000" advTm="64271"/>
    </mc:Choice>
    <mc:Fallback xmlns="">
      <p:transition spd="slow" advTm="642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moraux</a:t>
            </a:r>
          </a:p>
        </p:txBody>
      </p:sp>
      <p:sp>
        <p:nvSpPr>
          <p:cNvPr id="3" name="Espace réservé du contenu 2"/>
          <p:cNvSpPr>
            <a:spLocks noGrp="1"/>
          </p:cNvSpPr>
          <p:nvPr>
            <p:ph idx="1"/>
          </p:nvPr>
        </p:nvSpPr>
        <p:spPr/>
        <p:txBody>
          <a:bodyPr>
            <a:normAutofit lnSpcReduction="10000"/>
          </a:bodyPr>
          <a:lstStyle/>
          <a:p>
            <a:r>
              <a:rPr lang="fr-FR" dirty="0"/>
              <a:t>Serment médical (d’Hippocrate):</a:t>
            </a:r>
          </a:p>
          <a:p>
            <a:pPr lvl="1" algn="just"/>
            <a:r>
              <a:rPr lang="fr-FR" sz="2000" dirty="0"/>
              <a:t>Fidélité aux lois de l'honneur et de la probité.</a:t>
            </a:r>
          </a:p>
          <a:p>
            <a:pPr lvl="1" algn="just"/>
            <a:r>
              <a:rPr lang="fr-FR" sz="2000" dirty="0"/>
              <a:t>Rétablir, préserver ou promouvoir la santé dans tous ses éléments, physiques et mentaux, individuels et sociaux.</a:t>
            </a:r>
          </a:p>
          <a:p>
            <a:pPr lvl="1" algn="just"/>
            <a:r>
              <a:rPr lang="fr-FR" sz="2000" dirty="0"/>
              <a:t>Respect de l’autonomie et de la volonté, protection des faibles</a:t>
            </a:r>
          </a:p>
          <a:p>
            <a:pPr lvl="1" algn="just"/>
            <a:r>
              <a:rPr lang="fr-FR" sz="2000" dirty="0"/>
              <a:t>Information des patients, relation de confiance, respect du secret médical</a:t>
            </a:r>
          </a:p>
          <a:p>
            <a:pPr lvl="1" algn="just"/>
            <a:r>
              <a:rPr lang="fr-FR" sz="2000" dirty="0"/>
              <a:t>Soulager les souffrances, refus de l’obstination déraisonnable, refus de l’euthanasie</a:t>
            </a:r>
          </a:p>
          <a:p>
            <a:pPr lvl="1" algn="just"/>
            <a:r>
              <a:rPr lang="fr-FR" sz="2000" dirty="0"/>
              <a:t>Refus de l’enrichissement personnel ou de la recherche de la gloire.</a:t>
            </a:r>
          </a:p>
          <a:p>
            <a:pPr algn="just"/>
            <a:r>
              <a:rPr lang="fr-FR" dirty="0"/>
              <a:t>Code de déontologie médicale. </a:t>
            </a:r>
          </a:p>
          <a:p>
            <a:pPr lvl="1" algn="just"/>
            <a:r>
              <a:rPr lang="fr-FR" sz="2100" dirty="0"/>
              <a:t>R4127-1 à R4127-112 du Code de la santé publique</a:t>
            </a:r>
          </a:p>
          <a:p>
            <a:endParaRPr lang="fr-FR" dirty="0"/>
          </a:p>
        </p:txBody>
      </p:sp>
    </p:spTree>
    <p:extLst>
      <p:ext uri="{BB962C8B-B14F-4D97-AF65-F5344CB8AC3E}">
        <p14:creationId xmlns:p14="http://schemas.microsoft.com/office/powerpoint/2010/main" val="3534328405"/>
      </p:ext>
    </p:extLst>
  </p:cSld>
  <p:clrMapOvr>
    <a:masterClrMapping/>
  </p:clrMapOvr>
  <mc:AlternateContent xmlns:mc="http://schemas.openxmlformats.org/markup-compatibility/2006" xmlns:p14="http://schemas.microsoft.com/office/powerpoint/2010/main">
    <mc:Choice Requires="p14">
      <p:transition spd="slow" p14:dur="2000" advTm="81798"/>
    </mc:Choice>
    <mc:Fallback xmlns="">
      <p:transition spd="slow" advTm="8179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Situations de la phase Aigue </a:t>
            </a:r>
          </a:p>
        </p:txBody>
      </p:sp>
      <p:sp>
        <p:nvSpPr>
          <p:cNvPr id="3" name="Espace réservé du contenu 2"/>
          <p:cNvSpPr>
            <a:spLocks noGrp="1"/>
          </p:cNvSpPr>
          <p:nvPr>
            <p:ph idx="1"/>
          </p:nvPr>
        </p:nvSpPr>
        <p:spPr/>
        <p:txBody>
          <a:bodyPr>
            <a:normAutofit fontScale="92500" lnSpcReduction="20000"/>
          </a:bodyPr>
          <a:lstStyle/>
          <a:p>
            <a:pPr algn="just"/>
            <a:r>
              <a:rPr lang="fr-FR" dirty="0"/>
              <a:t>Expérience de la réanimation neurochirurgicale lilloise</a:t>
            </a:r>
          </a:p>
          <a:p>
            <a:pPr lvl="1" algn="just"/>
            <a:r>
              <a:rPr lang="fr-FR" dirty="0"/>
              <a:t>Pathologies : traumatisme crânien grave, hémorragie sous arachnoïdienne sur rupture anévrismale, complications post opératoire neurochirurgie intracrânienne et neuroradiologie interventionnelle, </a:t>
            </a:r>
            <a:r>
              <a:rPr lang="fr-FR" i="1" dirty="0"/>
              <a:t>traumatisme médullaire cervical. </a:t>
            </a:r>
            <a:r>
              <a:rPr lang="fr-FR" dirty="0"/>
              <a:t>500 patients par an</a:t>
            </a:r>
          </a:p>
          <a:p>
            <a:pPr lvl="1" algn="just"/>
            <a:r>
              <a:rPr lang="fr-FR" dirty="0"/>
              <a:t>Patients jeunes (moyenne d'âge 48 ans), sans antécédent, accident brutal, coma, pronostic vital engagé, intervention neurochirurgicale urgente, séjour en réanimation prolongé…</a:t>
            </a:r>
          </a:p>
          <a:p>
            <a:pPr lvl="1" algn="just"/>
            <a:r>
              <a:rPr lang="fr-FR" dirty="0"/>
              <a:t>Peu d’AVC ischémique, de coma anoxique</a:t>
            </a:r>
          </a:p>
          <a:p>
            <a:pPr lvl="1"/>
            <a:endParaRPr lang="fr-FR" dirty="0"/>
          </a:p>
        </p:txBody>
      </p:sp>
    </p:spTree>
    <p:extLst>
      <p:ext uri="{BB962C8B-B14F-4D97-AF65-F5344CB8AC3E}">
        <p14:creationId xmlns:p14="http://schemas.microsoft.com/office/powerpoint/2010/main" val="870612408"/>
      </p:ext>
    </p:extLst>
  </p:cSld>
  <p:clrMapOvr>
    <a:masterClrMapping/>
  </p:clrMapOvr>
  <mc:AlternateContent xmlns:mc="http://schemas.openxmlformats.org/markup-compatibility/2006" xmlns:p14="http://schemas.microsoft.com/office/powerpoint/2010/main">
    <mc:Choice Requires="p14">
      <p:transition spd="slow" p14:dur="2000" advTm="107732"/>
    </mc:Choice>
    <mc:Fallback xmlns="">
      <p:transition spd="slow" advTm="10773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Situations de la phase Aigue </a:t>
            </a:r>
          </a:p>
        </p:txBody>
      </p:sp>
      <p:sp>
        <p:nvSpPr>
          <p:cNvPr id="3" name="Espace réservé du contenu 2"/>
          <p:cNvSpPr>
            <a:spLocks noGrp="1"/>
          </p:cNvSpPr>
          <p:nvPr>
            <p:ph idx="1"/>
          </p:nvPr>
        </p:nvSpPr>
        <p:spPr/>
        <p:txBody>
          <a:bodyPr/>
          <a:lstStyle/>
          <a:p>
            <a:r>
              <a:rPr lang="fr-FR" dirty="0"/>
              <a:t>Au quotidien, pour tous les patients</a:t>
            </a:r>
          </a:p>
          <a:p>
            <a:pPr lvl="1"/>
            <a:r>
              <a:rPr lang="fr-FR" dirty="0"/>
              <a:t>Respect de la dignité </a:t>
            </a:r>
            <a:r>
              <a:rPr lang="fr-FR" sz="1400" i="1" dirty="0"/>
              <a:t>art 2</a:t>
            </a:r>
          </a:p>
          <a:p>
            <a:pPr lvl="1"/>
            <a:r>
              <a:rPr lang="fr-FR" dirty="0"/>
              <a:t>Etre compétent </a:t>
            </a:r>
            <a:r>
              <a:rPr lang="fr-FR" sz="1400" i="1" dirty="0"/>
              <a:t>art 11</a:t>
            </a:r>
          </a:p>
          <a:p>
            <a:pPr lvl="1"/>
            <a:r>
              <a:rPr lang="fr-FR" dirty="0"/>
              <a:t>Obligation de moyen diagnostique et thérapeutique </a:t>
            </a:r>
            <a:r>
              <a:rPr lang="fr-FR" sz="1400" i="1" dirty="0"/>
              <a:t>art 8, 33</a:t>
            </a:r>
          </a:p>
          <a:p>
            <a:pPr lvl="1"/>
            <a:r>
              <a:rPr lang="fr-FR" dirty="0"/>
              <a:t>Soulager la souffrance </a:t>
            </a:r>
            <a:r>
              <a:rPr lang="fr-FR" sz="1400" i="1" dirty="0"/>
              <a:t>art 37</a:t>
            </a:r>
          </a:p>
          <a:p>
            <a:pPr lvl="1"/>
            <a:endParaRPr lang="fr-FR" dirty="0"/>
          </a:p>
          <a:p>
            <a:pPr lvl="1"/>
            <a:r>
              <a:rPr lang="fr-FR" dirty="0"/>
              <a:t>Objectif : le bien du patient , bienveillance</a:t>
            </a:r>
          </a:p>
          <a:p>
            <a:pPr lvl="1"/>
            <a:endParaRPr lang="fr-FR" dirty="0"/>
          </a:p>
        </p:txBody>
      </p:sp>
    </p:spTree>
    <p:extLst>
      <p:ext uri="{BB962C8B-B14F-4D97-AF65-F5344CB8AC3E}">
        <p14:creationId xmlns:p14="http://schemas.microsoft.com/office/powerpoint/2010/main" val="2729127610"/>
      </p:ext>
    </p:extLst>
  </p:cSld>
  <p:clrMapOvr>
    <a:masterClrMapping/>
  </p:clrMapOvr>
  <mc:AlternateContent xmlns:mc="http://schemas.openxmlformats.org/markup-compatibility/2006" xmlns:p14="http://schemas.microsoft.com/office/powerpoint/2010/main">
    <mc:Choice Requires="p14">
      <p:transition spd="slow" p14:dur="2000" advTm="68433"/>
    </mc:Choice>
    <mc:Fallback xmlns="">
      <p:transition spd="slow" advTm="6843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Situations de la phase Aigue </a:t>
            </a:r>
          </a:p>
        </p:txBody>
      </p:sp>
      <p:sp>
        <p:nvSpPr>
          <p:cNvPr id="3" name="Espace réservé du contenu 2"/>
          <p:cNvSpPr>
            <a:spLocks noGrp="1"/>
          </p:cNvSpPr>
          <p:nvPr>
            <p:ph idx="1"/>
          </p:nvPr>
        </p:nvSpPr>
        <p:spPr/>
        <p:txBody>
          <a:bodyPr/>
          <a:lstStyle/>
          <a:p>
            <a:r>
              <a:rPr lang="fr-FR" dirty="0"/>
              <a:t>Devoir d’information, secret médical :</a:t>
            </a:r>
          </a:p>
          <a:p>
            <a:pPr lvl="1"/>
            <a:r>
              <a:rPr lang="fr-FR" dirty="0"/>
              <a:t>Information claire loyale, appropriée</a:t>
            </a:r>
          </a:p>
          <a:p>
            <a:pPr lvl="1"/>
            <a:r>
              <a:rPr lang="fr-FR" dirty="0"/>
              <a:t>Consentement pour tous les soins</a:t>
            </a:r>
          </a:p>
          <a:p>
            <a:pPr lvl="1"/>
            <a:r>
              <a:rPr lang="fr-FR" dirty="0"/>
              <a:t>Coma, altération de la vigilance, confusion, douleurs,….</a:t>
            </a:r>
          </a:p>
          <a:p>
            <a:pPr lvl="2"/>
            <a:r>
              <a:rPr lang="fr-FR" dirty="0"/>
              <a:t>Patient hors d’état d’exprimer son consentement </a:t>
            </a:r>
          </a:p>
          <a:p>
            <a:pPr lvl="2"/>
            <a:r>
              <a:rPr lang="fr-FR" dirty="0"/>
              <a:t>Art R4127-36 du CSP</a:t>
            </a:r>
          </a:p>
          <a:p>
            <a:pPr lvl="2"/>
            <a:r>
              <a:rPr lang="fr-FR" dirty="0"/>
              <a:t>Personne de confiance &gt; famille &gt; proche</a:t>
            </a:r>
          </a:p>
          <a:p>
            <a:pPr lvl="2"/>
            <a:r>
              <a:rPr lang="fr-FR" dirty="0"/>
              <a:t>Sauf urgence, impossibilité</a:t>
            </a:r>
          </a:p>
          <a:p>
            <a:pPr lvl="3"/>
            <a:endParaRPr lang="fr-FR" dirty="0"/>
          </a:p>
          <a:p>
            <a:pPr lvl="2"/>
            <a:endParaRPr lang="fr-FR" dirty="0"/>
          </a:p>
        </p:txBody>
      </p:sp>
    </p:spTree>
    <p:extLst>
      <p:ext uri="{BB962C8B-B14F-4D97-AF65-F5344CB8AC3E}">
        <p14:creationId xmlns:p14="http://schemas.microsoft.com/office/powerpoint/2010/main" val="1709767283"/>
      </p:ext>
    </p:extLst>
  </p:cSld>
  <p:clrMapOvr>
    <a:masterClrMapping/>
  </p:clrMapOvr>
  <mc:AlternateContent xmlns:mc="http://schemas.openxmlformats.org/markup-compatibility/2006" xmlns:p14="http://schemas.microsoft.com/office/powerpoint/2010/main">
    <mc:Choice Requires="p14">
      <p:transition spd="slow" p14:dur="2000" advTm="55922"/>
    </mc:Choice>
    <mc:Fallback xmlns="">
      <p:transition spd="slow" advTm="5592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82464"/>
            <a:ext cx="904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60648"/>
            <a:ext cx="734377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211039"/>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3442" y="1772816"/>
            <a:ext cx="60579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11960" y="2564904"/>
            <a:ext cx="2808312" cy="288032"/>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60341" y="3854028"/>
            <a:ext cx="2808312" cy="511076"/>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a:off x="4211960" y="4617132"/>
            <a:ext cx="28803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11960" y="5157192"/>
            <a:ext cx="2808312" cy="216024"/>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4067110254"/>
      </p:ext>
    </p:extLst>
  </p:cSld>
  <p:clrMapOvr>
    <a:masterClrMapping/>
  </p:clrMapOvr>
  <mc:AlternateContent xmlns:mc="http://schemas.openxmlformats.org/markup-compatibility/2006" xmlns:p14="http://schemas.microsoft.com/office/powerpoint/2010/main">
    <mc:Choice Requires="p14">
      <p:transition spd="slow" p14:dur="2000" advTm="80886"/>
    </mc:Choice>
    <mc:Fallback xmlns="">
      <p:transition spd="slow" advTm="808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Situations de la phase Aigue :</a:t>
            </a:r>
            <a:br>
              <a:rPr lang="fr-FR" dirty="0"/>
            </a:br>
            <a:r>
              <a:rPr lang="fr-FR" dirty="0"/>
              <a:t>Nouveauté loi leonetti-clayes </a:t>
            </a:r>
          </a:p>
        </p:txBody>
      </p:sp>
      <p:sp>
        <p:nvSpPr>
          <p:cNvPr id="3" name="Espace réservé du contenu 2"/>
          <p:cNvSpPr>
            <a:spLocks noGrp="1"/>
          </p:cNvSpPr>
          <p:nvPr>
            <p:ph idx="1"/>
          </p:nvPr>
        </p:nvSpPr>
        <p:spPr/>
        <p:txBody>
          <a:bodyPr>
            <a:normAutofit fontScale="92500" lnSpcReduction="10000"/>
          </a:bodyPr>
          <a:lstStyle/>
          <a:p>
            <a:r>
              <a:rPr lang="fr-FR" dirty="0"/>
              <a:t>Directives anticipées art L1111-11</a:t>
            </a:r>
          </a:p>
          <a:p>
            <a:pPr lvl="1"/>
            <a:r>
              <a:rPr lang="fr-FR" dirty="0"/>
              <a:t>D’informatives elles deviennent contraignantes</a:t>
            </a:r>
          </a:p>
          <a:p>
            <a:pPr lvl="1"/>
            <a:r>
              <a:rPr lang="fr-FR" dirty="0"/>
              <a:t>Sauf urgence vitale ou si inadaptées</a:t>
            </a:r>
          </a:p>
          <a:p>
            <a:pPr lvl="1"/>
            <a:r>
              <a:rPr lang="fr-FR" dirty="0"/>
              <a:t>2,5% dans un échantillon du 4900 décès </a:t>
            </a:r>
          </a:p>
          <a:p>
            <a:pPr lvl="2"/>
            <a:r>
              <a:rPr lang="fr-FR" sz="1200" i="1" dirty="0"/>
              <a:t>S. </a:t>
            </a:r>
            <a:r>
              <a:rPr lang="fr-FR" sz="1200" i="1" dirty="0" err="1"/>
              <a:t>Pennec</a:t>
            </a:r>
            <a:r>
              <a:rPr lang="fr-FR" sz="1200" i="1" dirty="0"/>
              <a:t>, «Les décisions médicales en fin de vie en France», Population § Sociétés, n° 494, novembre 2012.</a:t>
            </a:r>
          </a:p>
          <a:p>
            <a:r>
              <a:rPr lang="fr-FR" sz="3600" dirty="0"/>
              <a:t>Personne de confiance L1111-6</a:t>
            </a:r>
          </a:p>
          <a:p>
            <a:pPr lvl="1"/>
            <a:r>
              <a:rPr lang="fr-FR" dirty="0"/>
              <a:t>Si elle existe, rôle premier</a:t>
            </a:r>
          </a:p>
          <a:p>
            <a:pPr lvl="1"/>
            <a:r>
              <a:rPr lang="fr-FR" dirty="0"/>
              <a:t>Obligation de la consulter</a:t>
            </a:r>
          </a:p>
          <a:p>
            <a:pPr lvl="1"/>
            <a:r>
              <a:rPr lang="fr-FR" dirty="0"/>
              <a:t>Existe dans 38% des cas</a:t>
            </a:r>
          </a:p>
          <a:p>
            <a:pPr lvl="2"/>
            <a:r>
              <a:rPr lang="fr-FR" sz="1200" dirty="0"/>
              <a:t>S. </a:t>
            </a:r>
            <a:r>
              <a:rPr lang="fr-FR" sz="1200" dirty="0" err="1"/>
              <a:t>Pennec</a:t>
            </a:r>
            <a:r>
              <a:rPr lang="fr-FR" sz="1200" dirty="0"/>
              <a:t>, «Les décisions médicales en fin de vie en France», Population § Sociétés, n° 494, novembre 2012.</a:t>
            </a:r>
          </a:p>
          <a:p>
            <a:pPr lvl="1"/>
            <a:r>
              <a:rPr lang="fr-FR" dirty="0"/>
              <a:t>Sinon famille (hiérarchie?), proches</a:t>
            </a:r>
          </a:p>
        </p:txBody>
      </p:sp>
      <p:sp useBgFill="1">
        <p:nvSpPr>
          <p:cNvPr id="4" name="ZoneTexte 3"/>
          <p:cNvSpPr txBox="1"/>
          <p:nvPr/>
        </p:nvSpPr>
        <p:spPr>
          <a:xfrm>
            <a:off x="755576" y="3284984"/>
            <a:ext cx="8280920" cy="707886"/>
          </a:xfrm>
          <a:prstGeom prst="rect">
            <a:avLst/>
          </a:prstGeom>
        </p:spPr>
        <p:txBody>
          <a:bodyPr wrap="square" rtlCol="0">
            <a:spAutoFit/>
          </a:bodyPr>
          <a:lstStyle/>
          <a:p>
            <a:r>
              <a:rPr lang="fr-FR" sz="4000" dirty="0">
                <a:solidFill>
                  <a:srgbClr val="FF0000"/>
                </a:solidFill>
              </a:rPr>
              <a:t>RESPECTER LA VOLONTE DU PATIENT</a:t>
            </a:r>
          </a:p>
        </p:txBody>
      </p:sp>
    </p:spTree>
    <p:custDataLst>
      <p:tags r:id="rId1"/>
    </p:custDataLst>
    <p:extLst>
      <p:ext uri="{BB962C8B-B14F-4D97-AF65-F5344CB8AC3E}">
        <p14:creationId xmlns:p14="http://schemas.microsoft.com/office/powerpoint/2010/main" val="3988591422"/>
      </p:ext>
    </p:extLst>
  </p:cSld>
  <p:clrMapOvr>
    <a:masterClrMapping/>
  </p:clrMapOvr>
  <mc:AlternateContent xmlns:mc="http://schemas.openxmlformats.org/markup-compatibility/2006" xmlns:p14="http://schemas.microsoft.com/office/powerpoint/2010/main">
    <mc:Choice Requires="p14">
      <p:transition spd="slow" p14:dur="2000" advTm="140735"/>
    </mc:Choice>
    <mc:Fallback xmlns="">
      <p:transition spd="slow" advTm="140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Situations de la phase Aigue </a:t>
            </a:r>
          </a:p>
        </p:txBody>
      </p:sp>
      <p:sp>
        <p:nvSpPr>
          <p:cNvPr id="3" name="Espace réservé du contenu 2"/>
          <p:cNvSpPr>
            <a:spLocks noGrp="1"/>
          </p:cNvSpPr>
          <p:nvPr>
            <p:ph idx="1"/>
          </p:nvPr>
        </p:nvSpPr>
        <p:spPr/>
        <p:txBody>
          <a:bodyPr>
            <a:normAutofit fontScale="77500" lnSpcReduction="20000"/>
          </a:bodyPr>
          <a:lstStyle/>
          <a:p>
            <a:r>
              <a:rPr lang="fr-FR" dirty="0"/>
              <a:t>À phase initiale, situations urgentes très fréquentes : </a:t>
            </a:r>
          </a:p>
          <a:p>
            <a:pPr lvl="1"/>
            <a:r>
              <a:rPr lang="fr-FR" dirty="0"/>
              <a:t>Examens, interventions chirurgicales, ventilation mécanique, gestes invasifs</a:t>
            </a:r>
          </a:p>
          <a:p>
            <a:pPr lvl="1"/>
            <a:r>
              <a:rPr lang="fr-FR" dirty="0"/>
              <a:t>Consentement patient impossible, proches parfois non disponibles</a:t>
            </a:r>
          </a:p>
          <a:p>
            <a:pPr lvl="1"/>
            <a:r>
              <a:rPr lang="fr-FR" dirty="0"/>
              <a:t>Le plus souvent engagement thérapeutique maximum</a:t>
            </a:r>
          </a:p>
          <a:p>
            <a:pPr lvl="1"/>
            <a:r>
              <a:rPr lang="fr-FR" dirty="0"/>
              <a:t>Médecins</a:t>
            </a:r>
            <a:r>
              <a:rPr lang="fr-FR" dirty="0">
                <a:solidFill>
                  <a:srgbClr val="FF0000"/>
                </a:solidFill>
              </a:rPr>
              <a:t> </a:t>
            </a:r>
            <a:r>
              <a:rPr lang="fr-FR" dirty="0"/>
              <a:t>garants du respect de la dignité du patient</a:t>
            </a:r>
          </a:p>
          <a:p>
            <a:pPr lvl="2"/>
            <a:r>
              <a:rPr lang="fr-FR" dirty="0"/>
              <a:t>Prise en charge pluridisciplinaire</a:t>
            </a:r>
          </a:p>
          <a:p>
            <a:r>
              <a:rPr lang="fr-FR" dirty="0"/>
              <a:t>Place de la famille, des proches</a:t>
            </a:r>
          </a:p>
          <a:p>
            <a:pPr lvl="1"/>
            <a:r>
              <a:rPr lang="fr-FR" dirty="0"/>
              <a:t>relation patient-médecin impossible</a:t>
            </a:r>
          </a:p>
          <a:p>
            <a:pPr lvl="1"/>
            <a:r>
              <a:rPr lang="fr-FR" dirty="0"/>
              <a:t>Informations complexes, situation nouvelle</a:t>
            </a:r>
          </a:p>
          <a:p>
            <a:pPr lvl="1"/>
            <a:r>
              <a:rPr lang="fr-FR" dirty="0"/>
              <a:t>Sidération liée à la brutalité de l’événement</a:t>
            </a:r>
          </a:p>
          <a:p>
            <a:pPr lvl="1"/>
            <a:r>
              <a:rPr lang="fr-FR" dirty="0"/>
              <a:t>Compréhension partielle</a:t>
            </a:r>
          </a:p>
          <a:p>
            <a:endParaRPr lang="fr-FR" dirty="0"/>
          </a:p>
          <a:p>
            <a:pPr lvl="1"/>
            <a:endParaRPr lang="fr-FR" sz="2400" dirty="0"/>
          </a:p>
        </p:txBody>
      </p:sp>
    </p:spTree>
    <p:extLst>
      <p:ext uri="{BB962C8B-B14F-4D97-AF65-F5344CB8AC3E}">
        <p14:creationId xmlns:p14="http://schemas.microsoft.com/office/powerpoint/2010/main" val="2676398751"/>
      </p:ext>
    </p:extLst>
  </p:cSld>
  <p:clrMapOvr>
    <a:masterClrMapping/>
  </p:clrMapOvr>
  <mc:AlternateContent xmlns:mc="http://schemas.openxmlformats.org/markup-compatibility/2006" xmlns:p14="http://schemas.microsoft.com/office/powerpoint/2010/main">
    <mc:Choice Requires="p14">
      <p:transition spd="slow" p14:dur="2000" advTm="99255"/>
    </mc:Choice>
    <mc:Fallback xmlns="">
      <p:transition spd="slow" advTm="9925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6.7|5.3|5.4"/>
</p:tagLst>
</file>

<file path=ppt/tags/tag2.xml><?xml version="1.0" encoding="utf-8"?>
<p:tagLst xmlns:a="http://schemas.openxmlformats.org/drawingml/2006/main" xmlns:r="http://schemas.openxmlformats.org/officeDocument/2006/relationships" xmlns:p="http://schemas.openxmlformats.org/presentationml/2006/main">
  <p:tag name="TIMING" val="|125.8"/>
</p:tagLst>
</file>

<file path=ppt/tags/tag3.xml><?xml version="1.0" encoding="utf-8"?>
<p:tagLst xmlns:a="http://schemas.openxmlformats.org/drawingml/2006/main" xmlns:r="http://schemas.openxmlformats.org/officeDocument/2006/relationships" xmlns:p="http://schemas.openxmlformats.org/presentationml/2006/main">
  <p:tag name="TIMING" val="|37.3|27.2"/>
</p:tagLst>
</file>

<file path=ppt/tags/tag4.xml><?xml version="1.0" encoding="utf-8"?>
<p:tagLst xmlns:a="http://schemas.openxmlformats.org/drawingml/2006/main" xmlns:r="http://schemas.openxmlformats.org/officeDocument/2006/relationships" xmlns:p="http://schemas.openxmlformats.org/presentationml/2006/main">
  <p:tag name="TIMING" val="|35.7"/>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33.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6534</TotalTime>
  <Words>1297</Words>
  <Application>Microsoft Office PowerPoint</Application>
  <PresentationFormat>Affichage à l'écran (4:3)</PresentationFormat>
  <Paragraphs>185</Paragraphs>
  <Slides>21</Slides>
  <Notes>5</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Définitions/Contexte</vt:lpstr>
      <vt:lpstr>Principes moraux</vt:lpstr>
      <vt:lpstr>Situations de la phase Aigue </vt:lpstr>
      <vt:lpstr>Situations de la phase Aigue </vt:lpstr>
      <vt:lpstr>Situations de la phase Aigue </vt:lpstr>
      <vt:lpstr>Présentation PowerPoint</vt:lpstr>
      <vt:lpstr>Situations de la phase Aigue : Nouveauté loi leonetti-clayes </vt:lpstr>
      <vt:lpstr>Situations de la phase Aigue </vt:lpstr>
      <vt:lpstr>A la phase aigue, en neuroréanimation</vt:lpstr>
      <vt:lpstr>Handicap / Obstination déraisonnable</vt:lpstr>
      <vt:lpstr>Echelle d’évaluation du devenir</vt:lpstr>
      <vt:lpstr>Pronostic ≠ qualité de vie</vt:lpstr>
      <vt:lpstr>Pronostic Traumatisme crânien</vt:lpstr>
      <vt:lpstr>Limitation/Arrêt  des thérapeutiques actives</vt:lpstr>
      <vt:lpstr>Limitation/Arrêt  des thérapeutiques actives</vt:lpstr>
      <vt:lpstr>Sédation profonde</vt:lpstr>
      <vt:lpstr>Dons d’organes</vt:lpstr>
      <vt:lpstr>Arrêt thérapeutique / Dons d’organes </vt:lpstr>
      <vt:lpstr>Recherche biomédicale</vt:lpstr>
      <vt:lpstr>Finalement,</vt:lpstr>
    </vt:vector>
  </TitlesOfParts>
  <Company>Chru-Lille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VEGA Emmanuel</dc:creator>
  <cp:lastModifiedBy>Dr Kozlowski</cp:lastModifiedBy>
  <cp:revision>94</cp:revision>
  <dcterms:created xsi:type="dcterms:W3CDTF">2017-01-31T13:37:23Z</dcterms:created>
  <dcterms:modified xsi:type="dcterms:W3CDTF">2017-04-05T10:35:26Z</dcterms:modified>
</cp:coreProperties>
</file>