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81" r:id="rId3"/>
    <p:sldId id="296" r:id="rId4"/>
    <p:sldId id="269" r:id="rId5"/>
    <p:sldId id="270" r:id="rId6"/>
    <p:sldId id="257" r:id="rId7"/>
    <p:sldId id="295" r:id="rId8"/>
    <p:sldId id="284" r:id="rId9"/>
    <p:sldId id="286" r:id="rId10"/>
    <p:sldId id="267" r:id="rId11"/>
    <p:sldId id="285" r:id="rId12"/>
    <p:sldId id="287" r:id="rId13"/>
    <p:sldId id="264" r:id="rId14"/>
    <p:sldId id="298" r:id="rId15"/>
    <p:sldId id="259" r:id="rId16"/>
    <p:sldId id="277" r:id="rId17"/>
    <p:sldId id="294" r:id="rId18"/>
    <p:sldId id="289" r:id="rId19"/>
    <p:sldId id="290" r:id="rId20"/>
    <p:sldId id="291" r:id="rId21"/>
    <p:sldId id="260" r:id="rId22"/>
    <p:sldId id="297" r:id="rId23"/>
    <p:sldId id="293" r:id="rId24"/>
    <p:sldId id="282" r:id="rId25"/>
    <p:sldId id="275" r:id="rId26"/>
    <p:sldId id="278" r:id="rId27"/>
    <p:sldId id="279" r:id="rId28"/>
    <p:sldId id="280" r:id="rId29"/>
    <p:sldId id="258" r:id="rId30"/>
    <p:sldId id="283" r:id="rId31"/>
    <p:sldId id="292" r:id="rId32"/>
    <p:sldId id="261" r:id="rId33"/>
    <p:sldId id="268" r:id="rId34"/>
    <p:sldId id="262" r:id="rId35"/>
    <p:sldId id="272" r:id="rId36"/>
    <p:sldId id="273" r:id="rId37"/>
    <p:sldId id="274" r:id="rId38"/>
    <p:sldId id="303" r:id="rId39"/>
    <p:sldId id="304" r:id="rId40"/>
    <p:sldId id="299" r:id="rId41"/>
    <p:sldId id="301" r:id="rId42"/>
    <p:sldId id="302" r:id="rId43"/>
    <p:sldId id="266" r:id="rId44"/>
    <p:sldId id="276"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38" autoAdjust="0"/>
  </p:normalViewPr>
  <p:slideViewPr>
    <p:cSldViewPr>
      <p:cViewPr>
        <p:scale>
          <a:sx n="91" d="100"/>
          <a:sy n="91" d="100"/>
        </p:scale>
        <p:origin x="-121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3333-9AB1-420C-9CB1-4B20D4C0F12F}" type="datetimeFigureOut">
              <a:rPr lang="fr-FR" smtClean="0"/>
              <a:pPr/>
              <a:t>05/04/2017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F4641-5B21-4DF0-84B5-6057D84C5271}" type="slidenum">
              <a:rPr lang="fr-FR" smtClean="0"/>
              <a:pPr/>
              <a:t>‹N°›</a:t>
            </a:fld>
            <a:endParaRPr lang="fr-FR"/>
          </a:p>
        </p:txBody>
      </p:sp>
    </p:spTree>
    <p:extLst>
      <p:ext uri="{BB962C8B-B14F-4D97-AF65-F5344CB8AC3E}">
        <p14:creationId xmlns:p14="http://schemas.microsoft.com/office/powerpoint/2010/main" val="117169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FC25A52D-78D9-48D3-B206-390C69E08509}" type="datetime1">
              <a:rPr lang="fr-FR" smtClean="0"/>
              <a:pPr/>
              <a:t>05/04/2017</a:t>
            </a:fld>
            <a:endParaRPr lang="fr-FR"/>
          </a:p>
        </p:txBody>
      </p:sp>
      <p:sp>
        <p:nvSpPr>
          <p:cNvPr id="17" name="Espace réservé du pied de page 16"/>
          <p:cNvSpPr>
            <a:spLocks noGrp="1"/>
          </p:cNvSpPr>
          <p:nvPr>
            <p:ph type="ftr" sz="quarter" idx="11"/>
          </p:nvPr>
        </p:nvSpPr>
        <p:spPr/>
        <p:txBody>
          <a:bodyPr/>
          <a:lstStyle/>
          <a:p>
            <a:r>
              <a:rPr lang="fr-FR" smtClean="0"/>
              <a:t>colloque france trauma cranien 06/04/2017</a:t>
            </a:r>
            <a:endParaRPr lang="fr-FR"/>
          </a:p>
        </p:txBody>
      </p:sp>
      <p:sp>
        <p:nvSpPr>
          <p:cNvPr id="29" name="Espace réservé du numéro de diapositive 28"/>
          <p:cNvSpPr>
            <a:spLocks noGrp="1"/>
          </p:cNvSpPr>
          <p:nvPr>
            <p:ph type="sldNum" sz="quarter" idx="12"/>
          </p:nvPr>
        </p:nvSpPr>
        <p:spPr/>
        <p:txBody>
          <a:bodyPr/>
          <a:lstStyle/>
          <a:p>
            <a:fld id="{EDB3C1BC-8074-416D-877D-74B7FDB1519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A3C2D2-DD7E-4101-A759-B055EA729658}" type="datetime1">
              <a:rPr lang="fr-FR" smtClean="0"/>
              <a:pPr/>
              <a:t>05/04/2017</a:t>
            </a:fld>
            <a:endParaRPr lang="fr-FR"/>
          </a:p>
        </p:txBody>
      </p:sp>
      <p:sp>
        <p:nvSpPr>
          <p:cNvPr id="5" name="Espace réservé du pied de page 4"/>
          <p:cNvSpPr>
            <a:spLocks noGrp="1"/>
          </p:cNvSpPr>
          <p:nvPr>
            <p:ph type="ftr" sz="quarter" idx="11"/>
          </p:nvPr>
        </p:nvSpPr>
        <p:spPr/>
        <p:txBody>
          <a:bodyPr/>
          <a:lstStyle/>
          <a:p>
            <a:r>
              <a:rPr lang="fr-FR" smtClean="0"/>
              <a:t>colloque france trauma cranien 06/04/2017</a:t>
            </a:r>
            <a:endParaRPr lang="fr-FR"/>
          </a:p>
        </p:txBody>
      </p:sp>
      <p:sp>
        <p:nvSpPr>
          <p:cNvPr id="6" name="Espace réservé du numéro de diapositive 5"/>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35BD02-7992-4D21-B8C4-27FCB4CA28EF}" type="datetime1">
              <a:rPr lang="fr-FR" smtClean="0"/>
              <a:pPr/>
              <a:t>05/04/2017</a:t>
            </a:fld>
            <a:endParaRPr lang="fr-FR"/>
          </a:p>
        </p:txBody>
      </p:sp>
      <p:sp>
        <p:nvSpPr>
          <p:cNvPr id="5" name="Espace réservé du pied de page 4"/>
          <p:cNvSpPr>
            <a:spLocks noGrp="1"/>
          </p:cNvSpPr>
          <p:nvPr>
            <p:ph type="ftr" sz="quarter" idx="11"/>
          </p:nvPr>
        </p:nvSpPr>
        <p:spPr/>
        <p:txBody>
          <a:bodyPr/>
          <a:lstStyle/>
          <a:p>
            <a:r>
              <a:rPr lang="fr-FR" smtClean="0"/>
              <a:t>colloque france trauma cranien 06/04/2017</a:t>
            </a:r>
            <a:endParaRPr lang="fr-FR"/>
          </a:p>
        </p:txBody>
      </p:sp>
      <p:sp>
        <p:nvSpPr>
          <p:cNvPr id="6" name="Espace réservé du numéro de diapositive 5"/>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C123CDE-2D33-430F-B5D4-8E8E06A353FC}" type="datetime1">
              <a:rPr lang="fr-FR" smtClean="0"/>
              <a:pPr/>
              <a:t>05/04/2017</a:t>
            </a:fld>
            <a:endParaRPr lang="fr-FR"/>
          </a:p>
        </p:txBody>
      </p:sp>
      <p:sp>
        <p:nvSpPr>
          <p:cNvPr id="5" name="Espace réservé du pied de page 4"/>
          <p:cNvSpPr>
            <a:spLocks noGrp="1"/>
          </p:cNvSpPr>
          <p:nvPr>
            <p:ph type="ftr" sz="quarter" idx="11"/>
          </p:nvPr>
        </p:nvSpPr>
        <p:spPr/>
        <p:txBody>
          <a:bodyPr/>
          <a:lstStyle/>
          <a:p>
            <a:r>
              <a:rPr lang="fr-FR" smtClean="0"/>
              <a:t>colloque france trauma cranien 06/04/2017</a:t>
            </a:r>
            <a:endParaRPr lang="fr-FR"/>
          </a:p>
        </p:txBody>
      </p:sp>
      <p:sp>
        <p:nvSpPr>
          <p:cNvPr id="6" name="Espace réservé du numéro de diapositive 5"/>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8F8DDF2-E1E2-473F-9EE0-8673F589CA50}" type="datetime1">
              <a:rPr lang="fr-FR" smtClean="0"/>
              <a:pPr/>
              <a:t>05/04/2017</a:t>
            </a:fld>
            <a:endParaRPr lang="fr-FR"/>
          </a:p>
        </p:txBody>
      </p:sp>
      <p:sp>
        <p:nvSpPr>
          <p:cNvPr id="5" name="Espace réservé du pied de page 4"/>
          <p:cNvSpPr>
            <a:spLocks noGrp="1"/>
          </p:cNvSpPr>
          <p:nvPr>
            <p:ph type="ftr" sz="quarter" idx="11"/>
          </p:nvPr>
        </p:nvSpPr>
        <p:spPr/>
        <p:txBody>
          <a:bodyPr/>
          <a:lstStyle/>
          <a:p>
            <a:r>
              <a:rPr lang="fr-FR" smtClean="0"/>
              <a:t>colloque france trauma cranien 06/04/2017</a:t>
            </a: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EDB3C1BC-8074-416D-877D-74B7FDB1519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50C949E-A96C-4CE3-B3B2-75469A4F1B81}" type="datetime1">
              <a:rPr lang="fr-FR" smtClean="0"/>
              <a:pPr/>
              <a:t>05/04/2017</a:t>
            </a:fld>
            <a:endParaRPr lang="fr-FR"/>
          </a:p>
        </p:txBody>
      </p:sp>
      <p:sp>
        <p:nvSpPr>
          <p:cNvPr id="6" name="Espace réservé du pied de page 5"/>
          <p:cNvSpPr>
            <a:spLocks noGrp="1"/>
          </p:cNvSpPr>
          <p:nvPr>
            <p:ph type="ftr" sz="quarter" idx="11"/>
          </p:nvPr>
        </p:nvSpPr>
        <p:spPr/>
        <p:txBody>
          <a:bodyPr/>
          <a:lstStyle/>
          <a:p>
            <a:r>
              <a:rPr lang="fr-FR" smtClean="0"/>
              <a:t>colloque france trauma cranien 06/04/2017</a:t>
            </a:r>
            <a:endParaRPr lang="fr-FR"/>
          </a:p>
        </p:txBody>
      </p:sp>
      <p:sp>
        <p:nvSpPr>
          <p:cNvPr id="7" name="Espace réservé du numéro de diapositive 6"/>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A664E6E-A907-45EA-BD3D-DE6166975E64}" type="datetime1">
              <a:rPr lang="fr-FR" smtClean="0"/>
              <a:pPr/>
              <a:t>05/04/2017</a:t>
            </a:fld>
            <a:endParaRPr lang="fr-FR"/>
          </a:p>
        </p:txBody>
      </p:sp>
      <p:sp>
        <p:nvSpPr>
          <p:cNvPr id="8" name="Espace réservé du pied de page 7"/>
          <p:cNvSpPr>
            <a:spLocks noGrp="1"/>
          </p:cNvSpPr>
          <p:nvPr>
            <p:ph type="ftr" sz="quarter" idx="11"/>
          </p:nvPr>
        </p:nvSpPr>
        <p:spPr/>
        <p:txBody>
          <a:bodyPr/>
          <a:lstStyle/>
          <a:p>
            <a:r>
              <a:rPr lang="fr-FR" smtClean="0"/>
              <a:t>colloque france trauma cranien 06/04/2017</a:t>
            </a:r>
            <a:endParaRPr lang="fr-FR"/>
          </a:p>
        </p:txBody>
      </p:sp>
      <p:sp>
        <p:nvSpPr>
          <p:cNvPr id="9" name="Espace réservé du numéro de diapositive 8"/>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B70AE23-A9B3-4E5D-B659-C59A808AC145}" type="datetime1">
              <a:rPr lang="fr-FR" smtClean="0"/>
              <a:pPr/>
              <a:t>05/04/2017</a:t>
            </a:fld>
            <a:endParaRPr lang="fr-FR"/>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5" name="Espace réservé du numéro de diapositive 4"/>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91A19D-8D96-44C9-B8DA-EC712C659CDD}" type="datetime1">
              <a:rPr lang="fr-FR" smtClean="0"/>
              <a:pPr/>
              <a:t>05/04/2017</a:t>
            </a:fld>
            <a:endParaRPr lang="fr-FR"/>
          </a:p>
        </p:txBody>
      </p:sp>
      <p:sp>
        <p:nvSpPr>
          <p:cNvPr id="3" name="Espace réservé du pied de page 2"/>
          <p:cNvSpPr>
            <a:spLocks noGrp="1"/>
          </p:cNvSpPr>
          <p:nvPr>
            <p:ph type="ftr" sz="quarter" idx="11"/>
          </p:nvPr>
        </p:nvSpPr>
        <p:spPr/>
        <p:txBody>
          <a:bodyPr/>
          <a:lstStyle/>
          <a:p>
            <a:r>
              <a:rPr lang="fr-FR" smtClean="0"/>
              <a:t>colloque france trauma cranien 06/04/2017</a:t>
            </a:r>
            <a:endParaRPr lang="fr-FR"/>
          </a:p>
        </p:txBody>
      </p:sp>
      <p:sp>
        <p:nvSpPr>
          <p:cNvPr id="4" name="Espace réservé du numéro de diapositive 3"/>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310640A-B542-4F95-BD2C-F97D7AFEBCB8}" type="datetime1">
              <a:rPr lang="fr-FR" smtClean="0"/>
              <a:pPr/>
              <a:t>05/04/2017</a:t>
            </a:fld>
            <a:endParaRPr lang="fr-FR"/>
          </a:p>
        </p:txBody>
      </p:sp>
      <p:sp>
        <p:nvSpPr>
          <p:cNvPr id="6" name="Espace réservé du pied de page 5"/>
          <p:cNvSpPr>
            <a:spLocks noGrp="1"/>
          </p:cNvSpPr>
          <p:nvPr>
            <p:ph type="ftr" sz="quarter" idx="11"/>
          </p:nvPr>
        </p:nvSpPr>
        <p:spPr/>
        <p:txBody>
          <a:bodyPr/>
          <a:lstStyle/>
          <a:p>
            <a:r>
              <a:rPr lang="fr-FR" smtClean="0"/>
              <a:t>colloque france trauma cranien 06/04/2017</a:t>
            </a:r>
            <a:endParaRPr lang="fr-FR"/>
          </a:p>
        </p:txBody>
      </p:sp>
      <p:sp>
        <p:nvSpPr>
          <p:cNvPr id="7" name="Espace réservé du numéro de diapositive 6"/>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28AA62E-C61B-4AEE-8DBB-9AE4B45A97E1}" type="datetime1">
              <a:rPr lang="fr-FR" smtClean="0"/>
              <a:pPr/>
              <a:t>05/04/2017</a:t>
            </a:fld>
            <a:endParaRPr lang="fr-FR"/>
          </a:p>
        </p:txBody>
      </p:sp>
      <p:sp>
        <p:nvSpPr>
          <p:cNvPr id="6" name="Espace réservé du pied de page 5"/>
          <p:cNvSpPr>
            <a:spLocks noGrp="1"/>
          </p:cNvSpPr>
          <p:nvPr>
            <p:ph type="ftr" sz="quarter" idx="11"/>
          </p:nvPr>
        </p:nvSpPr>
        <p:spPr/>
        <p:txBody>
          <a:bodyPr/>
          <a:lstStyle/>
          <a:p>
            <a:r>
              <a:rPr lang="fr-FR" smtClean="0"/>
              <a:t>colloque france trauma cranien 06/04/2017</a:t>
            </a:r>
            <a:endParaRPr lang="fr-FR"/>
          </a:p>
        </p:txBody>
      </p:sp>
      <p:sp>
        <p:nvSpPr>
          <p:cNvPr id="7" name="Espace réservé du numéro de diapositive 6"/>
          <p:cNvSpPr>
            <a:spLocks noGrp="1"/>
          </p:cNvSpPr>
          <p:nvPr>
            <p:ph type="sldNum" sz="quarter" idx="12"/>
          </p:nvPr>
        </p:nvSpPr>
        <p:spPr/>
        <p:txBody>
          <a:bodyPr/>
          <a:lstStyle/>
          <a:p>
            <a:fld id="{EDB3C1BC-8074-416D-877D-74B7FDB1519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3222DFD-19C4-4948-A0C3-9F5A4B4A2C03}" type="datetime1">
              <a:rPr lang="fr-FR" smtClean="0"/>
              <a:pPr/>
              <a:t>05/04/2017</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smtClean="0"/>
              <a:t>colloque france trauma cranien 06/04/2017</a:t>
            </a: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DB3C1BC-8074-416D-877D-74B7FDB1519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SCN9827.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395536" y="2348880"/>
            <a:ext cx="8229600" cy="1828800"/>
          </a:xfrm>
        </p:spPr>
        <p:txBody>
          <a:bodyPr>
            <a:normAutofit fontScale="90000"/>
          </a:bodyPr>
          <a:lstStyle/>
          <a:p>
            <a:r>
              <a:rPr lang="fr-FR" dirty="0" smtClean="0"/>
              <a:t>Les situations interrogeant l’éthique a la phase de rééducation pour les personnes en état de conscience altérée</a:t>
            </a:r>
            <a:endParaRPr lang="fr-FR" dirty="0"/>
          </a:p>
        </p:txBody>
      </p:sp>
      <p:sp>
        <p:nvSpPr>
          <p:cNvPr id="3" name="Sous-titre 2"/>
          <p:cNvSpPr>
            <a:spLocks noGrp="1"/>
          </p:cNvSpPr>
          <p:nvPr>
            <p:ph type="subTitle" idx="1"/>
          </p:nvPr>
        </p:nvSpPr>
        <p:spPr>
          <a:xfrm>
            <a:off x="1475656" y="4653136"/>
            <a:ext cx="6400800" cy="1752600"/>
          </a:xfrm>
        </p:spPr>
        <p:txBody>
          <a:bodyPr/>
          <a:lstStyle/>
          <a:p>
            <a:r>
              <a:rPr lang="fr-FR" dirty="0" smtClean="0"/>
              <a:t>Groupe éveil réseau TC-AVC 59/62</a:t>
            </a:r>
          </a:p>
          <a:p>
            <a:r>
              <a:rPr lang="fr-FR" dirty="0" smtClean="0"/>
              <a:t>Dr Franck </a:t>
            </a:r>
            <a:r>
              <a:rPr lang="fr-FR" dirty="0" err="1" smtClean="0"/>
              <a:t>Beaucamp</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5733256"/>
            <a:ext cx="1038502" cy="96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5871511"/>
            <a:ext cx="1935134" cy="6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1</a:t>
            </a:r>
            <a:br>
              <a:rPr lang="fr-FR" dirty="0" smtClean="0"/>
            </a:br>
            <a:r>
              <a:rPr lang="fr-FR" dirty="0" smtClean="0"/>
              <a:t>intimité/respect/bientraitance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2- « </a:t>
            </a:r>
            <a:r>
              <a:rPr lang="fr-FR" dirty="0" smtClean="0">
                <a:solidFill>
                  <a:schemeClr val="accent4">
                    <a:lumMod val="50000"/>
                  </a:schemeClr>
                </a:solidFill>
              </a:rPr>
              <a:t>tu vas bien? </a:t>
            </a:r>
            <a:r>
              <a:rPr lang="fr-FR" dirty="0" smtClean="0"/>
              <a:t> »</a:t>
            </a:r>
          </a:p>
          <a:p>
            <a:r>
              <a:rPr lang="fr-FR" dirty="0" smtClean="0"/>
              <a:t>Le tutoiement en France peut-être considéré comme une intrusion dans l’intimité, et il est la première étape vers la maltraitance.</a:t>
            </a:r>
          </a:p>
          <a:p>
            <a:r>
              <a:rPr lang="fr-FR" dirty="0" smtClean="0"/>
              <a:t>Le vouvoiement se doit d’être la norme envers les patients et encore plus pour ceux en état de conscience altérée. (</a:t>
            </a:r>
            <a:r>
              <a:rPr lang="fr-FR" sz="2400" dirty="0" smtClean="0"/>
              <a:t>même si le tutoiement est de plus en plus présent au sein des équipes entre collègues, y compris avec la hiérarchie, mais le patient ne fais partie d’aucune de ses catégories et mérite donc d’être vouvoyé</a:t>
            </a:r>
            <a:r>
              <a:rPr lang="fr-FR" dirty="0" smtClean="0"/>
              <a:t>). </a:t>
            </a:r>
          </a:p>
        </p:txBody>
      </p:sp>
      <p:sp>
        <p:nvSpPr>
          <p:cNvPr id="4" name="Espace réservé du pied de page 3"/>
          <p:cNvSpPr>
            <a:spLocks noGrp="1"/>
          </p:cNvSpPr>
          <p:nvPr>
            <p:ph type="ftr" sz="quarter" idx="11"/>
          </p:nvPr>
        </p:nvSpPr>
        <p:spPr/>
        <p:txBody>
          <a:bodyPr/>
          <a:lstStyle/>
          <a:p>
            <a:r>
              <a:rPr lang="fr-FR" dirty="0" smtClean="0"/>
              <a:t>colloque </a:t>
            </a:r>
            <a:r>
              <a:rPr lang="fr-FR" dirty="0" err="1" smtClean="0"/>
              <a:t>france</a:t>
            </a:r>
            <a:r>
              <a:rPr lang="fr-FR" dirty="0" smtClean="0"/>
              <a:t> trauma </a:t>
            </a:r>
            <a:r>
              <a:rPr lang="fr-FR" dirty="0" err="1" smtClean="0"/>
              <a:t>cranien</a:t>
            </a:r>
            <a:r>
              <a:rPr lang="fr-FR" dirty="0" smtClean="0"/>
              <a:t> 06/04/2017</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1</a:t>
            </a:r>
            <a:br>
              <a:rPr lang="fr-FR" dirty="0" smtClean="0"/>
            </a:br>
            <a:r>
              <a:rPr lang="fr-FR" dirty="0" smtClean="0"/>
              <a:t>intimité/respect/bientraitance</a:t>
            </a:r>
            <a:endParaRPr lang="fr-FR" dirty="0"/>
          </a:p>
        </p:txBody>
      </p:sp>
      <p:sp>
        <p:nvSpPr>
          <p:cNvPr id="3" name="Espace réservé du contenu 2"/>
          <p:cNvSpPr>
            <a:spLocks noGrp="1"/>
          </p:cNvSpPr>
          <p:nvPr>
            <p:ph idx="1"/>
          </p:nvPr>
        </p:nvSpPr>
        <p:spPr>
          <a:xfrm>
            <a:off x="395536" y="1772816"/>
            <a:ext cx="8229600" cy="4709160"/>
          </a:xfrm>
        </p:spPr>
        <p:txBody>
          <a:bodyPr>
            <a:normAutofit fontScale="85000" lnSpcReduction="10000"/>
          </a:bodyPr>
          <a:lstStyle/>
          <a:p>
            <a:pPr>
              <a:buNone/>
            </a:pPr>
            <a:r>
              <a:rPr lang="fr-FR" b="1" dirty="0" smtClean="0"/>
              <a:t>3- « </a:t>
            </a:r>
            <a:r>
              <a:rPr lang="fr-FR" dirty="0" smtClean="0">
                <a:solidFill>
                  <a:schemeClr val="accent4">
                    <a:lumMod val="50000"/>
                  </a:schemeClr>
                </a:solidFill>
              </a:rPr>
              <a:t> On va devoir te changer </a:t>
            </a:r>
            <a:r>
              <a:rPr lang="fr-FR" dirty="0" smtClean="0"/>
              <a:t>»</a:t>
            </a:r>
          </a:p>
          <a:p>
            <a:endParaRPr lang="fr-FR" b="1" dirty="0" smtClean="0"/>
          </a:p>
          <a:p>
            <a:r>
              <a:rPr lang="fr-FR" b="1" dirty="0" smtClean="0"/>
              <a:t>Le langage peut participer à diminuer la dignité des personnes . «</a:t>
            </a:r>
            <a:r>
              <a:rPr lang="fr-FR" dirty="0" smtClean="0">
                <a:solidFill>
                  <a:schemeClr val="accent4">
                    <a:lumMod val="50000"/>
                  </a:schemeClr>
                </a:solidFill>
              </a:rPr>
              <a:t> </a:t>
            </a:r>
            <a:r>
              <a:rPr lang="fr-FR" i="1" dirty="0" smtClean="0">
                <a:solidFill>
                  <a:schemeClr val="accent4">
                    <a:lumMod val="50000"/>
                  </a:schemeClr>
                </a:solidFill>
              </a:rPr>
              <a:t>devoir</a:t>
            </a:r>
            <a:r>
              <a:rPr lang="fr-FR" dirty="0" smtClean="0">
                <a:solidFill>
                  <a:schemeClr val="accent4">
                    <a:lumMod val="50000"/>
                  </a:schemeClr>
                </a:solidFill>
              </a:rPr>
              <a:t> </a:t>
            </a:r>
            <a:r>
              <a:rPr lang="fr-FR" b="1" dirty="0" smtClean="0"/>
              <a:t>» est-ce le bon terme? Connotation négative d’obligation, de reproche…</a:t>
            </a:r>
          </a:p>
          <a:p>
            <a:r>
              <a:rPr lang="fr-FR" b="1" dirty="0" smtClean="0"/>
              <a:t>Recentre l’action sur le personnel et pas sur la personne  soignée s’opposant à l’objectif de reprise de conscience de soi et de l’environnement</a:t>
            </a:r>
          </a:p>
          <a:p>
            <a:endParaRPr lang="fr-FR" b="1" dirty="0" smtClean="0"/>
          </a:p>
          <a:p>
            <a:r>
              <a:rPr lang="fr-FR" b="1" dirty="0" smtClean="0"/>
              <a:t>La dépersonnalisation par le langage</a:t>
            </a:r>
          </a:p>
          <a:p>
            <a:pPr>
              <a:buNone/>
            </a:pPr>
            <a:r>
              <a:rPr lang="fr-FR" b="1" dirty="0" smtClean="0"/>
              <a:t>«</a:t>
            </a:r>
            <a:r>
              <a:rPr lang="fr-FR" b="1" i="1" dirty="0" smtClean="0"/>
              <a:t> vous êtes venu avec un fauteuil</a:t>
            </a:r>
            <a:r>
              <a:rPr lang="fr-FR" b="1" dirty="0" smtClean="0"/>
              <a:t> » </a:t>
            </a:r>
          </a:p>
          <a:p>
            <a:pPr>
              <a:buNone/>
            </a:pPr>
            <a:r>
              <a:rPr lang="fr-FR" b="1" dirty="0" smtClean="0"/>
              <a:t>« </a:t>
            </a:r>
            <a:r>
              <a:rPr lang="fr-FR" b="1" i="1" dirty="0" smtClean="0"/>
              <a:t>un lève malade vs un lève personne</a:t>
            </a:r>
            <a:r>
              <a:rPr lang="fr-FR" b="1" dirty="0" smtClean="0"/>
              <a:t> »</a:t>
            </a:r>
            <a:endParaRPr lang="fr-FR" b="1"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1</a:t>
            </a:r>
            <a:br>
              <a:rPr lang="fr-FR" dirty="0" smtClean="0"/>
            </a:br>
            <a:r>
              <a:rPr lang="fr-FR" dirty="0" smtClean="0"/>
              <a:t>intimité/respect/bientraitance</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4-</a:t>
            </a:r>
            <a:r>
              <a:rPr lang="fr-FR" i="1" dirty="0" smtClean="0"/>
              <a:t> De la porte ouverte au collègue dans le couloir</a:t>
            </a:r>
            <a:r>
              <a:rPr lang="fr-FR" dirty="0" smtClean="0"/>
              <a:t>: «</a:t>
            </a:r>
            <a:r>
              <a:rPr lang="fr-FR" dirty="0" smtClean="0">
                <a:solidFill>
                  <a:schemeClr val="accent4">
                    <a:lumMod val="50000"/>
                  </a:schemeClr>
                </a:solidFill>
              </a:rPr>
              <a:t> hé tu peux me donner une couche XL pour Huguette!! Et un drap elle en a mis partout…</a:t>
            </a:r>
            <a:r>
              <a:rPr lang="fr-FR" dirty="0" smtClean="0"/>
              <a:t> »</a:t>
            </a:r>
          </a:p>
          <a:p>
            <a:r>
              <a:rPr lang="fr-FR" dirty="0" smtClean="0"/>
              <a:t>L’intimité est-elle respectée ? </a:t>
            </a:r>
          </a:p>
          <a:p>
            <a:r>
              <a:rPr lang="fr-FR" dirty="0" smtClean="0"/>
              <a:t>La confidentialité est-elle respectée ? </a:t>
            </a:r>
          </a:p>
          <a:p>
            <a:r>
              <a:rPr lang="fr-FR" dirty="0" smtClean="0"/>
              <a:t>Quelle utilité de préciser «</a:t>
            </a:r>
            <a:r>
              <a:rPr lang="fr-FR" dirty="0" smtClean="0">
                <a:solidFill>
                  <a:schemeClr val="accent4">
                    <a:lumMod val="50000"/>
                  </a:schemeClr>
                </a:solidFill>
              </a:rPr>
              <a:t>elle en a mis partout </a:t>
            </a:r>
            <a:r>
              <a:rPr lang="fr-FR" dirty="0" smtClean="0"/>
              <a:t>  »? Est-ce respectueux envers la patiente ? (elle ne l’a pas fait volontairement)</a:t>
            </a:r>
          </a:p>
          <a:p>
            <a:r>
              <a:rPr lang="fr-FR" dirty="0" smtClean="0"/>
              <a:t> Comment la patiente perçoit-elle tout ça? Elle ne peut l’exprimer mais elle n’en reste pas moins une personne à part entière…Est ce que cela participe à l’opposition aux soins?</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Intimité Respect Bientraitance</a:t>
            </a:r>
            <a:endParaRPr lang="fr-FR" dirty="0"/>
          </a:p>
        </p:txBody>
      </p:sp>
      <p:sp>
        <p:nvSpPr>
          <p:cNvPr id="3" name="Espace réservé du contenu 2"/>
          <p:cNvSpPr>
            <a:spLocks noGrp="1"/>
          </p:cNvSpPr>
          <p:nvPr>
            <p:ph idx="1"/>
          </p:nvPr>
        </p:nvSpPr>
        <p:spPr>
          <a:xfrm>
            <a:off x="467544" y="1844824"/>
            <a:ext cx="8229600" cy="4709160"/>
          </a:xfrm>
        </p:spPr>
        <p:txBody>
          <a:bodyPr>
            <a:normAutofit/>
          </a:bodyPr>
          <a:lstStyle/>
          <a:p>
            <a:r>
              <a:rPr lang="fr-FR" dirty="0" smtClean="0"/>
              <a:t>L’intimité du corps est le plus souvent prise en compte pendant les soins mais quand est il de l’intimité au sens large ? L‘intimité du couple, le cercle des intimes? </a:t>
            </a:r>
          </a:p>
          <a:p>
            <a:endParaRPr lang="fr-FR" dirty="0" smtClean="0"/>
          </a:p>
          <a:p>
            <a:r>
              <a:rPr lang="fr-FR" dirty="0" smtClean="0">
                <a:latin typeface="AR CENA" pitchFamily="2" charset="0"/>
              </a:rPr>
              <a:t>Travail en cours par le groupe « vie affective-intimité-sexualité » du réseau TC-AVC 59/62 sur la question de l’intimité</a:t>
            </a:r>
            <a:endParaRPr lang="fr-FR" dirty="0">
              <a:latin typeface="AR CENA" pitchFamily="2" charset="0"/>
            </a:endParaRPr>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amond(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 surveillance du fait des dispositifs médicaux (trachéotomies, gastrostomie, lunettes d’O2…)  justifie t’elle de ne pas permettre au proche de se retrouver vraiment seul sans être sous le regard des équipes?</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Intimité Respect Bientraitance</a:t>
            </a:r>
            <a:endParaRPr lang="fr-FR" dirty="0"/>
          </a:p>
        </p:txBody>
      </p:sp>
      <p:sp>
        <p:nvSpPr>
          <p:cNvPr id="3" name="Espace réservé du contenu 2"/>
          <p:cNvSpPr>
            <a:spLocks noGrp="1"/>
          </p:cNvSpPr>
          <p:nvPr>
            <p:ph idx="1"/>
          </p:nvPr>
        </p:nvSpPr>
        <p:spPr/>
        <p:txBody>
          <a:bodyPr/>
          <a:lstStyle/>
          <a:p>
            <a:r>
              <a:rPr lang="fr-FR" dirty="0" smtClean="0"/>
              <a:t>Les règles de politesse s’appliquent à tous les patients et encore plus à ceux en état de conscience altérée qui n’ont pas les moyens de communiquer. </a:t>
            </a:r>
          </a:p>
          <a:p>
            <a:endParaRPr lang="fr-FR" dirty="0" smtClean="0"/>
          </a:p>
          <a:p>
            <a:r>
              <a:rPr lang="fr-FR" dirty="0" smtClean="0"/>
              <a:t>Pas de possibilité de réponse </a:t>
            </a:r>
          </a:p>
          <a:p>
            <a:r>
              <a:rPr lang="fr-FR" dirty="0" smtClean="0"/>
              <a:t>Obligation de subir les soignants et leur actions</a:t>
            </a:r>
          </a:p>
          <a:p>
            <a:r>
              <a:rPr lang="fr-FR" dirty="0" smtClean="0"/>
              <a:t>Le respect est donc, en tout cas initialement, unilatéral </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Intimité Respect Bientraitance</a:t>
            </a:r>
            <a:endParaRPr lang="fr-FR" dirty="0"/>
          </a:p>
        </p:txBody>
      </p:sp>
      <p:sp>
        <p:nvSpPr>
          <p:cNvPr id="3" name="Espace réservé du contenu 2"/>
          <p:cNvSpPr>
            <a:spLocks noGrp="1"/>
          </p:cNvSpPr>
          <p:nvPr>
            <p:ph idx="1"/>
          </p:nvPr>
        </p:nvSpPr>
        <p:spPr/>
        <p:txBody>
          <a:bodyPr/>
          <a:lstStyle/>
          <a:p>
            <a:r>
              <a:rPr lang="fr-FR" dirty="0" smtClean="0"/>
              <a:t>Le bien des patients doit toujours être la priorité.</a:t>
            </a:r>
          </a:p>
          <a:p>
            <a:r>
              <a:rPr lang="fr-FR" dirty="0" smtClean="0"/>
              <a:t>Cela implique que le confort du patient passe avant celui de l’équipe soignante.</a:t>
            </a:r>
          </a:p>
          <a:p>
            <a:r>
              <a:rPr lang="fr-FR" dirty="0" smtClean="0"/>
              <a:t>Cela implique aussi que l’entourage respecte des règles pour le bien de leur proche et pour celui des autres patients.</a:t>
            </a:r>
          </a:p>
          <a:p>
            <a:r>
              <a:rPr lang="fr-FR" dirty="0" smtClean="0"/>
              <a:t> Cela implique un respect mutuel entre les proches et l’équipe soignante.</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SCN0283.JPG"/>
          <p:cNvPicPr>
            <a:picLocks noChangeAspect="1"/>
          </p:cNvPicPr>
          <p:nvPr/>
        </p:nvPicPr>
        <p:blipFill>
          <a:blip r:embed="rId2" cstate="print"/>
          <a:stretch>
            <a:fillRect/>
          </a:stretch>
        </p:blipFill>
        <p:spPr>
          <a:xfrm>
            <a:off x="280416" y="210312"/>
            <a:ext cx="8583168" cy="6437376"/>
          </a:xfrm>
          <a:prstGeom prst="rect">
            <a:avLst/>
          </a:prstGeom>
        </p:spPr>
      </p:pic>
      <p:sp>
        <p:nvSpPr>
          <p:cNvPr id="5" name="Titre 4"/>
          <p:cNvSpPr>
            <a:spLocks noGrp="1"/>
          </p:cNvSpPr>
          <p:nvPr>
            <p:ph type="ctrTitle"/>
          </p:nvPr>
        </p:nvSpPr>
        <p:spPr>
          <a:xfrm>
            <a:off x="467544" y="2132856"/>
            <a:ext cx="8229600" cy="1828800"/>
          </a:xfrm>
        </p:spPr>
        <p:txBody>
          <a:bodyPr/>
          <a:lstStyle/>
          <a:p>
            <a:r>
              <a:rPr lang="fr-FR" dirty="0" smtClean="0"/>
              <a:t>confidentialité</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6" name="Sous-titre 5"/>
          <p:cNvSpPr>
            <a:spLocks noGrp="1"/>
          </p:cNvSpPr>
          <p:nvPr>
            <p:ph type="subTitle" idx="1"/>
          </p:nvPr>
        </p:nvSpPr>
        <p:spPr>
          <a:xfrm>
            <a:off x="1259632" y="4149080"/>
            <a:ext cx="6400800" cy="1752600"/>
          </a:xfrm>
        </p:spPr>
        <p:txBody>
          <a:bodyPr/>
          <a:lstStyle/>
          <a:p>
            <a:r>
              <a:rPr lang="fr-FR" dirty="0" smtClean="0"/>
              <a:t>Secret médical, mesures de protections juridiques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2</a:t>
            </a:r>
            <a:br>
              <a:rPr lang="fr-FR" dirty="0" smtClean="0"/>
            </a:br>
            <a:r>
              <a:rPr lang="fr-FR" dirty="0" smtClean="0"/>
              <a:t>confidentialité/aspect juridique</a:t>
            </a:r>
            <a:endParaRPr lang="fr-FR" dirty="0"/>
          </a:p>
        </p:txBody>
      </p:sp>
      <p:sp>
        <p:nvSpPr>
          <p:cNvPr id="3" name="Espace réservé du contenu 2"/>
          <p:cNvSpPr>
            <a:spLocks noGrp="1"/>
          </p:cNvSpPr>
          <p:nvPr>
            <p:ph idx="1"/>
          </p:nvPr>
        </p:nvSpPr>
        <p:spPr/>
        <p:txBody>
          <a:bodyPr/>
          <a:lstStyle/>
          <a:p>
            <a:r>
              <a:rPr lang="fr-FR" dirty="0" smtClean="0"/>
              <a:t>Homme 46 ans. En phase d’agitation à 2 mois d’un traumatisme crânien. Désorientation. Amnésie. Désinhibition …</a:t>
            </a:r>
          </a:p>
          <a:p>
            <a:r>
              <a:rPr lang="fr-FR" dirty="0" smtClean="0"/>
              <a:t>En instance de divorce. Maison conjugale en vente </a:t>
            </a:r>
          </a:p>
          <a:p>
            <a:r>
              <a:rPr lang="fr-FR" dirty="0" smtClean="0"/>
              <a:t>Il reçoit les visites de sa femme (rarement) et d’un ami d’enfance (presque tous les jours)</a:t>
            </a:r>
          </a:p>
          <a:p>
            <a:r>
              <a:rPr lang="fr-FR" dirty="0" smtClean="0"/>
              <a:t>Pas de personne de confiance désignée…</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2</a:t>
            </a:r>
            <a:br>
              <a:rPr lang="fr-FR" dirty="0" smtClean="0"/>
            </a:br>
            <a:r>
              <a:rPr lang="fr-FR" dirty="0" smtClean="0"/>
              <a:t>confidentialité/aspect juridique</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u="sng" dirty="0" smtClean="0"/>
              <a:t>- À qui donner les informations ?</a:t>
            </a:r>
            <a:r>
              <a:rPr lang="fr-FR" dirty="0" smtClean="0"/>
              <a:t> </a:t>
            </a:r>
          </a:p>
          <a:p>
            <a:r>
              <a:rPr lang="fr-FR" dirty="0" smtClean="0"/>
              <a:t>À sa femme? liée légalement par le mariage mais en instance de divorce…</a:t>
            </a:r>
          </a:p>
          <a:p>
            <a:r>
              <a:rPr lang="fr-FR" dirty="0" smtClean="0"/>
              <a:t>À son ami très présent (qui lui apporte des affaires, lave son linge…)? Mais sans aucun lien de parenté ni légal…</a:t>
            </a:r>
          </a:p>
          <a:p>
            <a:r>
              <a:rPr lang="fr-FR" dirty="0" smtClean="0"/>
              <a:t>À personne ?</a:t>
            </a:r>
          </a:p>
          <a:p>
            <a:pPr>
              <a:buNone/>
            </a:pPr>
            <a:endParaRPr lang="fr-FR" dirty="0" smtClean="0"/>
          </a:p>
          <a:p>
            <a:pPr>
              <a:buNone/>
            </a:pPr>
            <a:r>
              <a:rPr lang="fr-FR" u="sng" dirty="0" smtClean="0"/>
              <a:t>- Comment respecter le secret médical?</a:t>
            </a:r>
          </a:p>
          <a:p>
            <a:r>
              <a:rPr lang="fr-FR" dirty="0" smtClean="0"/>
              <a:t>Difficile de ne pas donner d’information face à une demande, face à la méconnaissance de l’organicité des troubles</a:t>
            </a:r>
          </a:p>
          <a:p>
            <a:r>
              <a:rPr lang="fr-FR" dirty="0" smtClean="0"/>
              <a:t>Mais il faut donc partager des informations avec des proches sur l’état de santé sans l’accord du patient</a:t>
            </a:r>
          </a:p>
          <a:p>
            <a:endParaRPr lang="fr-FR" dirty="0" smtClean="0"/>
          </a:p>
          <a:p>
            <a:pPr>
              <a:buNone/>
            </a:pPr>
            <a:endParaRPr lang="fr-FR" u="sng" dirty="0" smtClean="0"/>
          </a:p>
          <a:p>
            <a:endParaRPr lang="fr-FR" dirty="0"/>
          </a:p>
        </p:txBody>
      </p:sp>
      <p:sp>
        <p:nvSpPr>
          <p:cNvPr id="4" name="Espace réservé du pied de page 3"/>
          <p:cNvSpPr>
            <a:spLocks noGrp="1"/>
          </p:cNvSpPr>
          <p:nvPr>
            <p:ph type="ftr" sz="quarter" idx="11"/>
          </p:nvPr>
        </p:nvSpPr>
        <p:spPr/>
        <p:txBody>
          <a:bodyPr/>
          <a:lstStyle/>
          <a:p>
            <a:r>
              <a:rPr lang="fr-FR" dirty="0" smtClean="0"/>
              <a:t>colloque </a:t>
            </a:r>
            <a:r>
              <a:rPr lang="fr-FR" dirty="0" err="1" smtClean="0"/>
              <a:t>france</a:t>
            </a:r>
            <a:r>
              <a:rPr lang="fr-FR" dirty="0" smtClean="0"/>
              <a:t> trauma </a:t>
            </a:r>
            <a:r>
              <a:rPr lang="fr-FR" dirty="0" err="1" smtClean="0"/>
              <a:t>cranien</a:t>
            </a:r>
            <a:r>
              <a:rPr lang="fr-FR" dirty="0" smtClean="0"/>
              <a:t> 06/04/2017</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70" decel="100000"/>
                                        <p:tgtEl>
                                          <p:spTgt spid="3">
                                            <p:txEl>
                                              <p:pRg st="5" end="5"/>
                                            </p:txEl>
                                          </p:spTgt>
                                        </p:tgtEl>
                                      </p:cBhvr>
                                    </p:animEffect>
                                    <p:animScale>
                                      <p:cBhvr>
                                        <p:cTn id="31" dur="770" decel="100000"/>
                                        <p:tgtEl>
                                          <p:spTgt spid="3">
                                            <p:txEl>
                                              <p:pRg st="5" end="5"/>
                                            </p:txEl>
                                          </p:spTgt>
                                        </p:tgtEl>
                                      </p:cBhvr>
                                      <p:from x="10000" y="10000"/>
                                      <p:to x="200000" y="450000"/>
                                    </p:animScale>
                                    <p:animScale>
                                      <p:cBhvr>
                                        <p:cTn id="32" dur="1230" accel="100000" fill="hold">
                                          <p:stCondLst>
                                            <p:cond delay="770"/>
                                          </p:stCondLst>
                                        </p:cTn>
                                        <p:tgtEl>
                                          <p:spTgt spid="3">
                                            <p:txEl>
                                              <p:pRg st="5" end="5"/>
                                            </p:txEl>
                                          </p:spTgt>
                                        </p:tgtEl>
                                      </p:cBhvr>
                                      <p:from x="200000" y="450000"/>
                                      <p:to x="100000" y="100000"/>
                                    </p:animScale>
                                    <p:set>
                                      <p:cBhvr>
                                        <p:cTn id="33" dur="770" fill="hold"/>
                                        <p:tgtEl>
                                          <p:spTgt spid="3">
                                            <p:txEl>
                                              <p:pRg st="5" end="5"/>
                                            </p:txEl>
                                          </p:spTgt>
                                        </p:tgtEl>
                                        <p:attrNameLst>
                                          <p:attrName>ppt_x</p:attrName>
                                        </p:attrNameLst>
                                      </p:cBhvr>
                                      <p:to>
                                        <p:strVal val="(0.5)"/>
                                      </p:to>
                                    </p:set>
                                    <p:anim from="(0.5)" to="(#ppt_x)" calcmode="lin" valueType="num">
                                      <p:cBhvr>
                                        <p:cTn id="34" dur="1230" accel="100000" fill="hold">
                                          <p:stCondLst>
                                            <p:cond delay="770"/>
                                          </p:stCondLst>
                                        </p:cTn>
                                        <p:tgtEl>
                                          <p:spTgt spid="3">
                                            <p:txEl>
                                              <p:pRg st="5" end="5"/>
                                            </p:txEl>
                                          </p:spTgt>
                                        </p:tgtEl>
                                        <p:attrNameLst>
                                          <p:attrName>ppt_x</p:attrName>
                                        </p:attrNameLst>
                                      </p:cBhvr>
                                    </p:anim>
                                    <p:set>
                                      <p:cBhvr>
                                        <p:cTn id="35" dur="770" fill="hold"/>
                                        <p:tgtEl>
                                          <p:spTgt spid="3">
                                            <p:txEl>
                                              <p:pRg st="5" end="5"/>
                                            </p:txEl>
                                          </p:spTgt>
                                        </p:tgtEl>
                                        <p:attrNameLst>
                                          <p:attrName>ppt_y</p:attrName>
                                        </p:attrNameLst>
                                      </p:cBhvr>
                                      <p:to>
                                        <p:strVal val="(#ppt_y+0.4)"/>
                                      </p:to>
                                    </p:set>
                                    <p:anim from="(#ppt_y+0.4)" to="(#ppt_y)" calcmode="lin" valueType="num">
                                      <p:cBhvr>
                                        <p:cTn id="36" dur="1230" accel="100000" fill="hold">
                                          <p:stCondLst>
                                            <p:cond delay="770"/>
                                          </p:stCondLst>
                                        </p:cTn>
                                        <p:tgtEl>
                                          <p:spTgt spid="3">
                                            <p:txEl>
                                              <p:pRg st="5" end="5"/>
                                            </p:txEl>
                                          </p:spTgt>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16632"/>
            <a:ext cx="2952328" cy="13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914007" y="241788"/>
            <a:ext cx="8229600" cy="1143000"/>
          </a:xfrm>
        </p:spPr>
        <p:txBody>
          <a:bodyPr>
            <a:normAutofit/>
          </a:bodyPr>
          <a:lstStyle/>
          <a:p>
            <a:r>
              <a:rPr lang="fr-FR" dirty="0" smtClean="0"/>
              <a:t>Introduction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Où se situe l’éthique dans le domaine de la santé? </a:t>
            </a:r>
          </a:p>
          <a:p>
            <a:r>
              <a:rPr lang="fr-FR" dirty="0" smtClean="0"/>
              <a:t>Où se situe l’éthique à l’hôpital, lieu d’accueil des malades et de leur proches, lieu de technicité importante, lieu d’impératif de qualité, lieu d’enjeux économiques, de santé publique?</a:t>
            </a:r>
          </a:p>
          <a:p>
            <a:r>
              <a:rPr lang="fr-FR" dirty="0" smtClean="0"/>
              <a:t> Où se situe l’éthique, dans un service d’éveil de coma pour des patients en état de conscience altérée débutant la rééducation, dont le premier objectif est d’évaluer le niveau de conscience et de favoriser la reprise de la conscience de soi et de l’environnement? </a:t>
            </a:r>
          </a:p>
          <a:p>
            <a:r>
              <a:rPr lang="fr-FR" dirty="0" smtClean="0"/>
              <a:t>La présentation abordera différentes situations interrogeant l’éthique au gré du parcours du patient à travers des exemples concrets (</a:t>
            </a:r>
            <a:r>
              <a:rPr lang="fr-FR" i="1" dirty="0" smtClean="0"/>
              <a:t>inspirés de faits réels</a:t>
            </a:r>
            <a:r>
              <a:rPr lang="fr-FR" dirty="0" smtClean="0"/>
              <a:t>)</a:t>
            </a:r>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51698"/>
            <a:ext cx="1423193"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2</a:t>
            </a:r>
            <a:br>
              <a:rPr lang="fr-FR" dirty="0" smtClean="0"/>
            </a:br>
            <a:r>
              <a:rPr lang="fr-FR" dirty="0" smtClean="0"/>
              <a:t>confidentialité/aspect juridique</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u="sng" dirty="0" smtClean="0"/>
              <a:t>- Faut-il demander une mesure de protection juridique ?</a:t>
            </a:r>
          </a:p>
          <a:p>
            <a:r>
              <a:rPr lang="fr-FR" dirty="0" smtClean="0"/>
              <a:t>Divorce en cours </a:t>
            </a:r>
          </a:p>
          <a:p>
            <a:r>
              <a:rPr lang="fr-FR" dirty="0" smtClean="0"/>
              <a:t>Enjeu de la vente de la maison</a:t>
            </a:r>
          </a:p>
          <a:p>
            <a:r>
              <a:rPr lang="fr-FR" dirty="0" smtClean="0"/>
              <a:t>État clinique actuel</a:t>
            </a:r>
          </a:p>
          <a:p>
            <a:r>
              <a:rPr lang="fr-FR" dirty="0" smtClean="0"/>
              <a:t>Mais incertitude de l’évolution (jusqu’où ira la récupération en cours? et si l’état se stabilisait à ce stade) ?</a:t>
            </a:r>
          </a:p>
          <a:p>
            <a:r>
              <a:rPr lang="fr-FR" dirty="0" smtClean="0"/>
              <a:t> juste une sauvegarde médicale de justice ou directement une demande de protection (délai long, nécessité d’expertise médicale…)?</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Mesures de protection juridique</a:t>
            </a:r>
            <a:endParaRPr lang="fr-FR" dirty="0"/>
          </a:p>
        </p:txBody>
      </p:sp>
      <p:sp>
        <p:nvSpPr>
          <p:cNvPr id="3" name="Espace réservé du contenu 2"/>
          <p:cNvSpPr>
            <a:spLocks noGrp="1"/>
          </p:cNvSpPr>
          <p:nvPr>
            <p:ph idx="1"/>
          </p:nvPr>
        </p:nvSpPr>
        <p:spPr/>
        <p:txBody>
          <a:bodyPr>
            <a:normAutofit/>
          </a:bodyPr>
          <a:lstStyle/>
          <a:p>
            <a:r>
              <a:rPr lang="fr-FR" dirty="0" smtClean="0"/>
              <a:t>Pour qui ?</a:t>
            </a:r>
          </a:p>
          <a:p>
            <a:r>
              <a:rPr lang="fr-FR" dirty="0" smtClean="0"/>
              <a:t>Tous les patients? À leur arrivée aucun n’est en capacité de gérer ses biens ni de prendre des décisions …mais l’évolution est incertaine … et les procédures longues</a:t>
            </a:r>
          </a:p>
          <a:p>
            <a:pPr>
              <a:buNone/>
            </a:pPr>
            <a:endParaRPr lang="fr-FR" dirty="0" smtClean="0"/>
          </a:p>
          <a:p>
            <a:r>
              <a:rPr lang="fr-FR" dirty="0" smtClean="0"/>
              <a:t>Quand ?</a:t>
            </a:r>
          </a:p>
          <a:p>
            <a:r>
              <a:rPr lang="fr-FR" dirty="0" smtClean="0"/>
              <a:t>Tout de suite ? Mais si non nécessaire après une récupération importante ou si bonne gestion par les proches sans créer de conflit...</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Les situations financières et sociales sont souvent complexes par exemple en cas de factures à payer surtout si personne de l’entourage n’a de procuration : peut-on laisser se créer des dettes pendant l’hospitalisation ? </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P1120231.JPG"/>
          <p:cNvPicPr>
            <a:picLocks noChangeAspect="1"/>
          </p:cNvPicPr>
          <p:nvPr/>
        </p:nvPicPr>
        <p:blipFill>
          <a:blip r:embed="rId2" cstate="print"/>
          <a:stretch>
            <a:fillRect/>
          </a:stretch>
        </p:blipFill>
        <p:spPr>
          <a:xfrm>
            <a:off x="0" y="0"/>
            <a:ext cx="9144000" cy="6858000"/>
          </a:xfrm>
          <a:prstGeom prst="rect">
            <a:avLst/>
          </a:prstGeom>
        </p:spPr>
      </p:pic>
      <p:sp>
        <p:nvSpPr>
          <p:cNvPr id="5" name="Titre 4"/>
          <p:cNvSpPr>
            <a:spLocks noGrp="1"/>
          </p:cNvSpPr>
          <p:nvPr>
            <p:ph type="ctrTitle"/>
          </p:nvPr>
        </p:nvSpPr>
        <p:spPr/>
        <p:txBody>
          <a:bodyPr/>
          <a:lstStyle/>
          <a:p>
            <a:r>
              <a:rPr lang="fr-FR" dirty="0" smtClean="0"/>
              <a:t>Limitations de soins</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6" name="Sous-titre 5"/>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Limitations de soins</a:t>
            </a:r>
            <a:endParaRPr lang="fr-FR" dirty="0"/>
          </a:p>
        </p:txBody>
      </p:sp>
      <p:sp>
        <p:nvSpPr>
          <p:cNvPr id="3" name="Espace réservé du contenu 2"/>
          <p:cNvSpPr>
            <a:spLocks noGrp="1"/>
          </p:cNvSpPr>
          <p:nvPr>
            <p:ph idx="1"/>
          </p:nvPr>
        </p:nvSpPr>
        <p:spPr>
          <a:xfrm>
            <a:off x="457200" y="1600200"/>
            <a:ext cx="8229600" cy="5257800"/>
          </a:xfrm>
        </p:spPr>
        <p:txBody>
          <a:bodyPr>
            <a:normAutofit fontScale="62500" lnSpcReduction="20000"/>
          </a:bodyPr>
          <a:lstStyle/>
          <a:p>
            <a:r>
              <a:rPr lang="fr-FR" dirty="0" smtClean="0"/>
              <a:t>L’aspect juridique (loi </a:t>
            </a:r>
            <a:r>
              <a:rPr lang="fr-FR" dirty="0" err="1" smtClean="0"/>
              <a:t>Claeys</a:t>
            </a:r>
            <a:r>
              <a:rPr lang="fr-FR" dirty="0" smtClean="0"/>
              <a:t>-</a:t>
            </a:r>
            <a:r>
              <a:rPr lang="fr-FR" dirty="0" err="1" smtClean="0"/>
              <a:t>leonetti</a:t>
            </a:r>
            <a:r>
              <a:rPr lang="fr-FR" dirty="0" smtClean="0"/>
              <a:t> de février 2016): s’applique pour les personnes en fin de vie.</a:t>
            </a:r>
          </a:p>
          <a:p>
            <a:endParaRPr lang="fr-FR" dirty="0" smtClean="0"/>
          </a:p>
          <a:p>
            <a:r>
              <a:rPr lang="fr-FR" b="1" dirty="0" smtClean="0"/>
              <a:t>Mais Pour des personnes en phase d’éveil, en cours de rééducation avec l’incertitude sur le pronostic fonctionnel mais sans atteinte du pronostic vital, comment doit-on considérer la personne? en fin de vie ? </a:t>
            </a:r>
          </a:p>
          <a:p>
            <a:endParaRPr lang="fr-FR" dirty="0" smtClean="0"/>
          </a:p>
          <a:p>
            <a:r>
              <a:rPr lang="fr-FR" dirty="0" smtClean="0"/>
              <a:t>Article 2: Si le patient est hors d’état d’exprimer sa volonté, on se réfère aux directives anticipées.</a:t>
            </a:r>
          </a:p>
          <a:p>
            <a:r>
              <a:rPr lang="fr-FR" dirty="0" smtClean="0"/>
              <a:t>S’il n’y a pas de directive anticipée, on se réfère à la personne de confiance.</a:t>
            </a:r>
          </a:p>
          <a:p>
            <a:r>
              <a:rPr lang="fr-FR" dirty="0" smtClean="0"/>
              <a:t>S’il n’y a pas de personne de confiance, on prend avis auprès de la famille et des proches.</a:t>
            </a:r>
          </a:p>
          <a:p>
            <a:r>
              <a:rPr lang="fr-FR" b="1" dirty="0" smtClean="0"/>
              <a:t>Puis une procédure collégiale est réalisée en équipe : à savoir : l’équipe soignante, la personne de confiance ou la famille, et un avis extérieur au service.</a:t>
            </a:r>
          </a:p>
          <a:p>
            <a:r>
              <a:rPr lang="fr-FR" dirty="0" smtClean="0"/>
              <a:t>Lorsque la procédure a été appliquée, les traitements peuvent être limités, et pour assurer une fin de vie digne, il faut mettre en place des soins palliatifs.</a:t>
            </a:r>
          </a:p>
          <a:p>
            <a:pPr>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dirty="0" smtClean="0"/>
              <a:t>colloque </a:t>
            </a:r>
            <a:r>
              <a:rPr lang="fr-FR" dirty="0" err="1" smtClean="0"/>
              <a:t>france</a:t>
            </a:r>
            <a:r>
              <a:rPr lang="fr-FR" dirty="0" smtClean="0"/>
              <a:t> trauma </a:t>
            </a:r>
            <a:r>
              <a:rPr lang="fr-FR" dirty="0" err="1" smtClean="0"/>
              <a:t>cranien</a:t>
            </a:r>
            <a:r>
              <a:rPr lang="fr-FR" dirty="0" smtClean="0"/>
              <a:t> 06/04/2017</a:t>
            </a:r>
            <a:endParaRPr lang="fr-FR"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3</a:t>
            </a:r>
            <a:br>
              <a:rPr lang="fr-FR" dirty="0" smtClean="0"/>
            </a:br>
            <a:r>
              <a:rPr lang="fr-FR" dirty="0" smtClean="0"/>
              <a:t>Limitations de soins</a:t>
            </a:r>
            <a:endParaRPr lang="fr-FR" dirty="0"/>
          </a:p>
        </p:txBody>
      </p:sp>
      <p:sp>
        <p:nvSpPr>
          <p:cNvPr id="3" name="Espace réservé du contenu 2"/>
          <p:cNvSpPr>
            <a:spLocks noGrp="1"/>
          </p:cNvSpPr>
          <p:nvPr>
            <p:ph idx="1"/>
          </p:nvPr>
        </p:nvSpPr>
        <p:spPr/>
        <p:txBody>
          <a:bodyPr>
            <a:normAutofit fontScale="92500"/>
          </a:bodyPr>
          <a:lstStyle/>
          <a:p>
            <a:r>
              <a:rPr lang="fr-FR" dirty="0" smtClean="0"/>
              <a:t>Patient de 65 ans. Rupture d’anévrisme avec coma long.</a:t>
            </a:r>
          </a:p>
          <a:p>
            <a:r>
              <a:rPr lang="fr-FR" dirty="0" smtClean="0"/>
              <a:t>À 4 mois de la rupture d’anévrysme Récupération partielle: communication limitée à quelques mots pas toujours adaptés à la situation et un état de dépendance important, trachéotomie en place, alimentation en texture mixée. </a:t>
            </a:r>
          </a:p>
          <a:p>
            <a:r>
              <a:rPr lang="fr-FR" dirty="0" smtClean="0"/>
              <a:t>Absence d’amélioration depuis 2 semaines</a:t>
            </a:r>
          </a:p>
          <a:p>
            <a:r>
              <a:rPr lang="fr-FR" dirty="0" smtClean="0"/>
              <a:t>Survient un syndrome infectieux résistant aux antibiotiques classiques avec détérioration de l’état général</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3</a:t>
            </a:r>
            <a:br>
              <a:rPr lang="fr-FR" dirty="0" smtClean="0"/>
            </a:br>
            <a:r>
              <a:rPr lang="fr-FR" dirty="0" smtClean="0"/>
              <a:t>Limitations de soins</a:t>
            </a:r>
            <a:endParaRPr lang="fr-FR" dirty="0"/>
          </a:p>
        </p:txBody>
      </p:sp>
      <p:sp>
        <p:nvSpPr>
          <p:cNvPr id="3" name="Espace réservé du contenu 2"/>
          <p:cNvSpPr>
            <a:spLocks noGrp="1"/>
          </p:cNvSpPr>
          <p:nvPr>
            <p:ph idx="1"/>
          </p:nvPr>
        </p:nvSpPr>
        <p:spPr/>
        <p:txBody>
          <a:bodyPr>
            <a:normAutofit/>
          </a:bodyPr>
          <a:lstStyle/>
          <a:p>
            <a:r>
              <a:rPr lang="fr-FR" dirty="0" smtClean="0"/>
              <a:t>Le patient n’est pas en état d’exprimer sa volonté. </a:t>
            </a:r>
          </a:p>
          <a:p>
            <a:r>
              <a:rPr lang="fr-FR" dirty="0" smtClean="0"/>
              <a:t>Il n’y a pas de directives anticipées </a:t>
            </a:r>
          </a:p>
          <a:p>
            <a:r>
              <a:rPr lang="fr-FR" dirty="0" smtClean="0"/>
              <a:t>Il n’y a pas de personne de confiance</a:t>
            </a:r>
          </a:p>
          <a:p>
            <a:r>
              <a:rPr lang="fr-FR" dirty="0" smtClean="0"/>
              <a:t>La question de l’aggravation de l’état de santé n’a jamais vraiment été abordée avant puisque le patient a commencé par récupérer …</a:t>
            </a:r>
          </a:p>
          <a:p>
            <a:endParaRPr lang="fr-FR" dirty="0" smtClean="0"/>
          </a:p>
          <a:p>
            <a:r>
              <a:rPr lang="fr-FR" dirty="0" smtClean="0"/>
              <a:t>Que faire ?</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dirty="0" smtClean="0"/>
              <a:t>Situation 3</a:t>
            </a:r>
            <a:br>
              <a:rPr lang="fr-FR" dirty="0" smtClean="0"/>
            </a:br>
            <a:r>
              <a:rPr lang="fr-FR" dirty="0" smtClean="0"/>
              <a:t>aggravation de l’état de santé</a:t>
            </a:r>
            <a:br>
              <a:rPr lang="fr-FR" dirty="0" smtClean="0"/>
            </a:br>
            <a:r>
              <a:rPr lang="fr-FR" dirty="0" smtClean="0"/>
              <a:t>Limitations de soins</a:t>
            </a:r>
            <a:endParaRPr lang="fr-FR" dirty="0"/>
          </a:p>
        </p:txBody>
      </p:sp>
      <p:sp>
        <p:nvSpPr>
          <p:cNvPr id="3" name="Espace réservé du contenu 2"/>
          <p:cNvSpPr>
            <a:spLocks noGrp="1"/>
          </p:cNvSpPr>
          <p:nvPr>
            <p:ph idx="1"/>
          </p:nvPr>
        </p:nvSpPr>
        <p:spPr>
          <a:xfrm>
            <a:off x="395536" y="1556792"/>
            <a:ext cx="8229600" cy="4896544"/>
          </a:xfrm>
        </p:spPr>
        <p:txBody>
          <a:bodyPr>
            <a:normAutofit fontScale="62500" lnSpcReduction="20000"/>
          </a:bodyPr>
          <a:lstStyle/>
          <a:p>
            <a:pPr>
              <a:buNone/>
            </a:pPr>
            <a:r>
              <a:rPr lang="fr-FR" u="sng" dirty="0" smtClean="0"/>
              <a:t>1- Ne rien faire?</a:t>
            </a:r>
          </a:p>
          <a:p>
            <a:pPr>
              <a:buNone/>
            </a:pPr>
            <a:r>
              <a:rPr lang="fr-FR" dirty="0" smtClean="0"/>
              <a:t>Dans ce cas :</a:t>
            </a:r>
          </a:p>
          <a:p>
            <a:r>
              <a:rPr lang="fr-FR" dirty="0" smtClean="0"/>
              <a:t>Attendre de voir l’évolution et ne pas intervenir avec un risque de décès plus ou moins rapide?</a:t>
            </a:r>
          </a:p>
          <a:p>
            <a:r>
              <a:rPr lang="fr-FR" dirty="0" smtClean="0"/>
              <a:t>Ne pas prendre en compte une souffrance?</a:t>
            </a:r>
          </a:p>
          <a:p>
            <a:r>
              <a:rPr lang="fr-FR" dirty="0" smtClean="0"/>
              <a:t>Limitation des dépenses dans un contexte de pression financière  globale et en particulier sur le système de santé(trou de la sécu…)</a:t>
            </a:r>
          </a:p>
          <a:p>
            <a:endParaRPr lang="fr-FR" u="sng" dirty="0" smtClean="0"/>
          </a:p>
          <a:p>
            <a:pPr>
              <a:buNone/>
            </a:pPr>
            <a:r>
              <a:rPr lang="fr-FR" u="sng" dirty="0" smtClean="0"/>
              <a:t>2- Tout mettre en œuvre pour soigner le patient?</a:t>
            </a:r>
          </a:p>
          <a:p>
            <a:pPr>
              <a:buNone/>
            </a:pPr>
            <a:r>
              <a:rPr lang="fr-FR" dirty="0" smtClean="0"/>
              <a:t>Dans ce cas:</a:t>
            </a:r>
          </a:p>
          <a:p>
            <a:r>
              <a:rPr lang="fr-FR" dirty="0" smtClean="0"/>
              <a:t>Nécessité de faire un diagnostic plus précis pour adapter le traitement ce qui demande des transports en ambulance pour faire des imageries (scanner, IRM…) ?</a:t>
            </a:r>
          </a:p>
          <a:p>
            <a:r>
              <a:rPr lang="fr-FR" dirty="0" smtClean="0"/>
              <a:t>De réaliser des prélèvements sanguins réguliers, de maintenir une perfusion, de proposer des examens ou des gestes invasifs…?</a:t>
            </a:r>
          </a:p>
          <a:p>
            <a:r>
              <a:rPr lang="fr-FR" dirty="0" smtClean="0"/>
              <a:t>D’éventuellement transférer le patient en réanimation avec reprise d’une ventilation artificielle sans certitude de pouvoir l’arrêter?</a:t>
            </a:r>
          </a:p>
          <a:p>
            <a:r>
              <a:rPr lang="fr-FR" dirty="0" smtClean="0"/>
              <a:t>De faire un massage cardiaque si le cœur s’arrête mais avec un  risque de nouvelles lésions cérébrales(anoxie)?</a:t>
            </a:r>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Situation 3</a:t>
            </a:r>
            <a:r>
              <a:rPr lang="fr-FR" dirty="0" smtClean="0"/>
              <a:t/>
            </a:r>
            <a:br>
              <a:rPr lang="fr-FR" dirty="0" smtClean="0"/>
            </a:br>
            <a:r>
              <a:rPr lang="fr-FR" dirty="0" smtClean="0"/>
              <a:t>aggravation de l’état de santé</a:t>
            </a:r>
            <a:br>
              <a:rPr lang="fr-FR" dirty="0" smtClean="0"/>
            </a:br>
            <a:r>
              <a:rPr lang="fr-FR" dirty="0" smtClean="0"/>
              <a:t>Limitations de soins </a:t>
            </a:r>
            <a:endParaRPr lang="fr-FR" dirty="0"/>
          </a:p>
        </p:txBody>
      </p:sp>
      <p:sp>
        <p:nvSpPr>
          <p:cNvPr id="3" name="Espace réservé du contenu 2"/>
          <p:cNvSpPr>
            <a:spLocks noGrp="1"/>
          </p:cNvSpPr>
          <p:nvPr>
            <p:ph idx="1"/>
          </p:nvPr>
        </p:nvSpPr>
        <p:spPr/>
        <p:txBody>
          <a:bodyPr>
            <a:normAutofit fontScale="85000" lnSpcReduction="20000"/>
          </a:bodyPr>
          <a:lstStyle/>
          <a:p>
            <a:endParaRPr lang="fr-FR" dirty="0" smtClean="0"/>
          </a:p>
          <a:p>
            <a:pPr>
              <a:buNone/>
            </a:pPr>
            <a:r>
              <a:rPr lang="fr-FR" u="sng" dirty="0" smtClean="0"/>
              <a:t>3- Débuter une prise en charge palliative?</a:t>
            </a:r>
          </a:p>
          <a:p>
            <a:pPr>
              <a:buNone/>
            </a:pPr>
            <a:r>
              <a:rPr lang="fr-FR" dirty="0" smtClean="0"/>
              <a:t>Dans ce cas</a:t>
            </a:r>
          </a:p>
          <a:p>
            <a:r>
              <a:rPr lang="fr-FR" dirty="0" smtClean="0"/>
              <a:t>Eviter des souffrances en proposant une antalgie efficace si besoin</a:t>
            </a:r>
          </a:p>
          <a:p>
            <a:r>
              <a:rPr lang="fr-FR" dirty="0" smtClean="0"/>
              <a:t>Débuter une sédation alors que bien que le pronostic vital soit engagé une guérison pourrait arriver sous couvert de soins adéquats? </a:t>
            </a:r>
          </a:p>
          <a:p>
            <a:r>
              <a:rPr lang="fr-FR" dirty="0" smtClean="0"/>
              <a:t>Dans ce cas un procédure collégiale doit être faite conformément à la loi (</a:t>
            </a:r>
            <a:r>
              <a:rPr lang="fr-FR" i="1" dirty="0" smtClean="0"/>
              <a:t>art 2 loi </a:t>
            </a:r>
            <a:r>
              <a:rPr lang="fr-FR" i="1" dirty="0" err="1" smtClean="0"/>
              <a:t>Claeys</a:t>
            </a:r>
            <a:r>
              <a:rPr lang="fr-FR" i="1" dirty="0" smtClean="0"/>
              <a:t>-</a:t>
            </a:r>
            <a:r>
              <a:rPr lang="fr-FR" i="1" dirty="0" err="1" smtClean="0"/>
              <a:t>Leonetti</a:t>
            </a:r>
            <a:r>
              <a:rPr lang="fr-FR" i="1" dirty="0" smtClean="0"/>
              <a:t> de février 2016</a:t>
            </a:r>
            <a:r>
              <a:rPr lang="fr-FR" dirty="0" smtClean="0"/>
              <a:t>), mais nécessité de la faire vite face à une situation aigue alors que les proches ne sont pas toujours disponibles, qu’il n’est pas simple d’obtenir rapidement un avis extérieur au service …</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3</a:t>
            </a:r>
            <a:br>
              <a:rPr lang="fr-FR" dirty="0" smtClean="0"/>
            </a:br>
            <a:r>
              <a:rPr lang="fr-FR" dirty="0" smtClean="0"/>
              <a:t>aggravation de l’état de santé</a:t>
            </a:r>
            <a:br>
              <a:rPr lang="fr-FR" dirty="0" smtClean="0"/>
            </a:br>
            <a:r>
              <a:rPr lang="fr-FR" dirty="0" smtClean="0"/>
              <a:t>Limitations de soins </a:t>
            </a:r>
            <a:endParaRPr lang="fr-FR" dirty="0"/>
          </a:p>
        </p:txBody>
      </p:sp>
      <p:sp>
        <p:nvSpPr>
          <p:cNvPr id="3" name="Espace réservé du contenu 2"/>
          <p:cNvSpPr>
            <a:spLocks noGrp="1"/>
          </p:cNvSpPr>
          <p:nvPr>
            <p:ph idx="1"/>
          </p:nvPr>
        </p:nvSpPr>
        <p:spPr>
          <a:xfrm>
            <a:off x="395536" y="1772816"/>
            <a:ext cx="8229600" cy="4709160"/>
          </a:xfrm>
        </p:spPr>
        <p:txBody>
          <a:bodyPr>
            <a:normAutofit lnSpcReduction="10000"/>
          </a:bodyPr>
          <a:lstStyle/>
          <a:p>
            <a:r>
              <a:rPr lang="fr-FR" dirty="0" smtClean="0"/>
              <a:t>Les proches ne sont pas d’accord: la femme ne veut pas d’acharnement et les enfants veulent que tout soit mis en œuvre pour guérir leur père.</a:t>
            </a:r>
          </a:p>
          <a:p>
            <a:pPr>
              <a:buNone/>
            </a:pPr>
            <a:endParaRPr lang="fr-FR" dirty="0" smtClean="0"/>
          </a:p>
          <a:p>
            <a:r>
              <a:rPr lang="fr-FR" dirty="0" smtClean="0"/>
              <a:t>Absence de directives anticipées</a:t>
            </a:r>
          </a:p>
          <a:p>
            <a:r>
              <a:rPr lang="fr-FR" dirty="0" smtClean="0"/>
              <a:t>Pas de personnes de confiance</a:t>
            </a:r>
          </a:p>
          <a:p>
            <a:r>
              <a:rPr lang="fr-FR" dirty="0" smtClean="0"/>
              <a:t>Désaccord des proches</a:t>
            </a:r>
          </a:p>
          <a:p>
            <a:r>
              <a:rPr lang="fr-FR" dirty="0" smtClean="0"/>
              <a:t>Quelles décisions prendre ? Sur quels arguments ?...</a:t>
            </a:r>
          </a:p>
          <a:p>
            <a:pPr>
              <a:buNone/>
            </a:pP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 6" descr="DSCN2978.JPG"/>
          <p:cNvPicPr>
            <a:picLocks noChangeAspect="1"/>
          </p:cNvPicPr>
          <p:nvPr/>
        </p:nvPicPr>
        <p:blipFill>
          <a:blip r:embed="rId2" cstate="print"/>
          <a:stretch>
            <a:fillRect/>
          </a:stretch>
        </p:blipFill>
        <p:spPr>
          <a:xfrm>
            <a:off x="467544" y="332656"/>
            <a:ext cx="7963992" cy="5972994"/>
          </a:xfrm>
          <a:prstGeom prst="rect">
            <a:avLst/>
          </a:prstGeom>
        </p:spPr>
      </p:pic>
      <p:sp>
        <p:nvSpPr>
          <p:cNvPr id="5" name="Titre 4"/>
          <p:cNvSpPr>
            <a:spLocks noGrp="1"/>
          </p:cNvSpPr>
          <p:nvPr>
            <p:ph type="ctrTitle"/>
          </p:nvPr>
        </p:nvSpPr>
        <p:spPr>
          <a:xfrm>
            <a:off x="467544" y="-459432"/>
            <a:ext cx="8229600" cy="1828800"/>
          </a:xfrm>
        </p:spPr>
        <p:txBody>
          <a:bodyPr/>
          <a:lstStyle/>
          <a:p>
            <a:r>
              <a:rPr lang="fr-FR" dirty="0" smtClean="0"/>
              <a:t>Contexte </a:t>
            </a:r>
            <a:r>
              <a:rPr lang="fr-FR" dirty="0" err="1" smtClean="0"/>
              <a:t>general</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6" name="Sous-titre 5"/>
          <p:cNvSpPr>
            <a:spLocks noGrp="1"/>
          </p:cNvSpPr>
          <p:nvPr>
            <p:ph type="subTitle" idx="1"/>
          </p:nvPr>
        </p:nvSpPr>
        <p:spPr>
          <a:xfrm>
            <a:off x="1403648" y="4869160"/>
            <a:ext cx="6400800" cy="1752600"/>
          </a:xfrm>
        </p:spPr>
        <p:txBody>
          <a:bodyPr/>
          <a:lstStyle/>
          <a:p>
            <a:r>
              <a:rPr lang="fr-FR" dirty="0" smtClean="0"/>
              <a:t>Relation équipe soignante/entourage</a:t>
            </a:r>
            <a:endParaRPr lang="fr-F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Limitations de soins</a:t>
            </a:r>
            <a:endParaRPr lang="fr-FR" dirty="0"/>
          </a:p>
        </p:txBody>
      </p:sp>
      <p:sp>
        <p:nvSpPr>
          <p:cNvPr id="3" name="Espace réservé du contenu 2"/>
          <p:cNvSpPr>
            <a:spLocks noGrp="1"/>
          </p:cNvSpPr>
          <p:nvPr>
            <p:ph idx="1"/>
          </p:nvPr>
        </p:nvSpPr>
        <p:spPr/>
        <p:txBody>
          <a:bodyPr>
            <a:normAutofit/>
          </a:bodyPr>
          <a:lstStyle/>
          <a:p>
            <a:pPr>
              <a:buNone/>
            </a:pPr>
            <a:endParaRPr lang="fr-FR" dirty="0" smtClean="0"/>
          </a:p>
          <a:p>
            <a:r>
              <a:rPr lang="fr-FR" dirty="0" smtClean="0"/>
              <a:t>Faut-il envisager des procédures collégiales pour tout les patients en état de conscience altérée à la phase de rééducation?</a:t>
            </a:r>
          </a:p>
          <a:p>
            <a:pPr>
              <a:buNone/>
            </a:pPr>
            <a:endParaRPr lang="fr-FR" dirty="0" smtClean="0"/>
          </a:p>
          <a:p>
            <a:r>
              <a:rPr lang="fr-FR" dirty="0" smtClean="0">
                <a:latin typeface="AR CENA" pitchFamily="2" charset="0"/>
              </a:rPr>
              <a:t>Travail en cours de réécriture d’un document d’aide à la prise de décision médicale en cas d’aggravation de l’état de santé pour les personnes en état de conscience altérée avec le groupe « éveil » du réseau TC-AVC 59/62 en partenariat avec des juristes </a:t>
            </a:r>
            <a:endParaRPr lang="fr-FR" dirty="0">
              <a:latin typeface="AR CENA" pitchFamily="2" charset="0"/>
            </a:endParaRPr>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tadoussac 43.JPG"/>
          <p:cNvPicPr>
            <a:picLocks noChangeAspect="1"/>
          </p:cNvPicPr>
          <p:nvPr/>
        </p:nvPicPr>
        <p:blipFill>
          <a:blip r:embed="rId2" cstate="print"/>
          <a:stretch>
            <a:fillRect/>
          </a:stretch>
        </p:blipFill>
        <p:spPr>
          <a:xfrm>
            <a:off x="755576" y="908720"/>
            <a:ext cx="6840000" cy="5130000"/>
          </a:xfrm>
          <a:prstGeom prst="rect">
            <a:avLst/>
          </a:prstGeom>
          <a:scene3d>
            <a:camera prst="orthographicFront">
              <a:rot lat="20999999" lon="0" rev="16200000"/>
            </a:camera>
            <a:lightRig rig="threePt" dir="t"/>
          </a:scene3d>
        </p:spPr>
      </p:pic>
      <p:sp>
        <p:nvSpPr>
          <p:cNvPr id="5" name="Titre 4"/>
          <p:cNvSpPr>
            <a:spLocks noGrp="1"/>
          </p:cNvSpPr>
          <p:nvPr>
            <p:ph type="ctrTitle"/>
          </p:nvPr>
        </p:nvSpPr>
        <p:spPr>
          <a:xfrm>
            <a:off x="395536" y="2492896"/>
            <a:ext cx="8229600" cy="1828800"/>
          </a:xfrm>
        </p:spPr>
        <p:txBody>
          <a:bodyPr/>
          <a:lstStyle/>
          <a:p>
            <a:r>
              <a:rPr lang="fr-FR" dirty="0" smtClean="0"/>
              <a:t>Les projets de soins et de vie personnalisés</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6" name="Sous-titre 5"/>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soins </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possibilités de récupération entrainent un espoir si grand qu’il est souvent difficile de le freiner; elles justifient la mise en œuvre de moyen importants</a:t>
            </a:r>
          </a:p>
          <a:p>
            <a:r>
              <a:rPr lang="fr-FR" dirty="0" smtClean="0"/>
              <a:t>L’élaboration d’un projet de soins pour les patients en état de conscience altérée ne peut se faire avec leur accord nous obligeant à le décider pour eux. En proposant des techniques de rééducation ou des soins n’ayant pas toujours montré leur efficacité à grande échelle. (ex: </a:t>
            </a:r>
            <a:r>
              <a:rPr lang="fr-FR" i="1" dirty="0" err="1" smtClean="0"/>
              <a:t>stilnox</a:t>
            </a:r>
            <a:r>
              <a:rPr lang="fr-FR" dirty="0" smtClean="0"/>
              <a:t>, </a:t>
            </a:r>
            <a:r>
              <a:rPr lang="fr-FR" dirty="0" err="1" smtClean="0"/>
              <a:t>bobath</a:t>
            </a:r>
            <a:r>
              <a:rPr lang="fr-FR" dirty="0" smtClean="0"/>
              <a:t> ou </a:t>
            </a:r>
            <a:r>
              <a:rPr lang="fr-FR" dirty="0" err="1" smtClean="0"/>
              <a:t>perfetti</a:t>
            </a:r>
            <a:r>
              <a:rPr lang="fr-FR" dirty="0" smtClean="0"/>
              <a:t> …..)</a:t>
            </a:r>
          </a:p>
          <a:p>
            <a:endParaRPr lang="fr-FR" dirty="0" smtClean="0"/>
          </a:p>
          <a:p>
            <a:endParaRPr lang="fr-FR" dirty="0" smtClean="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soins</a:t>
            </a:r>
            <a:endParaRPr lang="fr-FR" dirty="0"/>
          </a:p>
        </p:txBody>
      </p:sp>
      <p:sp>
        <p:nvSpPr>
          <p:cNvPr id="3" name="Espace réservé du contenu 2"/>
          <p:cNvSpPr>
            <a:spLocks noGrp="1"/>
          </p:cNvSpPr>
          <p:nvPr>
            <p:ph idx="1"/>
          </p:nvPr>
        </p:nvSpPr>
        <p:spPr/>
        <p:txBody>
          <a:bodyPr/>
          <a:lstStyle/>
          <a:p>
            <a:r>
              <a:rPr lang="fr-FR" dirty="0" smtClean="0"/>
              <a:t>Quand décider d’arrêter une rééducation pluridisciplinaire très active  (il y a bien les délais de la littérature mais parfois on se rend compte plus vite de l’absence d’évolution et pour d’autres des progrès arrivent sur le tard)?</a:t>
            </a:r>
          </a:p>
          <a:p>
            <a:r>
              <a:rPr lang="fr-FR" dirty="0" smtClean="0"/>
              <a:t>Quelles limites se fixer pour les personnes en état de conscience altérée? Faut-il se fixer des limites ?</a:t>
            </a:r>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4</a:t>
            </a:r>
            <a:br>
              <a:rPr lang="fr-FR" dirty="0" smtClean="0"/>
            </a:br>
            <a:r>
              <a:rPr lang="fr-FR" dirty="0" smtClean="0"/>
              <a:t>le projet de vie personnalisé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Homme de 25 ans. TC suite AVP moto.</a:t>
            </a:r>
          </a:p>
          <a:p>
            <a:r>
              <a:rPr lang="fr-FR" dirty="0" smtClean="0"/>
              <a:t>Les évaluations concluent à un état de conscience minimale avec une dépendance pour tous les actes du quotidien. A 1 an du TC, pour le corps médical le diagnostic est posé.</a:t>
            </a:r>
          </a:p>
          <a:p>
            <a:r>
              <a:rPr lang="fr-FR" dirty="0" smtClean="0"/>
              <a:t>Le projet est donc d’intégrer une structure pour personnes pauci-relationnels, et les demandes sont donc faites en accord avec les proches.</a:t>
            </a:r>
          </a:p>
          <a:p>
            <a:r>
              <a:rPr lang="fr-FR" dirty="0" smtClean="0"/>
              <a:t>Quand une place est disponible, les proches sont prévenus mais s’opposent au transfert dans l’unité (à plus de 15 mois de l’accident sans évolution depuis des mois)</a:t>
            </a:r>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4</a:t>
            </a:r>
            <a:br>
              <a:rPr lang="fr-FR" dirty="0" smtClean="0"/>
            </a:br>
            <a:r>
              <a:rPr lang="fr-FR" dirty="0" smtClean="0"/>
              <a:t>le projet de vie personnalisé </a:t>
            </a:r>
            <a:endParaRPr lang="fr-FR" dirty="0"/>
          </a:p>
        </p:txBody>
      </p:sp>
      <p:sp>
        <p:nvSpPr>
          <p:cNvPr id="3" name="Espace réservé du contenu 2"/>
          <p:cNvSpPr>
            <a:spLocks noGrp="1"/>
          </p:cNvSpPr>
          <p:nvPr>
            <p:ph idx="1"/>
          </p:nvPr>
        </p:nvSpPr>
        <p:spPr/>
        <p:txBody>
          <a:bodyPr>
            <a:normAutofit/>
          </a:bodyPr>
          <a:lstStyle/>
          <a:p>
            <a:pPr marL="173038" indent="-36513" algn="just">
              <a:buNone/>
            </a:pPr>
            <a:r>
              <a:rPr lang="fr-FR" dirty="0" smtClean="0"/>
              <a:t>Les proches connaissent le diagnostic mais l’espoir d’une amélioration reste présent et le fait de revivre un changement entraine le refus d’adhérer à un projet pourtant annoncé. </a:t>
            </a:r>
          </a:p>
          <a:p>
            <a:pPr>
              <a:buNone/>
            </a:pPr>
            <a:endParaRPr lang="fr-FR" dirty="0" smtClean="0"/>
          </a:p>
          <a:p>
            <a:pPr>
              <a:buNone/>
            </a:pPr>
            <a:r>
              <a:rPr lang="fr-FR" dirty="0" smtClean="0"/>
              <a:t>Quelle sont les options possibles ?</a:t>
            </a:r>
          </a:p>
          <a:p>
            <a:pPr>
              <a:buNone/>
            </a:pPr>
            <a:r>
              <a:rPr lang="fr-FR" u="sng" dirty="0" smtClean="0"/>
              <a:t>1- Accepter le refus des proches pas encore prêts à véritablement accepter le diagnostic</a:t>
            </a:r>
          </a:p>
          <a:p>
            <a:pPr>
              <a:buNone/>
            </a:pPr>
            <a:r>
              <a:rPr lang="fr-FR" dirty="0" smtClean="0"/>
              <a:t>Dans ce cas:</a:t>
            </a:r>
          </a:p>
          <a:p>
            <a:pPr>
              <a:buNone/>
            </a:pPr>
            <a:endParaRPr lang="fr-FR" dirty="0" smtClean="0"/>
          </a:p>
          <a:p>
            <a:pPr>
              <a:buNone/>
            </a:pPr>
            <a:endParaRPr lang="fr-FR" dirty="0" smtClean="0"/>
          </a:p>
          <a:p>
            <a:endParaRPr lang="fr-FR" dirty="0" smtClean="0"/>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4</a:t>
            </a:r>
            <a:br>
              <a:rPr lang="fr-FR" dirty="0" smtClean="0"/>
            </a:br>
            <a:r>
              <a:rPr lang="fr-FR" dirty="0" smtClean="0"/>
              <a:t>le projet de vie personnalisé </a:t>
            </a:r>
            <a:endParaRPr lang="fr-FR" dirty="0"/>
          </a:p>
        </p:txBody>
      </p:sp>
      <p:sp>
        <p:nvSpPr>
          <p:cNvPr id="3" name="Espace réservé du contenu 2"/>
          <p:cNvSpPr>
            <a:spLocks noGrp="1"/>
          </p:cNvSpPr>
          <p:nvPr>
            <p:ph idx="1"/>
          </p:nvPr>
        </p:nvSpPr>
        <p:spPr/>
        <p:txBody>
          <a:bodyPr/>
          <a:lstStyle/>
          <a:p>
            <a:r>
              <a:rPr lang="fr-FR" dirty="0" smtClean="0"/>
              <a:t>Pas de cohérence avec la rééducation </a:t>
            </a:r>
          </a:p>
          <a:p>
            <a:r>
              <a:rPr lang="fr-FR" dirty="0" smtClean="0"/>
              <a:t>Perte de chance pour un autre patient qui attends une place en éveil de coma (il y en a peu…)</a:t>
            </a:r>
          </a:p>
          <a:p>
            <a:r>
              <a:rPr lang="fr-FR" dirty="0" smtClean="0"/>
              <a:t>Quel délai se donner ? 1 semaine 1 mois 3 mois supplémentaires ??</a:t>
            </a:r>
          </a:p>
          <a:p>
            <a:r>
              <a:rPr lang="fr-FR" dirty="0" smtClean="0"/>
              <a:t>La temporalité des soignants est toujours différente de celle de l’entourage qui doit faire le deuil de la situation antérieure sans connaitre la suite </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4</a:t>
            </a:r>
            <a:br>
              <a:rPr lang="fr-FR" dirty="0" smtClean="0"/>
            </a:br>
            <a:r>
              <a:rPr lang="fr-FR" dirty="0" smtClean="0"/>
              <a:t>le projet de vie personnalisé </a:t>
            </a:r>
            <a:endParaRPr lang="fr-FR" dirty="0"/>
          </a:p>
        </p:txBody>
      </p:sp>
      <p:sp>
        <p:nvSpPr>
          <p:cNvPr id="3" name="Espace réservé du contenu 2"/>
          <p:cNvSpPr>
            <a:spLocks noGrp="1"/>
          </p:cNvSpPr>
          <p:nvPr>
            <p:ph idx="1"/>
          </p:nvPr>
        </p:nvSpPr>
        <p:spPr>
          <a:xfrm>
            <a:off x="395536" y="1556792"/>
            <a:ext cx="8229600" cy="4709160"/>
          </a:xfrm>
        </p:spPr>
        <p:txBody>
          <a:bodyPr/>
          <a:lstStyle/>
          <a:p>
            <a:pPr>
              <a:buNone/>
            </a:pPr>
            <a:r>
              <a:rPr lang="fr-FR" dirty="0" smtClean="0"/>
              <a:t>2- </a:t>
            </a:r>
            <a:r>
              <a:rPr lang="fr-FR" u="sng" dirty="0" smtClean="0">
                <a:effectLst>
                  <a:outerShdw blurRad="38100" dist="38100" dir="2700000" algn="tl">
                    <a:srgbClr val="000000">
                      <a:alpha val="43137"/>
                    </a:srgbClr>
                  </a:outerShdw>
                </a:effectLst>
              </a:rPr>
              <a:t>Ne pas écouter les proches et envoyer le patient en unité EVC-EPR</a:t>
            </a:r>
          </a:p>
          <a:p>
            <a:pPr>
              <a:buNone/>
            </a:pPr>
            <a:r>
              <a:rPr lang="fr-FR" dirty="0" smtClean="0"/>
              <a:t>dans ce cas</a:t>
            </a:r>
          </a:p>
          <a:p>
            <a:r>
              <a:rPr lang="fr-FR" dirty="0" smtClean="0"/>
              <a:t>Quel est le rôle de l’entourage? Pourquoi l’avoir tant impliquer pour finalement ne pas l’écouter ?</a:t>
            </a:r>
          </a:p>
          <a:p>
            <a:r>
              <a:rPr lang="fr-FR" dirty="0" smtClean="0"/>
              <a:t>Comment se passera l’arrivée dans l’unité concernée ? </a:t>
            </a:r>
          </a:p>
          <a:p>
            <a:r>
              <a:rPr lang="fr-FR" dirty="0" smtClean="0"/>
              <a:t>Faut-il faire passer la santé publique avant celle du patient?</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708920"/>
            <a:ext cx="8229600" cy="1828800"/>
          </a:xfrm>
        </p:spPr>
        <p:txBody>
          <a:bodyPr>
            <a:normAutofit fontScale="90000"/>
          </a:bodyPr>
          <a:lstStyle/>
          <a:p>
            <a:r>
              <a:rPr lang="fr-FR" dirty="0" smtClean="0"/>
              <a:t>Les troubles </a:t>
            </a:r>
            <a:r>
              <a:rPr lang="fr-FR" dirty="0" err="1" smtClean="0"/>
              <a:t>cognitivo</a:t>
            </a:r>
            <a:r>
              <a:rPr lang="fr-FR" dirty="0" smtClean="0"/>
              <a:t>-comportementaux à la phase de rééducation</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5" name="Sous-titre 4"/>
          <p:cNvSpPr>
            <a:spLocks noGrp="1"/>
          </p:cNvSpPr>
          <p:nvPr>
            <p:ph type="subTitle" idx="1"/>
          </p:nvPr>
        </p:nvSpPr>
        <p:spPr>
          <a:xfrm>
            <a:off x="1331640" y="4437112"/>
            <a:ext cx="6400800" cy="1752600"/>
          </a:xfrm>
        </p:spPr>
        <p:txBody>
          <a:bodyPr/>
          <a:lstStyle/>
          <a:p>
            <a:endParaRPr lang="fr-F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60648"/>
            <a:ext cx="3832581"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60648"/>
            <a:ext cx="1656184" cy="154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troubles cognitifs et comportementaux</a:t>
            </a:r>
            <a:endParaRPr lang="fr-FR" dirty="0"/>
          </a:p>
        </p:txBody>
      </p:sp>
      <p:sp>
        <p:nvSpPr>
          <p:cNvPr id="3" name="Espace réservé du contenu 2"/>
          <p:cNvSpPr>
            <a:spLocks noGrp="1"/>
          </p:cNvSpPr>
          <p:nvPr>
            <p:ph idx="1"/>
          </p:nvPr>
        </p:nvSpPr>
        <p:spPr/>
        <p:txBody>
          <a:bodyPr/>
          <a:lstStyle/>
          <a:p>
            <a:r>
              <a:rPr lang="fr-FR" dirty="0" smtClean="0"/>
              <a:t>Problématique de manque de place en rééducation, réticence à prendre les patients qui présentent des troubles cognitifs et comportementaux</a:t>
            </a:r>
          </a:p>
          <a:p>
            <a:r>
              <a:rPr lang="fr-FR" dirty="0" smtClean="0"/>
              <a:t>Désinhibition-agressivité en phase de rééducation (bonne période de plasticité cérébrale) mais certains  traitements vont l’empêcher… faut-il traiter au détriment d’une possible récupération?</a:t>
            </a:r>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L’arrivée en éveil de coma</a:t>
            </a:r>
            <a:br>
              <a:rPr lang="fr-FR" dirty="0" smtClean="0"/>
            </a:br>
            <a:r>
              <a:rPr lang="fr-FR" dirty="0" smtClean="0"/>
              <a:t>pour l’entourage</a:t>
            </a:r>
            <a:endParaRPr lang="fr-FR" dirty="0"/>
          </a:p>
        </p:txBody>
      </p:sp>
      <p:sp>
        <p:nvSpPr>
          <p:cNvPr id="3" name="Espace réservé du contenu 2"/>
          <p:cNvSpPr>
            <a:spLocks noGrp="1"/>
          </p:cNvSpPr>
          <p:nvPr>
            <p:ph idx="1"/>
          </p:nvPr>
        </p:nvSpPr>
        <p:spPr/>
        <p:txBody>
          <a:bodyPr/>
          <a:lstStyle/>
          <a:p>
            <a:pPr>
              <a:buNone/>
            </a:pPr>
            <a:r>
              <a:rPr lang="fr-FR" dirty="0" smtClean="0"/>
              <a:t>Le choc du changement: </a:t>
            </a:r>
          </a:p>
          <a:p>
            <a:r>
              <a:rPr lang="fr-FR" dirty="0" smtClean="0"/>
              <a:t>Fin de la surveillance de la réanimation</a:t>
            </a:r>
          </a:p>
          <a:p>
            <a:r>
              <a:rPr lang="fr-FR" dirty="0" smtClean="0"/>
              <a:t>Nouveaux locaux </a:t>
            </a:r>
          </a:p>
          <a:p>
            <a:r>
              <a:rPr lang="fr-FR" dirty="0" smtClean="0"/>
              <a:t>Nouvelle équipe </a:t>
            </a:r>
          </a:p>
          <a:p>
            <a:r>
              <a:rPr lang="fr-FR" dirty="0" smtClean="0"/>
              <a:t>Nouvelles règles (horaires de visite…)</a:t>
            </a:r>
          </a:p>
          <a:p>
            <a:endParaRPr lang="fr-FR" dirty="0" smtClean="0"/>
          </a:p>
          <a:p>
            <a:r>
              <a:rPr lang="fr-FR" dirty="0" smtClean="0"/>
              <a:t>Début de la rééducation</a:t>
            </a:r>
          </a:p>
          <a:p>
            <a:r>
              <a:rPr lang="fr-FR" dirty="0" smtClean="0"/>
              <a:t>L’espoir de retrouver la vie d’avant…</a:t>
            </a:r>
          </a:p>
          <a:p>
            <a:pPr>
              <a:buNone/>
            </a:pP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troubles cognitifs et comportementaux</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Comportement de déambulation, désorientation en entrant dans toutes les chambres: respect de la vie privée des autres ? Faut-il les attacher ? Pb de la privation de liberté… </a:t>
            </a:r>
          </a:p>
          <a:p>
            <a:r>
              <a:rPr lang="fr-FR" dirty="0" smtClean="0"/>
              <a:t>Risque de fugue (quid de la responsabilité du service ?) </a:t>
            </a:r>
          </a:p>
          <a:p>
            <a:r>
              <a:rPr lang="fr-FR" dirty="0" smtClean="0"/>
              <a:t>Difficulté d’acceptation par les autres patients et par l’équipe : appréhension, souhait de mettre fin à l’hospitalisation pour éviter ce ou ces patients …</a:t>
            </a:r>
          </a:p>
          <a:p>
            <a:r>
              <a:rPr lang="fr-FR" dirty="0" smtClean="0"/>
              <a:t>Difficultés de relais avec la psychiatrie : importance du partenariat</a:t>
            </a:r>
          </a:p>
          <a:p>
            <a:r>
              <a:rPr lang="fr-FR" dirty="0" smtClean="0"/>
              <a:t>Désinhibition : contraception ?</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extLst>
      <p:ext uri="{BB962C8B-B14F-4D97-AF65-F5344CB8AC3E}">
        <p14:creationId xmlns:p14="http://schemas.microsoft.com/office/powerpoint/2010/main" val="970555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troubles cognitifs et comportementaux</a:t>
            </a:r>
            <a:endParaRPr lang="fr-FR" dirty="0"/>
          </a:p>
        </p:txBody>
      </p:sp>
      <p:sp>
        <p:nvSpPr>
          <p:cNvPr id="3" name="Espace réservé du contenu 2"/>
          <p:cNvSpPr>
            <a:spLocks noGrp="1"/>
          </p:cNvSpPr>
          <p:nvPr>
            <p:ph idx="1"/>
          </p:nvPr>
        </p:nvSpPr>
        <p:spPr/>
        <p:txBody>
          <a:bodyPr>
            <a:normAutofit/>
          </a:bodyPr>
          <a:lstStyle/>
          <a:p>
            <a:pPr>
              <a:buNone/>
            </a:pPr>
            <a:r>
              <a:rPr lang="fr-FR" dirty="0" smtClean="0"/>
              <a:t>L’</a:t>
            </a:r>
            <a:r>
              <a:rPr lang="fr-FR" dirty="0" err="1" smtClean="0"/>
              <a:t>anosognosie</a:t>
            </a:r>
            <a:r>
              <a:rPr lang="fr-FR" dirty="0" smtClean="0"/>
              <a:t> : </a:t>
            </a:r>
          </a:p>
          <a:p>
            <a:r>
              <a:rPr lang="fr-FR" dirty="0" smtClean="0"/>
              <a:t>Comment tenir compte de l’avis du cérébrolésé anosognosique?</a:t>
            </a:r>
          </a:p>
          <a:p>
            <a:r>
              <a:rPr lang="fr-FR" dirty="0" smtClean="0"/>
              <a:t>que faire face aux personnes anosognosiques qui demandent presque quotidiennement à rentrer chez eux alors qu’elles sont incapables de se déplacer seule?</a:t>
            </a:r>
          </a:p>
          <a:p>
            <a:r>
              <a:rPr lang="fr-FR" dirty="0" smtClean="0"/>
              <a:t>Le plus souvent on s’oppose à leur retour mais on ne respecte pas leur volonté…. </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Les troubles cognitifs et comportementaux</a:t>
            </a:r>
            <a:endParaRPr lang="fr-FR"/>
          </a:p>
        </p:txBody>
      </p:sp>
      <p:sp>
        <p:nvSpPr>
          <p:cNvPr id="3" name="Espace réservé du contenu 2"/>
          <p:cNvSpPr>
            <a:spLocks noGrp="1"/>
          </p:cNvSpPr>
          <p:nvPr>
            <p:ph idx="1"/>
          </p:nvPr>
        </p:nvSpPr>
        <p:spPr/>
        <p:txBody>
          <a:bodyPr/>
          <a:lstStyle/>
          <a:p>
            <a:r>
              <a:rPr lang="fr-FR" dirty="0" smtClean="0"/>
              <a:t>Quelles limites fixer aux troubles du comportement ? À quel moment peut-on, doit-on interrompre une hospitalisation ? Ne va-t-on pas créer de plus grandes difficultés au sein d’une famille en imposant une sortie précoce ?</a:t>
            </a:r>
          </a:p>
          <a:p>
            <a:r>
              <a:rPr lang="fr-FR" dirty="0" smtClean="0"/>
              <a:t>Vers quel domicile? Volonté de la famille? De la personne? De l’équipe soignante?</a:t>
            </a:r>
            <a:endParaRPr lang="fr-FR" smtClean="0"/>
          </a:p>
          <a:p>
            <a:pPr>
              <a:buNone/>
            </a:pPr>
            <a:endParaRPr lang="fr-FR" dirty="0" smtClean="0"/>
          </a:p>
          <a:p>
            <a:r>
              <a:rPr lang="fr-FR" dirty="0" smtClean="0"/>
              <a:t>Importance du suivi+++</a:t>
            </a:r>
          </a:p>
          <a:p>
            <a:pPr marL="137160" indent="0">
              <a:buNone/>
            </a:pPr>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Conclusion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questionnements éthiques sont nombreux et diverses . Ils remettent sans cesse en question nos activités quotidiennes. Ils s’inscrivent au sein de contraintes médicales, sociales, philosophiques,  mais aussi, légales, économiques, et politiques.</a:t>
            </a:r>
          </a:p>
          <a:p>
            <a:r>
              <a:rPr lang="fr-FR" dirty="0" smtClean="0"/>
              <a:t>Les situations interrogeant l’éthique en secteur d’ éveil de coma et de rééducation,  se retrouvent à chaque moment de l’hospitalisation (</a:t>
            </a:r>
            <a:r>
              <a:rPr lang="fr-FR" i="1" dirty="0" smtClean="0"/>
              <a:t>intimité, bientraitance</a:t>
            </a:r>
            <a:r>
              <a:rPr lang="fr-FR" dirty="0" smtClean="0"/>
              <a:t>…), souvent à la marge du contexte légal (</a:t>
            </a:r>
            <a:r>
              <a:rPr lang="fr-FR" i="1" dirty="0" smtClean="0"/>
              <a:t>secret médical, loi </a:t>
            </a:r>
            <a:r>
              <a:rPr lang="fr-FR" i="1" dirty="0" err="1" smtClean="0"/>
              <a:t>claeys-Léonetti</a:t>
            </a:r>
            <a:r>
              <a:rPr lang="fr-FR" i="1" dirty="0" smtClean="0"/>
              <a:t>, protections </a:t>
            </a:r>
            <a:r>
              <a:rPr lang="fr-FR" i="1" dirty="0" err="1" smtClean="0"/>
              <a:t>judiridiques</a:t>
            </a:r>
            <a:r>
              <a:rPr lang="fr-FR" dirty="0" smtClean="0"/>
              <a:t>…); et sont majorées par l’incertitude de l’évolution de personnes en phase d’éveil de coma.</a:t>
            </a:r>
          </a:p>
          <a:p>
            <a:endParaRPr lang="fr-FR" dirty="0" smtClean="0"/>
          </a:p>
          <a:p>
            <a:endParaRPr lang="fr-FR" dirty="0" smtClean="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88640"/>
            <a:ext cx="1420813"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8964"/>
            <a:ext cx="2523770" cy="11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74953"/>
            <a:ext cx="2448272" cy="110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67544" y="301480"/>
            <a:ext cx="8229600" cy="1143000"/>
          </a:xfrm>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b="1" dirty="0" smtClean="0"/>
              <a:t>En phase de rééducation, pour les personnes en état de conscience altérée, la priorité doit être donnée à la sécurité, au bien-être, et à l’autonomie.</a:t>
            </a:r>
          </a:p>
          <a:p>
            <a:r>
              <a:rPr lang="fr-FR" b="1" dirty="0" smtClean="0"/>
              <a:t>Il est toujours nécessaire de se remettre en question et de s’interroger sur nos actions pour savoir si elles sont bénéfiques pour les patients.</a:t>
            </a:r>
            <a:endParaRPr lang="fr-FR" b="1"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01480"/>
            <a:ext cx="1656184" cy="154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L’arrivée en secteur d’éveil de coma </a:t>
            </a:r>
            <a:br>
              <a:rPr lang="fr-FR" dirty="0" smtClean="0"/>
            </a:br>
            <a:r>
              <a:rPr lang="fr-FR" dirty="0" smtClean="0"/>
              <a:t>pour les soignants</a:t>
            </a:r>
            <a:endParaRPr lang="fr-FR" dirty="0"/>
          </a:p>
        </p:txBody>
      </p:sp>
      <p:sp>
        <p:nvSpPr>
          <p:cNvPr id="3" name="Espace réservé du contenu 2"/>
          <p:cNvSpPr>
            <a:spLocks noGrp="1"/>
          </p:cNvSpPr>
          <p:nvPr>
            <p:ph idx="1"/>
          </p:nvPr>
        </p:nvSpPr>
        <p:spPr>
          <a:xfrm>
            <a:off x="395536" y="1988840"/>
            <a:ext cx="8229600" cy="4709160"/>
          </a:xfrm>
        </p:spPr>
        <p:txBody>
          <a:bodyPr/>
          <a:lstStyle/>
          <a:p>
            <a:r>
              <a:rPr lang="fr-FR" dirty="0" smtClean="0"/>
              <a:t>Nouveau patient</a:t>
            </a:r>
          </a:p>
          <a:p>
            <a:r>
              <a:rPr lang="fr-FR" dirty="0" smtClean="0"/>
              <a:t>Repartir de 0</a:t>
            </a:r>
          </a:p>
          <a:p>
            <a:r>
              <a:rPr lang="fr-FR" dirty="0" smtClean="0"/>
              <a:t>Nécessité d’explications des spécificités du service </a:t>
            </a:r>
          </a:p>
          <a:p>
            <a:r>
              <a:rPr lang="fr-FR" dirty="0" smtClean="0"/>
              <a:t>Faire respecter des règles à des familles en détresse</a:t>
            </a:r>
          </a:p>
          <a:p>
            <a:r>
              <a:rPr lang="fr-FR" dirty="0" smtClean="0"/>
              <a:t>Expliquer les cérébrolésions et leurs conséquences…</a:t>
            </a:r>
          </a:p>
          <a:p>
            <a:endParaRPr lang="fr-FR" dirty="0" smtClean="0"/>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 entourage/soignant</a:t>
            </a:r>
            <a:br>
              <a:rPr lang="fr-FR" dirty="0" smtClean="0"/>
            </a:br>
            <a:r>
              <a:rPr lang="fr-FR" dirty="0" smtClean="0"/>
              <a:t>une relation de confiance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 Il a survécu , quand pourra-t-il reprendre sa vie comme avant? »</a:t>
            </a:r>
          </a:p>
          <a:p>
            <a:r>
              <a:rPr lang="fr-FR" dirty="0" smtClean="0"/>
              <a:t>« Gardera-t-il des séquelles ? » </a:t>
            </a:r>
          </a:p>
          <a:p>
            <a:r>
              <a:rPr lang="fr-FR" dirty="0" smtClean="0"/>
              <a:t>« Combien de temps va-t-il rester ici? »</a:t>
            </a:r>
          </a:p>
          <a:p>
            <a:r>
              <a:rPr lang="fr-FR" dirty="0" smtClean="0"/>
              <a:t>L’incertitude du pronostic fonctionnel, du devenir ne facilite pas toujours les discussions </a:t>
            </a:r>
          </a:p>
          <a:p>
            <a:r>
              <a:rPr lang="fr-FR" dirty="0" smtClean="0"/>
              <a:t>Impression de ne pas obtenir de réponse fiable devant cette incertitude</a:t>
            </a:r>
          </a:p>
          <a:p>
            <a:r>
              <a:rPr lang="fr-FR" dirty="0" smtClean="0"/>
              <a:t>Demander à chaque membre du personnel les mêmes questions en ne gardant que les bouts de réponses considérées comme positives et/ou éviter d’interroger le médecin de peur d’entendre les réponses….</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DSCN1179.JPG"/>
          <p:cNvPicPr>
            <a:picLocks noChangeAspect="1"/>
          </p:cNvPicPr>
          <p:nvPr/>
        </p:nvPicPr>
        <p:blipFill>
          <a:blip r:embed="rId2" cstate="print"/>
          <a:stretch>
            <a:fillRect/>
          </a:stretch>
        </p:blipFill>
        <p:spPr>
          <a:xfrm>
            <a:off x="0" y="0"/>
            <a:ext cx="9144000" cy="6858000"/>
          </a:xfrm>
          <a:prstGeom prst="rect">
            <a:avLst/>
          </a:prstGeom>
        </p:spPr>
      </p:pic>
      <p:sp>
        <p:nvSpPr>
          <p:cNvPr id="5" name="Titre 4"/>
          <p:cNvSpPr>
            <a:spLocks noGrp="1"/>
          </p:cNvSpPr>
          <p:nvPr>
            <p:ph type="ctrTitle"/>
          </p:nvPr>
        </p:nvSpPr>
        <p:spPr>
          <a:xfrm>
            <a:off x="539552" y="332656"/>
            <a:ext cx="8229600" cy="1828800"/>
          </a:xfrm>
        </p:spPr>
        <p:txBody>
          <a:bodyPr>
            <a:normAutofit fontScale="90000"/>
          </a:bodyPr>
          <a:lstStyle/>
          <a:p>
            <a:r>
              <a:rPr lang="fr-FR" dirty="0" smtClean="0"/>
              <a:t>Intimité </a:t>
            </a:r>
            <a:br>
              <a:rPr lang="fr-FR" dirty="0" smtClean="0"/>
            </a:br>
            <a:r>
              <a:rPr lang="fr-FR" dirty="0" smtClean="0"/>
              <a:t>respect </a:t>
            </a:r>
            <a:br>
              <a:rPr lang="fr-FR" dirty="0" smtClean="0"/>
            </a:br>
            <a:r>
              <a:rPr lang="fr-FR" dirty="0" smtClean="0"/>
              <a:t>bientraitance</a:t>
            </a:r>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
        <p:nvSpPr>
          <p:cNvPr id="6" name="Sous-titre 5"/>
          <p:cNvSpPr>
            <a:spLocks noGrp="1"/>
          </p:cNvSpPr>
          <p:nvPr>
            <p:ph type="subTitle" idx="1"/>
          </p:nvPr>
        </p:nvSpPr>
        <p:spPr>
          <a:xfrm>
            <a:off x="1403648" y="4221088"/>
            <a:ext cx="6400800" cy="1752600"/>
          </a:xfrm>
        </p:spPr>
        <p:txBody>
          <a:bodyPr/>
          <a:lstStyle/>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1</a:t>
            </a:r>
            <a:br>
              <a:rPr lang="fr-FR" dirty="0" smtClean="0"/>
            </a:br>
            <a:r>
              <a:rPr lang="fr-FR" dirty="0" smtClean="0"/>
              <a:t>intimité/respect/bientraitance</a:t>
            </a:r>
            <a:endParaRPr lang="fr-FR" dirty="0"/>
          </a:p>
        </p:txBody>
      </p:sp>
      <p:sp>
        <p:nvSpPr>
          <p:cNvPr id="3" name="Espace réservé du contenu 2"/>
          <p:cNvSpPr>
            <a:spLocks noGrp="1"/>
          </p:cNvSpPr>
          <p:nvPr>
            <p:ph idx="1"/>
          </p:nvPr>
        </p:nvSpPr>
        <p:spPr>
          <a:xfrm>
            <a:off x="467544" y="1412776"/>
            <a:ext cx="8229600" cy="4709160"/>
          </a:xfrm>
        </p:spPr>
        <p:txBody>
          <a:bodyPr>
            <a:normAutofit lnSpcReduction="10000"/>
          </a:bodyPr>
          <a:lstStyle/>
          <a:p>
            <a:r>
              <a:rPr lang="fr-FR" dirty="0" smtClean="0"/>
              <a:t>Patiente 68 ans, rupture d’anévrisme de communicante antérieure entrée depuis 8 jours en secteur d’éveil de coma, en phase d’éveil, pauci-relationnelle (suivi du regard fluctuant et quelques mouvements orientés)</a:t>
            </a:r>
          </a:p>
          <a:p>
            <a:endParaRPr lang="fr-FR" dirty="0" smtClean="0"/>
          </a:p>
          <a:p>
            <a:r>
              <a:rPr lang="fr-FR" dirty="0" smtClean="0"/>
              <a:t>« </a:t>
            </a:r>
            <a:r>
              <a:rPr lang="fr-FR" dirty="0" smtClean="0">
                <a:solidFill>
                  <a:schemeClr val="accent4">
                    <a:lumMod val="50000"/>
                  </a:schemeClr>
                </a:solidFill>
              </a:rPr>
              <a:t>Bonjour Huguette, tu vas bien ? On va devoir te changer . Mince il n’y a plus de protections</a:t>
            </a:r>
            <a:r>
              <a:rPr lang="fr-FR" dirty="0" smtClean="0"/>
              <a:t> ».</a:t>
            </a:r>
          </a:p>
          <a:p>
            <a:r>
              <a:rPr lang="fr-FR" i="1" dirty="0" smtClean="0"/>
              <a:t>De la porte ouverte au collègue dans le couloir</a:t>
            </a:r>
            <a:r>
              <a:rPr lang="fr-FR" dirty="0" smtClean="0"/>
              <a:t>: «</a:t>
            </a:r>
            <a:r>
              <a:rPr lang="fr-FR" dirty="0" smtClean="0">
                <a:solidFill>
                  <a:schemeClr val="accent4">
                    <a:lumMod val="50000"/>
                  </a:schemeClr>
                </a:solidFill>
              </a:rPr>
              <a:t> hé tu peux me donner une couche XL pour Huguette!! Et un drap, elle en a mis partout…</a:t>
            </a:r>
            <a:r>
              <a:rPr lang="fr-FR" dirty="0" smtClean="0"/>
              <a:t> »</a:t>
            </a:r>
          </a:p>
          <a:p>
            <a:endParaRPr lang="fr-FR" dirty="0"/>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1</a:t>
            </a:r>
            <a:br>
              <a:rPr lang="fr-FR" dirty="0" smtClean="0"/>
            </a:br>
            <a:r>
              <a:rPr lang="fr-FR" dirty="0" smtClean="0"/>
              <a:t>intimité/respect/bientraitance</a:t>
            </a:r>
            <a:endParaRPr lang="fr-FR" dirty="0"/>
          </a:p>
        </p:txBody>
      </p:sp>
      <p:sp>
        <p:nvSpPr>
          <p:cNvPr id="3" name="Espace réservé du contenu 2"/>
          <p:cNvSpPr>
            <a:spLocks noGrp="1"/>
          </p:cNvSpPr>
          <p:nvPr>
            <p:ph idx="1"/>
          </p:nvPr>
        </p:nvSpPr>
        <p:spPr/>
        <p:txBody>
          <a:bodyPr/>
          <a:lstStyle/>
          <a:p>
            <a:pPr>
              <a:buNone/>
            </a:pPr>
            <a:r>
              <a:rPr lang="fr-FR" dirty="0" smtClean="0"/>
              <a:t>1- »</a:t>
            </a:r>
            <a:r>
              <a:rPr lang="fr-FR" dirty="0" smtClean="0">
                <a:solidFill>
                  <a:schemeClr val="accent4">
                    <a:lumMod val="50000"/>
                  </a:schemeClr>
                </a:solidFill>
              </a:rPr>
              <a:t> Bonjour Huguette </a:t>
            </a:r>
            <a:r>
              <a:rPr lang="fr-FR" dirty="0" smtClean="0"/>
              <a:t> »</a:t>
            </a:r>
          </a:p>
          <a:p>
            <a:r>
              <a:rPr lang="fr-FR" dirty="0" smtClean="0"/>
              <a:t>Pourquoi utiliser le prénom et pas le nom d’épouse ? </a:t>
            </a:r>
          </a:p>
          <a:p>
            <a:r>
              <a:rPr lang="fr-FR" dirty="0" smtClean="0"/>
              <a:t>Appelle t’on les personnes que l’on croise pour la première fois par leur prénom ? Nous ne sommes pas </a:t>
            </a:r>
            <a:r>
              <a:rPr lang="fr-FR" i="1" dirty="0" smtClean="0"/>
              <a:t>intimes</a:t>
            </a:r>
            <a:r>
              <a:rPr lang="fr-FR" dirty="0" smtClean="0"/>
              <a:t> avec la patiente.</a:t>
            </a:r>
          </a:p>
          <a:p>
            <a:r>
              <a:rPr lang="fr-FR" dirty="0" smtClean="0"/>
              <a:t>L’utilisation du prénom se justifie parfois pour évaluer, chercher une réaction mais ne doit jamais devenir une habitude</a:t>
            </a:r>
          </a:p>
        </p:txBody>
      </p:sp>
      <p:sp>
        <p:nvSpPr>
          <p:cNvPr id="4" name="Espace réservé du pied de page 3"/>
          <p:cNvSpPr>
            <a:spLocks noGrp="1"/>
          </p:cNvSpPr>
          <p:nvPr>
            <p:ph type="ftr" sz="quarter" idx="11"/>
          </p:nvPr>
        </p:nvSpPr>
        <p:spPr/>
        <p:txBody>
          <a:bodyPr/>
          <a:lstStyle/>
          <a:p>
            <a:r>
              <a:rPr lang="fr-FR" smtClean="0"/>
              <a:t>colloque france trauma cranien 06/04/2017</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3704</TotalTime>
  <Words>2480</Words>
  <Application>Microsoft Office PowerPoint</Application>
  <PresentationFormat>Affichage à l'écran (4:3)</PresentationFormat>
  <Paragraphs>277</Paragraphs>
  <Slides>44</Slides>
  <Notes>0</Notes>
  <HiddenSlides>9</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Apex</vt:lpstr>
      <vt:lpstr>Les situations interrogeant l’éthique a la phase de rééducation pour les personnes en état de conscience altérée</vt:lpstr>
      <vt:lpstr>Introduction </vt:lpstr>
      <vt:lpstr>Contexte general</vt:lpstr>
      <vt:lpstr>L’arrivée en éveil de coma pour l’entourage</vt:lpstr>
      <vt:lpstr>L’arrivée en secteur d’éveil de coma  pour les soignants</vt:lpstr>
      <vt:lpstr>Relation entourage/soignant une relation de confiance ?</vt:lpstr>
      <vt:lpstr>Intimité  respect  bientraitance</vt:lpstr>
      <vt:lpstr>Situation  1 intimité/respect/bientraitance</vt:lpstr>
      <vt:lpstr>Situation 1 intimité/respect/bientraitance</vt:lpstr>
      <vt:lpstr>Situation 1 intimité/respect/bientraitance</vt:lpstr>
      <vt:lpstr>Situation 1 intimité/respect/bientraitance</vt:lpstr>
      <vt:lpstr>Situation 1 intimité/respect/bientraitance</vt:lpstr>
      <vt:lpstr>Intimité Respect Bientraitance</vt:lpstr>
      <vt:lpstr>Présentation PowerPoint</vt:lpstr>
      <vt:lpstr>Intimité Respect Bientraitance</vt:lpstr>
      <vt:lpstr>Intimité Respect Bientraitance</vt:lpstr>
      <vt:lpstr>confidentialité</vt:lpstr>
      <vt:lpstr>Situation 2 confidentialité/aspect juridique</vt:lpstr>
      <vt:lpstr>Situation 2 confidentialité/aspect juridique</vt:lpstr>
      <vt:lpstr>Situation 2 confidentialité/aspect juridique</vt:lpstr>
      <vt:lpstr>Mesures de protection juridique</vt:lpstr>
      <vt:lpstr>Présentation PowerPoint</vt:lpstr>
      <vt:lpstr>Limitations de soins</vt:lpstr>
      <vt:lpstr>Limitations de soins</vt:lpstr>
      <vt:lpstr>Situation 3 Limitations de soins</vt:lpstr>
      <vt:lpstr>Situation 3 Limitations de soins</vt:lpstr>
      <vt:lpstr>Situation 3 aggravation de l’état de santé Limitations de soins</vt:lpstr>
      <vt:lpstr>Situation 3 aggravation de l’état de santé Limitations de soins </vt:lpstr>
      <vt:lpstr>Situation 3 aggravation de l’état de santé Limitations de soins </vt:lpstr>
      <vt:lpstr>Limitations de soins</vt:lpstr>
      <vt:lpstr>Les projets de soins et de vie personnalisés</vt:lpstr>
      <vt:lpstr>Projet de soins </vt:lpstr>
      <vt:lpstr>Projet de soins</vt:lpstr>
      <vt:lpstr>Situation 4 le projet de vie personnalisé </vt:lpstr>
      <vt:lpstr>Situation 4 le projet de vie personnalisé </vt:lpstr>
      <vt:lpstr>Situation 4 le projet de vie personnalisé </vt:lpstr>
      <vt:lpstr>Situation 4 le projet de vie personnalisé </vt:lpstr>
      <vt:lpstr>Les troubles cognitivo-comportementaux à la phase de rééducation</vt:lpstr>
      <vt:lpstr>Les troubles cognitifs et comportementaux</vt:lpstr>
      <vt:lpstr>Les troubles cognitifs et comportementaux</vt:lpstr>
      <vt:lpstr>Les troubles cognitifs et comportementaux</vt:lpstr>
      <vt:lpstr>Les troubles cognitifs et comportementaux</vt:lpstr>
      <vt:lpstr>Conclusion   </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situations interrogeant l’éthique a la phase de rééducation pour les personnes en état de conscience altérée</dc:title>
  <dc:creator>franck</dc:creator>
  <cp:lastModifiedBy>Dr Kozlowski</cp:lastModifiedBy>
  <cp:revision>202</cp:revision>
  <dcterms:created xsi:type="dcterms:W3CDTF">2017-03-12T18:07:59Z</dcterms:created>
  <dcterms:modified xsi:type="dcterms:W3CDTF">2017-04-05T21:15:12Z</dcterms:modified>
</cp:coreProperties>
</file>