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0" r:id="rId3"/>
    <p:sldId id="261" r:id="rId4"/>
    <p:sldId id="262" r:id="rId5"/>
    <p:sldId id="263" r:id="rId6"/>
    <p:sldId id="258" r:id="rId7"/>
    <p:sldId id="259" r:id="rId8"/>
    <p:sldId id="264" r:id="rId9"/>
    <p:sldId id="265" r:id="rId10"/>
    <p:sldId id="266" r:id="rId1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09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EF58A-DD31-4C40-B934-29EA9770D4F2}" type="datetimeFigureOut">
              <a:rPr lang="fr-FR" smtClean="0"/>
              <a:pPr/>
              <a:t>05/04/2017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B8A9E-860E-9F47-9451-F0B4C9E475CD}" type="slidenum">
              <a:rPr lang="fr-FR" smtClean="0"/>
              <a:pPr/>
              <a:t>‹N°›</a:t>
            </a:fld>
            <a:endParaRPr lang="fr-FR"/>
          </a:p>
        </p:txBody>
      </p:sp>
    </p:spTree>
    <p:extLst>
      <p:ext uri="{BB962C8B-B14F-4D97-AF65-F5344CB8AC3E}">
        <p14:creationId xmlns:p14="http://schemas.microsoft.com/office/powerpoint/2010/main" val="36984620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7969C82-CE3A-A64D-A302-1E3339513CB0}" type="slidenum">
              <a:rPr lang="fr-FR">
                <a:latin typeface="Times" pitchFamily="-108" charset="0"/>
              </a:rPr>
              <a:pPr/>
              <a:t>6</a:t>
            </a:fld>
            <a:endParaRPr lang="fr-FR">
              <a:latin typeface="Times" pitchFamily="-108" charset="0"/>
            </a:endParaRPr>
          </a:p>
        </p:txBody>
      </p:sp>
      <p:sp>
        <p:nvSpPr>
          <p:cNvPr id="327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DCEEEED-38CB-D64B-BC26-9312A5BA0D2C}" type="slidenum">
              <a:rPr lang="fr-FR" sz="1200"/>
              <a:pPr algn="r"/>
              <a:t>6</a:t>
            </a:fld>
            <a:endParaRPr lang="fr-FR" sz="1200"/>
          </a:p>
        </p:txBody>
      </p:sp>
      <p:sp>
        <p:nvSpPr>
          <p:cNvPr id="32772" name="Rectangle 2"/>
          <p:cNvSpPr>
            <a:spLocks noGrp="1" noRot="1" noChangeAspect="1" noChangeArrowheads="1" noTextEdit="1"/>
          </p:cNvSpPr>
          <p:nvPr>
            <p:ph type="sldImg"/>
          </p:nvPr>
        </p:nvSpPr>
        <p:spPr>
          <a:solidFill>
            <a:srgbClr val="FFFFFF"/>
          </a:solidFill>
          <a:ln/>
        </p:spPr>
      </p:sp>
      <p:sp>
        <p:nvSpPr>
          <p:cNvPr id="32773" name="Rectangle 3"/>
          <p:cNvSpPr>
            <a:spLocks noGrp="1" noChangeArrowheads="1"/>
          </p:cNvSpPr>
          <p:nvPr>
            <p:ph type="body" idx="1"/>
          </p:nvPr>
        </p:nvSpPr>
        <p:spPr>
          <a:solidFill>
            <a:srgbClr val="FFFFFF"/>
          </a:solidFill>
          <a:ln>
            <a:solidFill>
              <a:srgbClr val="000000"/>
            </a:solidFill>
          </a:ln>
        </p:spPr>
        <p:txBody>
          <a:bodyPr/>
          <a:lstStyle/>
          <a:p>
            <a:endParaRPr lang="fr-FR">
              <a:latin typeface="Times" pitchFamily="-10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F32E237-35E4-EE44-A0FE-48234873C567}" type="slidenum">
              <a:rPr lang="fr-FR">
                <a:latin typeface="Times" pitchFamily="-108" charset="0"/>
              </a:rPr>
              <a:pPr/>
              <a:t>7</a:t>
            </a:fld>
            <a:endParaRPr lang="fr-FR">
              <a:latin typeface="Times" pitchFamily="-108" charset="0"/>
            </a:endParaRPr>
          </a:p>
        </p:txBody>
      </p:sp>
      <p:sp>
        <p:nvSpPr>
          <p:cNvPr id="348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D9D46DB-B03E-DE42-939B-963887491BBE}" type="slidenum">
              <a:rPr lang="fr-FR" sz="1200"/>
              <a:pPr algn="r"/>
              <a:t>7</a:t>
            </a:fld>
            <a:endParaRPr lang="fr-FR" sz="1200"/>
          </a:p>
        </p:txBody>
      </p:sp>
      <p:sp>
        <p:nvSpPr>
          <p:cNvPr id="34820" name="Rectangle 2"/>
          <p:cNvSpPr>
            <a:spLocks noGrp="1" noRot="1" noChangeAspect="1" noChangeArrowheads="1" noTextEdit="1"/>
          </p:cNvSpPr>
          <p:nvPr>
            <p:ph type="sldImg"/>
          </p:nvPr>
        </p:nvSpPr>
        <p:spPr>
          <a:solidFill>
            <a:srgbClr val="FFFFFF"/>
          </a:solidFill>
          <a:ln/>
        </p:spPr>
      </p:sp>
      <p:sp>
        <p:nvSpPr>
          <p:cNvPr id="34821" name="Rectangle 3"/>
          <p:cNvSpPr>
            <a:spLocks noGrp="1" noChangeArrowheads="1"/>
          </p:cNvSpPr>
          <p:nvPr>
            <p:ph type="body" idx="1"/>
          </p:nvPr>
        </p:nvSpPr>
        <p:spPr>
          <a:solidFill>
            <a:srgbClr val="FFFFFF"/>
          </a:solidFill>
          <a:ln>
            <a:solidFill>
              <a:srgbClr val="000000"/>
            </a:solidFill>
          </a:ln>
        </p:spPr>
        <p:txBody>
          <a:bodyPr/>
          <a:lstStyle/>
          <a:p>
            <a:endParaRPr lang="fr-FR">
              <a:latin typeface="Times" pitchFamily="-10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668446-08C6-EE46-B615-25432E69299F}" type="datetimeFigureOut">
              <a:rPr lang="fr-FR" smtClean="0"/>
              <a:pPr/>
              <a:t>05/04/2017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1BF5FF-85BE-084B-ACD4-40D83E4CB12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68446-08C6-EE46-B615-25432E69299F}" type="datetimeFigureOut">
              <a:rPr lang="fr-FR" smtClean="0"/>
              <a:pPr/>
              <a:t>05/04/2017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BF5FF-85BE-084B-ACD4-40D83E4CB12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icher.edwige@ladapt.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40300"/>
            <a:ext cx="7772400" cy="2151022"/>
          </a:xfrm>
        </p:spPr>
        <p:txBody>
          <a:bodyPr/>
          <a:lstStyle/>
          <a:p>
            <a:r>
              <a:rPr lang="fr-FR" dirty="0" smtClean="0"/>
              <a:t>Personnes en état de conscience altérée à la phase de stabilisation</a:t>
            </a:r>
            <a:br>
              <a:rPr lang="fr-FR" dirty="0" smtClean="0"/>
            </a:br>
            <a:r>
              <a:rPr lang="fr-FR" dirty="0" smtClean="0"/>
              <a:t>questionnement </a:t>
            </a:r>
            <a:r>
              <a:rPr lang="fr-FR" dirty="0"/>
              <a:t>é</a:t>
            </a:r>
            <a:r>
              <a:rPr lang="fr-FR" dirty="0" smtClean="0"/>
              <a:t>thique</a:t>
            </a:r>
            <a:endParaRPr lang="fr-FR" dirty="0"/>
          </a:p>
        </p:txBody>
      </p:sp>
      <p:sp>
        <p:nvSpPr>
          <p:cNvPr id="3" name="Sous-titre 2"/>
          <p:cNvSpPr>
            <a:spLocks noGrp="1"/>
          </p:cNvSpPr>
          <p:nvPr>
            <p:ph type="subTitle" idx="1"/>
          </p:nvPr>
        </p:nvSpPr>
        <p:spPr/>
        <p:txBody>
          <a:bodyPr/>
          <a:lstStyle/>
          <a:p>
            <a:r>
              <a:rPr lang="fr-FR" dirty="0" smtClean="0"/>
              <a:t>Dr. Edwige Richer</a:t>
            </a:r>
          </a:p>
          <a:p>
            <a:r>
              <a:rPr lang="fr-FR" dirty="0" smtClean="0"/>
              <a:t>Réseau Aquitaine TC</a:t>
            </a:r>
          </a:p>
          <a:p>
            <a:r>
              <a:rPr lang="fr-FR" dirty="0" smtClean="0">
                <a:hlinkClick r:id="rId2"/>
              </a:rPr>
              <a:t>richer.edwige@ladapt.net</a:t>
            </a:r>
            <a:endParaRPr lang="fr-FR" dirty="0" smtClean="0"/>
          </a:p>
          <a:p>
            <a:endParaRPr lang="fr-FR" dirty="0"/>
          </a:p>
        </p:txBody>
      </p:sp>
      <p:pic>
        <p:nvPicPr>
          <p:cNvPr id="4" name="Image 3" descr="Logo_RATC"/>
          <p:cNvPicPr/>
          <p:nvPr/>
        </p:nvPicPr>
        <p:blipFill>
          <a:blip r:embed="rId3"/>
          <a:srcRect/>
          <a:stretch>
            <a:fillRect/>
          </a:stretch>
        </p:blipFill>
        <p:spPr bwMode="auto">
          <a:xfrm>
            <a:off x="205782" y="0"/>
            <a:ext cx="199390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23949"/>
            <a:ext cx="8229600" cy="6534051"/>
          </a:xfrm>
        </p:spPr>
        <p:txBody>
          <a:bodyPr/>
          <a:lstStyle/>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r>
              <a:rPr lang="fr-FR" dirty="0" smtClean="0"/>
              <a:t>Merci pour </a:t>
            </a:r>
          </a:p>
          <a:p>
            <a:pPr>
              <a:buNone/>
            </a:pPr>
            <a:r>
              <a:rPr lang="fr-FR" dirty="0" smtClean="0"/>
              <a:t>votre attention</a:t>
            </a:r>
            <a:endParaRPr lang="fr-FR" dirty="0"/>
          </a:p>
        </p:txBody>
      </p:sp>
      <p:pic>
        <p:nvPicPr>
          <p:cNvPr id="4" name="Image 3"/>
          <p:cNvPicPr>
            <a:picLocks noChangeAspect="1"/>
          </p:cNvPicPr>
          <p:nvPr/>
        </p:nvPicPr>
        <p:blipFill>
          <a:blip r:embed="rId2"/>
          <a:stretch>
            <a:fillRect/>
          </a:stretch>
        </p:blipFill>
        <p:spPr>
          <a:xfrm>
            <a:off x="457200" y="155496"/>
            <a:ext cx="4521200" cy="3390900"/>
          </a:xfrm>
          <a:prstGeom prst="rect">
            <a:avLst/>
          </a:prstGeom>
        </p:spPr>
      </p:pic>
      <p:pic>
        <p:nvPicPr>
          <p:cNvPr id="5" name="Image 4"/>
          <p:cNvPicPr>
            <a:picLocks noChangeAspect="1"/>
          </p:cNvPicPr>
          <p:nvPr/>
        </p:nvPicPr>
        <p:blipFill>
          <a:blip r:embed="rId3"/>
          <a:stretch>
            <a:fillRect/>
          </a:stretch>
        </p:blipFill>
        <p:spPr>
          <a:xfrm>
            <a:off x="5699151" y="0"/>
            <a:ext cx="2768600" cy="3683000"/>
          </a:xfrm>
          <a:prstGeom prst="rect">
            <a:avLst/>
          </a:prstGeom>
        </p:spPr>
      </p:pic>
      <p:pic>
        <p:nvPicPr>
          <p:cNvPr id="6" name="Image 5"/>
          <p:cNvPicPr>
            <a:picLocks noChangeAspect="1"/>
          </p:cNvPicPr>
          <p:nvPr/>
        </p:nvPicPr>
        <p:blipFill>
          <a:blip r:embed="rId4"/>
          <a:stretch>
            <a:fillRect/>
          </a:stretch>
        </p:blipFill>
        <p:spPr>
          <a:xfrm>
            <a:off x="4696762" y="3683000"/>
            <a:ext cx="4127500" cy="3098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Le vrai sens des mots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Stabilisation ou passage à la chronicité ?</a:t>
            </a:r>
          </a:p>
          <a:p>
            <a:pPr lvl="1"/>
            <a:r>
              <a:rPr lang="fr-FR" dirty="0" smtClean="0"/>
              <a:t>Etape éprouvante pour l’entourage =&gt; Arrêt de l’évolution. Quels critères ?</a:t>
            </a:r>
          </a:p>
          <a:p>
            <a:r>
              <a:rPr lang="fr-FR" dirty="0" smtClean="0"/>
              <a:t>Suppose évaluation</a:t>
            </a:r>
          </a:p>
          <a:p>
            <a:pPr lvl="1"/>
            <a:r>
              <a:rPr lang="fr-FR" dirty="0" smtClean="0"/>
              <a:t>Evaluer comment ?</a:t>
            </a:r>
          </a:p>
          <a:p>
            <a:pPr lvl="1"/>
            <a:r>
              <a:rPr lang="fr-FR" dirty="0" smtClean="0"/>
              <a:t>Echelles validées sensées mesurer le niveau de dégradation du fonctionnement cérébral et l’évolution. Ces échelles permettent de calculer un score additionnant les réponses ordonnées de plusieurs critères.</a:t>
            </a:r>
          </a:p>
          <a:p>
            <a:r>
              <a:rPr lang="fr-FR" dirty="0" smtClean="0"/>
              <a:t>Questionnement sur l’utilisation de ces échelles</a:t>
            </a:r>
          </a:p>
          <a:p>
            <a:pPr>
              <a:buNone/>
            </a:pPr>
            <a:r>
              <a:rPr lang="fr-FR" dirty="0" smtClean="0"/>
              <a:t> </a:t>
            </a:r>
          </a:p>
        </p:txBody>
      </p:sp>
      <p:pic>
        <p:nvPicPr>
          <p:cNvPr id="4" name="Image 3" descr="Logo_RATC"/>
          <p:cNvPicPr/>
          <p:nvPr/>
        </p:nvPicPr>
        <p:blipFill>
          <a:blip r:embed="rId2"/>
          <a:srcRect/>
          <a:stretch>
            <a:fillRect/>
          </a:stretch>
        </p:blipFill>
        <p:spPr bwMode="auto">
          <a:xfrm>
            <a:off x="457200" y="185738"/>
            <a:ext cx="199390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Le vrai sens des mots</a:t>
            </a:r>
            <a:endParaRPr lang="fr-FR" dirty="0"/>
          </a:p>
        </p:txBody>
      </p:sp>
      <p:sp>
        <p:nvSpPr>
          <p:cNvPr id="3" name="Espace réservé du contenu 2"/>
          <p:cNvSpPr>
            <a:spLocks noGrp="1"/>
          </p:cNvSpPr>
          <p:nvPr>
            <p:ph idx="1"/>
          </p:nvPr>
        </p:nvSpPr>
        <p:spPr/>
        <p:txBody>
          <a:bodyPr>
            <a:normAutofit/>
          </a:bodyPr>
          <a:lstStyle/>
          <a:p>
            <a:r>
              <a:rPr lang="fr-FR" dirty="0" smtClean="0"/>
              <a:t>Evaluer quoi ?</a:t>
            </a:r>
          </a:p>
          <a:p>
            <a:pPr lvl="1"/>
            <a:r>
              <a:rPr lang="fr-FR" dirty="0" smtClean="0"/>
              <a:t>Pas de séméiologie vraiment objective</a:t>
            </a:r>
          </a:p>
          <a:p>
            <a:pPr lvl="1"/>
            <a:r>
              <a:rPr lang="fr-FR" dirty="0" smtClean="0"/>
              <a:t>Mais interprétation souvent subjective des réactions produites par le sujet : réflexe ? Volontaire ?</a:t>
            </a:r>
          </a:p>
          <a:p>
            <a:r>
              <a:rPr lang="fr-FR" dirty="0" smtClean="0"/>
              <a:t>Le regard du soignant précède et détermine souvent l’interprétation </a:t>
            </a:r>
          </a:p>
        </p:txBody>
      </p:sp>
      <p:pic>
        <p:nvPicPr>
          <p:cNvPr id="4" name="Image 3" descr="Logo_RATC"/>
          <p:cNvPicPr/>
          <p:nvPr/>
        </p:nvPicPr>
        <p:blipFill>
          <a:blip r:embed="rId2"/>
          <a:srcRect/>
          <a:stretch>
            <a:fillRect/>
          </a:stretch>
        </p:blipFill>
        <p:spPr bwMode="auto">
          <a:xfrm>
            <a:off x="457200" y="185738"/>
            <a:ext cx="199390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Le vrai sens des mots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Evaluer quoi ?</a:t>
            </a:r>
          </a:p>
          <a:p>
            <a:pPr lvl="1"/>
            <a:r>
              <a:rPr lang="fr-FR" dirty="0" smtClean="0"/>
              <a:t>L’état de conscience  ?</a:t>
            </a:r>
          </a:p>
          <a:p>
            <a:pPr lvl="1"/>
            <a:r>
              <a:rPr lang="fr-FR" dirty="0" smtClean="0"/>
              <a:t>Ou la capacité de production de manifestation conventionnelle d’activité consciente ?</a:t>
            </a:r>
          </a:p>
          <a:p>
            <a:pPr lvl="1"/>
            <a:r>
              <a:rPr lang="fr-FR" dirty="0" smtClean="0"/>
              <a:t>La capacité de relation </a:t>
            </a:r>
          </a:p>
          <a:p>
            <a:pPr lvl="1"/>
            <a:r>
              <a:rPr lang="fr-FR" dirty="0" smtClean="0"/>
              <a:t>ou le manque ou l’inadaptation des sollicitations pour la relation</a:t>
            </a:r>
          </a:p>
          <a:p>
            <a:r>
              <a:rPr lang="fr-FR" dirty="0" smtClean="0"/>
              <a:t>Evaluer qui ?</a:t>
            </a:r>
          </a:p>
          <a:p>
            <a:pPr lvl="1"/>
            <a:r>
              <a:rPr lang="fr-FR" dirty="0" smtClean="0"/>
              <a:t>Le sujet ? </a:t>
            </a:r>
          </a:p>
          <a:p>
            <a:pPr lvl="1"/>
            <a:r>
              <a:rPr lang="fr-FR" dirty="0" smtClean="0"/>
              <a:t>Ou nous même et notre capacité à le comprendre et rentrer en contact avec lui surtout dans le cadre de relations </a:t>
            </a:r>
            <a:r>
              <a:rPr lang="fr-FR" dirty="0" err="1" smtClean="0"/>
              <a:t>protocolisées</a:t>
            </a:r>
            <a:r>
              <a:rPr lang="fr-FR" dirty="0" smtClean="0"/>
              <a:t> imposées par les échelles </a:t>
            </a:r>
          </a:p>
        </p:txBody>
      </p:sp>
      <p:pic>
        <p:nvPicPr>
          <p:cNvPr id="4" name="Image 3" descr="Logo_RATC"/>
          <p:cNvPicPr/>
          <p:nvPr/>
        </p:nvPicPr>
        <p:blipFill>
          <a:blip r:embed="rId2"/>
          <a:srcRect/>
          <a:stretch>
            <a:fillRect/>
          </a:stretch>
        </p:blipFill>
        <p:spPr bwMode="auto">
          <a:xfrm>
            <a:off x="457200" y="185738"/>
            <a:ext cx="199390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Le vrai sens des mots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En pratique paradoxalement il n’y a d’objectif pour le passage à la phase de stabilisation que l’arbitraire du temps établi à partir d’études statistiques pronostiques  : 6 mois pour l’anoxie et un an pour les lésions traumatiques  ! </a:t>
            </a:r>
          </a:p>
          <a:p>
            <a:r>
              <a:rPr lang="fr-FR" dirty="0" smtClean="0"/>
              <a:t>N’est il pas osé de parler d’état de conscience altérée quand on ne perçoit de la conscience d’autrui que ce qu’il veut ou peut en manifester. Le terme d’état pauci relationnel a le mérite de rester dans l’observation concrète sans interprétation.</a:t>
            </a:r>
          </a:p>
          <a:p>
            <a:r>
              <a:rPr lang="fr-FR" dirty="0" smtClean="0"/>
              <a:t>Les travaux de </a:t>
            </a:r>
            <a:r>
              <a:rPr lang="fr-FR" dirty="0" err="1" smtClean="0"/>
              <a:t>Stefen</a:t>
            </a:r>
            <a:r>
              <a:rPr lang="fr-FR" dirty="0" smtClean="0"/>
              <a:t> </a:t>
            </a:r>
            <a:r>
              <a:rPr lang="fr-FR" dirty="0" err="1" smtClean="0"/>
              <a:t>Laureys</a:t>
            </a:r>
            <a:r>
              <a:rPr lang="fr-FR" dirty="0" smtClean="0"/>
              <a:t>  ont bousculé des certitudes.</a:t>
            </a:r>
          </a:p>
          <a:p>
            <a:pPr lvl="1"/>
            <a:r>
              <a:rPr lang="fr-FR" dirty="0" smtClean="0"/>
              <a:t>Il peut y avoir conscience sans communication</a:t>
            </a:r>
          </a:p>
          <a:p>
            <a:pPr lvl="1"/>
            <a:r>
              <a:rPr lang="fr-FR" dirty="0" smtClean="0"/>
              <a:t>Erreur de diagnostic clinique 1 fois sur 4 </a:t>
            </a:r>
          </a:p>
          <a:p>
            <a:pPr lvl="1"/>
            <a:endParaRPr lang="fr-FR" dirty="0" smtClean="0"/>
          </a:p>
          <a:p>
            <a:pPr lvl="1"/>
            <a:endParaRPr lang="fr-FR" dirty="0" smtClean="0"/>
          </a:p>
          <a:p>
            <a:endParaRPr lang="fr-FR" dirty="0" smtClean="0"/>
          </a:p>
        </p:txBody>
      </p:sp>
      <p:pic>
        <p:nvPicPr>
          <p:cNvPr id="4" name="Image 3" descr="Logo_RATC"/>
          <p:cNvPicPr/>
          <p:nvPr/>
        </p:nvPicPr>
        <p:blipFill>
          <a:blip r:embed="rId2"/>
          <a:srcRect/>
          <a:stretch>
            <a:fillRect/>
          </a:stretch>
        </p:blipFill>
        <p:spPr bwMode="auto">
          <a:xfrm>
            <a:off x="457200" y="185738"/>
            <a:ext cx="199390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a date 2"/>
          <p:cNvSpPr txBox="1">
            <a:spLocks noGrp="1"/>
          </p:cNvSpPr>
          <p:nvPr/>
        </p:nvSpPr>
        <p:spPr bwMode="auto">
          <a:xfrm>
            <a:off x="685800" y="6248400"/>
            <a:ext cx="1905000" cy="457200"/>
          </a:xfrm>
          <a:prstGeom prst="rect">
            <a:avLst/>
          </a:prstGeom>
          <a:noFill/>
          <a:ln w="9525">
            <a:noFill/>
            <a:miter lim="800000"/>
            <a:headEnd/>
            <a:tailEnd/>
          </a:ln>
        </p:spPr>
        <p:txBody>
          <a:bodyPr>
            <a:prstTxWarp prst="textNoShape">
              <a:avLst/>
            </a:prstTxWarp>
          </a:bodyPr>
          <a:lstStyle/>
          <a:p>
            <a:endParaRPr lang="fr-FR" sz="1400"/>
          </a:p>
        </p:txBody>
      </p:sp>
      <p:sp>
        <p:nvSpPr>
          <p:cNvPr id="73731" name="Rectangle 2"/>
          <p:cNvSpPr>
            <a:spLocks noGrp="1" noChangeArrowheads="1"/>
          </p:cNvSpPr>
          <p:nvPr>
            <p:ph type="title" idx="4294967295"/>
          </p:nvPr>
        </p:nvSpPr>
        <p:spPr>
          <a:xfrm>
            <a:off x="609600" y="304800"/>
            <a:ext cx="7772400" cy="990600"/>
          </a:xfrm>
        </p:spPr>
        <p:txBody>
          <a:bodyPr>
            <a:normAutofit fontScale="90000"/>
          </a:bodyPr>
          <a:lstStyle/>
          <a:p>
            <a:pPr>
              <a:defRPr/>
            </a:pPr>
            <a:r>
              <a:rPr lang="fr-FR" sz="3200">
                <a:effectLst>
                  <a:outerShdw blurRad="38100" dist="38100" dir="2700000" algn="tl">
                    <a:srgbClr val="DDDDDD"/>
                  </a:outerShdw>
                </a:effectLst>
                <a:ea typeface="+mj-ea"/>
                <a:cs typeface="+mj-cs"/>
              </a:rPr>
              <a:t>Dysfonctionnement métabolique réseau fronto pariétal et thalamique </a:t>
            </a:r>
            <a:r>
              <a:rPr lang="fr-FR" sz="1800">
                <a:effectLst>
                  <a:outerShdw blurRad="38100" dist="38100" dir="2700000" algn="tl">
                    <a:srgbClr val="DDDDDD"/>
                  </a:outerShdw>
                </a:effectLst>
                <a:ea typeface="+mj-ea"/>
                <a:cs typeface="+mj-cs"/>
              </a:rPr>
              <a:t>(Steven Laureys : Pour la Science N° 350 Décembre 2006)</a:t>
            </a:r>
            <a:r>
              <a:rPr lang="fr-FR">
                <a:effectLst>
                  <a:outerShdw blurRad="38100" dist="38100" dir="2700000" algn="tl">
                    <a:srgbClr val="DDDDDD"/>
                  </a:outerShdw>
                </a:effectLst>
                <a:ea typeface="+mj-ea"/>
                <a:cs typeface="+mj-cs"/>
              </a:rPr>
              <a:t> </a:t>
            </a:r>
          </a:p>
        </p:txBody>
      </p:sp>
      <p:pic>
        <p:nvPicPr>
          <p:cNvPr id="31748" name="Picture 3" descr="scanner002"/>
          <p:cNvPicPr>
            <a:picLocks noChangeAspect="1" noChangeArrowheads="1"/>
          </p:cNvPicPr>
          <p:nvPr/>
        </p:nvPicPr>
        <p:blipFill>
          <a:blip r:embed="rId3"/>
          <a:srcRect/>
          <a:stretch>
            <a:fillRect/>
          </a:stretch>
        </p:blipFill>
        <p:spPr bwMode="auto">
          <a:xfrm>
            <a:off x="1447800" y="1981200"/>
            <a:ext cx="6030913" cy="411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a date 2"/>
          <p:cNvSpPr txBox="1">
            <a:spLocks noGrp="1"/>
          </p:cNvSpPr>
          <p:nvPr/>
        </p:nvSpPr>
        <p:spPr bwMode="auto">
          <a:xfrm>
            <a:off x="685800" y="6248400"/>
            <a:ext cx="1905000" cy="457200"/>
          </a:xfrm>
          <a:prstGeom prst="rect">
            <a:avLst/>
          </a:prstGeom>
          <a:noFill/>
          <a:ln w="9525">
            <a:noFill/>
            <a:miter lim="800000"/>
            <a:headEnd/>
            <a:tailEnd/>
          </a:ln>
        </p:spPr>
        <p:txBody>
          <a:bodyPr>
            <a:prstTxWarp prst="textNoShape">
              <a:avLst/>
            </a:prstTxWarp>
          </a:bodyPr>
          <a:lstStyle/>
          <a:p>
            <a:endParaRPr lang="fr-FR" sz="1400"/>
          </a:p>
        </p:txBody>
      </p:sp>
      <p:sp>
        <p:nvSpPr>
          <p:cNvPr id="75779" name="Rectangle 2"/>
          <p:cNvSpPr>
            <a:spLocks noGrp="1" noChangeArrowheads="1"/>
          </p:cNvSpPr>
          <p:nvPr>
            <p:ph type="title" idx="4294967295"/>
          </p:nvPr>
        </p:nvSpPr>
        <p:spPr>
          <a:xfrm>
            <a:off x="609600" y="304800"/>
            <a:ext cx="7772400" cy="838200"/>
          </a:xfrm>
        </p:spPr>
        <p:txBody>
          <a:bodyPr>
            <a:normAutofit fontScale="90000"/>
          </a:bodyPr>
          <a:lstStyle/>
          <a:p>
            <a:pPr>
              <a:defRPr/>
            </a:pPr>
            <a:r>
              <a:rPr lang="fr-FR" sz="3200">
                <a:effectLst>
                  <a:outerShdw blurRad="38100" dist="38100" dir="2700000" algn="tl">
                    <a:srgbClr val="DDDDDD"/>
                  </a:outerShdw>
                </a:effectLst>
                <a:ea typeface="+mj-ea"/>
                <a:cs typeface="+mj-cs"/>
              </a:rPr>
              <a:t>Tests d’imagerie mentale</a:t>
            </a:r>
            <a:br>
              <a:rPr lang="fr-FR" sz="3200">
                <a:effectLst>
                  <a:outerShdw blurRad="38100" dist="38100" dir="2700000" algn="tl">
                    <a:srgbClr val="DDDDDD"/>
                  </a:outerShdw>
                </a:effectLst>
                <a:ea typeface="+mj-ea"/>
                <a:cs typeface="+mj-cs"/>
              </a:rPr>
            </a:br>
            <a:r>
              <a:rPr lang="fr-FR" sz="1800">
                <a:effectLst>
                  <a:outerShdw blurRad="38100" dist="38100" dir="2700000" algn="tl">
                    <a:srgbClr val="DDDDDD"/>
                  </a:outerShdw>
                </a:effectLst>
                <a:ea typeface="+mj-ea"/>
                <a:cs typeface="+mj-cs"/>
              </a:rPr>
              <a:t>(Steven Laureys Pour la Science N° 350 Décembre 2006)</a:t>
            </a:r>
            <a:r>
              <a:rPr lang="fr-FR">
                <a:effectLst>
                  <a:outerShdw blurRad="38100" dist="38100" dir="2700000" algn="tl">
                    <a:srgbClr val="DDDDDD"/>
                  </a:outerShdw>
                </a:effectLst>
                <a:ea typeface="+mj-ea"/>
                <a:cs typeface="+mj-cs"/>
              </a:rPr>
              <a:t> </a:t>
            </a:r>
          </a:p>
        </p:txBody>
      </p:sp>
      <p:pic>
        <p:nvPicPr>
          <p:cNvPr id="33796" name="Picture 4" descr="scanner003"/>
          <p:cNvPicPr>
            <a:picLocks noChangeAspect="1" noChangeArrowheads="1"/>
          </p:cNvPicPr>
          <p:nvPr/>
        </p:nvPicPr>
        <p:blipFill>
          <a:blip r:embed="rId3"/>
          <a:srcRect/>
          <a:stretch>
            <a:fillRect/>
          </a:stretch>
        </p:blipFill>
        <p:spPr bwMode="auto">
          <a:xfrm>
            <a:off x="1676400" y="1371600"/>
            <a:ext cx="5575300" cy="499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a:bodyPr>
          <a:lstStyle/>
          <a:p>
            <a:r>
              <a:rPr lang="fr-FR" dirty="0" smtClean="0"/>
              <a:t>								</a:t>
            </a:r>
            <a:r>
              <a:rPr lang="fr-FR" sz="4000" dirty="0" smtClean="0"/>
              <a:t>Le statut de la personne</a:t>
            </a:r>
            <a:endParaRPr lang="fr-FR" sz="4000" dirty="0"/>
          </a:p>
        </p:txBody>
      </p:sp>
      <p:sp>
        <p:nvSpPr>
          <p:cNvPr id="3" name="Espace réservé du contenu 2"/>
          <p:cNvSpPr>
            <a:spLocks noGrp="1"/>
          </p:cNvSpPr>
          <p:nvPr>
            <p:ph idx="1"/>
          </p:nvPr>
        </p:nvSpPr>
        <p:spPr>
          <a:xfrm>
            <a:off x="457200" y="1600200"/>
            <a:ext cx="8229600" cy="4956527"/>
          </a:xfrm>
        </p:spPr>
        <p:txBody>
          <a:bodyPr>
            <a:normAutofit fontScale="92500"/>
          </a:bodyPr>
          <a:lstStyle/>
          <a:p>
            <a:r>
              <a:rPr lang="fr-FR" dirty="0" smtClean="0"/>
              <a:t>Elle est en situation de handicap extrême mais n’est pas en fin de vie</a:t>
            </a:r>
          </a:p>
          <a:p>
            <a:pPr lvl="1"/>
            <a:r>
              <a:rPr lang="fr-FR" dirty="0" smtClean="0"/>
              <a:t>Qu’en </a:t>
            </a:r>
            <a:r>
              <a:rPr lang="fr-FR" dirty="0" err="1" smtClean="0"/>
              <a:t>est-</a:t>
            </a:r>
            <a:r>
              <a:rPr lang="fr-FR" dirty="0" smtClean="0"/>
              <a:t> il des directives anticipées ?</a:t>
            </a:r>
          </a:p>
          <a:p>
            <a:pPr lvl="1"/>
            <a:r>
              <a:rPr lang="fr-FR" dirty="0" smtClean="0"/>
              <a:t>En l’absence de douleurs ou d’épisode aigu peut on engager une sédation profonde ?</a:t>
            </a:r>
          </a:p>
          <a:p>
            <a:pPr lvl="1"/>
            <a:r>
              <a:rPr lang="fr-FR" dirty="0" smtClean="0"/>
              <a:t>L’alimentation et l’hydratation sont elles  vraiment des soins relevant d’un acharnement thérapeutique ?  </a:t>
            </a:r>
          </a:p>
          <a:p>
            <a:r>
              <a:rPr lang="fr-FR" dirty="0" smtClean="0"/>
              <a:t>Cette vie vaut elle la peine d’être vécue ?</a:t>
            </a:r>
          </a:p>
          <a:p>
            <a:pPr lvl="1"/>
            <a:r>
              <a:rPr lang="fr-FR" dirty="0" smtClean="0"/>
              <a:t>Comparaison avec les LIS ?  ( 80% d’opinion positive) </a:t>
            </a:r>
          </a:p>
          <a:p>
            <a:pPr lvl="1"/>
            <a:r>
              <a:rPr lang="fr-FR" dirty="0" smtClean="0"/>
              <a:t>Tant qu’elle souhaite la vivre</a:t>
            </a:r>
          </a:p>
        </p:txBody>
      </p:sp>
      <p:pic>
        <p:nvPicPr>
          <p:cNvPr id="4" name="Image 3" descr="Logo_RATC"/>
          <p:cNvPicPr/>
          <p:nvPr/>
        </p:nvPicPr>
        <p:blipFill>
          <a:blip r:embed="rId2"/>
          <a:srcRect/>
          <a:stretch>
            <a:fillRect/>
          </a:stretch>
        </p:blipFill>
        <p:spPr bwMode="auto">
          <a:xfrm>
            <a:off x="612705" y="185738"/>
            <a:ext cx="199390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a:bodyPr>
          <a:lstStyle/>
          <a:p>
            <a:r>
              <a:rPr lang="fr-FR" dirty="0" smtClean="0"/>
              <a:t>								</a:t>
            </a:r>
            <a:r>
              <a:rPr lang="fr-FR" sz="4000" dirty="0" smtClean="0"/>
              <a:t>Le statut de la personne</a:t>
            </a:r>
            <a:endParaRPr lang="fr-FR" sz="4000" dirty="0"/>
          </a:p>
        </p:txBody>
      </p:sp>
      <p:sp>
        <p:nvSpPr>
          <p:cNvPr id="3" name="Espace réservé du contenu 2"/>
          <p:cNvSpPr>
            <a:spLocks noGrp="1"/>
          </p:cNvSpPr>
          <p:nvPr>
            <p:ph idx="1"/>
          </p:nvPr>
        </p:nvSpPr>
        <p:spPr/>
        <p:txBody>
          <a:bodyPr>
            <a:normAutofit fontScale="62500" lnSpcReduction="20000"/>
          </a:bodyPr>
          <a:lstStyle/>
          <a:p>
            <a:pPr>
              <a:buNone/>
            </a:pPr>
            <a:r>
              <a:rPr lang="fr-FR" dirty="0" smtClean="0"/>
              <a:t>Quelle qualité de vie pour cette personne stabilisée en état de conscience altérée ?</a:t>
            </a:r>
          </a:p>
          <a:p>
            <a:r>
              <a:rPr lang="fr-FR" dirty="0" smtClean="0"/>
              <a:t>Etre bien dans son corps </a:t>
            </a:r>
          </a:p>
          <a:p>
            <a:pPr lvl="1"/>
            <a:r>
              <a:rPr lang="fr-FR" dirty="0" smtClean="0"/>
              <a:t>Image de Soi : hygiène et habillage</a:t>
            </a:r>
          </a:p>
          <a:p>
            <a:pPr lvl="1"/>
            <a:r>
              <a:rPr lang="fr-FR" dirty="0" smtClean="0"/>
              <a:t>Mobilisation et déplacements</a:t>
            </a:r>
          </a:p>
          <a:p>
            <a:r>
              <a:rPr lang="fr-FR" dirty="0" smtClean="0"/>
              <a:t>Etre en sécurité psychologique </a:t>
            </a:r>
          </a:p>
          <a:p>
            <a:pPr lvl="1"/>
            <a:r>
              <a:rPr lang="fr-FR" dirty="0" smtClean="0"/>
              <a:t>Environnement humain stable</a:t>
            </a:r>
          </a:p>
          <a:p>
            <a:pPr lvl="1"/>
            <a:r>
              <a:rPr lang="fr-FR" dirty="0" smtClean="0"/>
              <a:t>Environnement physique agréable</a:t>
            </a:r>
          </a:p>
          <a:p>
            <a:r>
              <a:rPr lang="fr-FR" dirty="0" smtClean="0"/>
              <a:t>Etre en communication </a:t>
            </a:r>
          </a:p>
          <a:p>
            <a:pPr lvl="1"/>
            <a:r>
              <a:rPr lang="fr-FR" dirty="0" smtClean="0"/>
              <a:t>Etre connu accepté, observé, compris, entendu</a:t>
            </a:r>
          </a:p>
          <a:p>
            <a:r>
              <a:rPr lang="fr-FR" dirty="0" smtClean="0"/>
              <a:t>Etre intégré dans un groupe social</a:t>
            </a:r>
          </a:p>
          <a:p>
            <a:pPr>
              <a:buNone/>
            </a:pPr>
            <a:endParaRPr lang="fr-FR" dirty="0" smtClean="0"/>
          </a:p>
          <a:p>
            <a:pPr>
              <a:buNone/>
            </a:pPr>
            <a:r>
              <a:rPr lang="fr-FR" dirty="0" smtClean="0"/>
              <a:t>	=&gt;Engage des moyens d’accompagnement humain</a:t>
            </a:r>
          </a:p>
          <a:p>
            <a:pPr>
              <a:buNone/>
            </a:pPr>
            <a:r>
              <a:rPr lang="fr-FR" dirty="0" smtClean="0"/>
              <a:t>	=&gt;Question de choix éthiques qui reposent sur des principes et des valeurs individuels singuliers partagés en équipe</a:t>
            </a:r>
          </a:p>
          <a:p>
            <a:endParaRPr lang="fr-FR" dirty="0" smtClean="0"/>
          </a:p>
        </p:txBody>
      </p:sp>
      <p:pic>
        <p:nvPicPr>
          <p:cNvPr id="4" name="Image 3" descr="Logo_RATC"/>
          <p:cNvPicPr/>
          <p:nvPr/>
        </p:nvPicPr>
        <p:blipFill>
          <a:blip r:embed="rId2"/>
          <a:srcRect/>
          <a:stretch>
            <a:fillRect/>
          </a:stretch>
        </p:blipFill>
        <p:spPr bwMode="auto">
          <a:xfrm>
            <a:off x="612705" y="185738"/>
            <a:ext cx="199390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TotalTime>
  <Words>442</Words>
  <Application>Microsoft Office PowerPoint</Application>
  <PresentationFormat>Affichage à l'écran (4:3)</PresentationFormat>
  <Paragraphs>70</Paragraphs>
  <Slides>10</Slides>
  <Notes>2</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Personnes en état de conscience altérée à la phase de stabilisation questionnement éthique</vt:lpstr>
      <vt:lpstr>         Le vrai sens des mots</vt:lpstr>
      <vt:lpstr>         Le vrai sens des mots</vt:lpstr>
      <vt:lpstr>         Le vrai sens des mots</vt:lpstr>
      <vt:lpstr>         Le vrai sens des mots</vt:lpstr>
      <vt:lpstr>Dysfonctionnement métabolique réseau fronto pariétal et thalamique (Steven Laureys : Pour la Science N° 350 Décembre 2006) </vt:lpstr>
      <vt:lpstr>Tests d’imagerie mentale (Steven Laureys Pour la Science N° 350 Décembre 2006) </vt:lpstr>
      <vt:lpstr>        Le statut de la personne</vt:lpstr>
      <vt:lpstr>        Le statut de la personne</vt:lpstr>
      <vt:lpstr>Présentation PowerPoint</vt:lpstr>
    </vt:vector>
  </TitlesOfParts>
  <Company>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Personnes en état de conscience altérée à la phase de stabilisation Interrogation éthique</dc:title>
  <dc:creator>Mac Apple</dc:creator>
  <cp:lastModifiedBy>Dr Kozlowski</cp:lastModifiedBy>
  <cp:revision>8</cp:revision>
  <dcterms:created xsi:type="dcterms:W3CDTF">2017-04-04T16:01:31Z</dcterms:created>
  <dcterms:modified xsi:type="dcterms:W3CDTF">2017-04-05T13:22:26Z</dcterms:modified>
</cp:coreProperties>
</file>