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63" r:id="rId16"/>
    <p:sldId id="264" r:id="rId17"/>
    <p:sldId id="265" r:id="rId18"/>
    <p:sldId id="266" r:id="rId19"/>
    <p:sldId id="267" r:id="rId20"/>
    <p:sldId id="269" r:id="rId21"/>
    <p:sldId id="268" r:id="rId22"/>
    <p:sldId id="270" r:id="rId23"/>
    <p:sldId id="271" r:id="rId24"/>
    <p:sldId id="272" r:id="rId25"/>
    <p:sldId id="274" r:id="rId26"/>
    <p:sldId id="273" r:id="rId27"/>
    <p:sldId id="275" r:id="rId28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04" autoAdjust="0"/>
  </p:normalViewPr>
  <p:slideViewPr>
    <p:cSldViewPr snapToGrid="0">
      <p:cViewPr>
        <p:scale>
          <a:sx n="100" d="100"/>
          <a:sy n="100" d="100"/>
        </p:scale>
        <p:origin x="-58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DE9B6-2B05-4F73-B8A7-68418000F4B7}" type="datetimeFigureOut">
              <a:rPr lang="fr-BE" smtClean="0"/>
              <a:t>5/04/2017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2AE4D-0A9F-4F51-9ED1-269C5B4E7FA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97637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779CA-96F2-446F-9761-F3FB88F3540E}" type="datetimeFigureOut">
              <a:rPr lang="fr-BE" smtClean="0"/>
              <a:t>5/04/2017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97A55-1954-40BE-B36D-2182CAE07B5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12537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DEC6-4873-4571-B9CC-624894654B5E}" type="datetimeFigureOut">
              <a:rPr lang="fr-BE" smtClean="0"/>
              <a:t>5/04/2017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17955-9860-4D04-BCDA-3F565CE9493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88763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DEC6-4873-4571-B9CC-624894654B5E}" type="datetimeFigureOut">
              <a:rPr lang="fr-BE" smtClean="0"/>
              <a:t>5/04/2017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17955-9860-4D04-BCDA-3F565CE9493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03404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DEC6-4873-4571-B9CC-624894654B5E}" type="datetimeFigureOut">
              <a:rPr lang="fr-BE" smtClean="0"/>
              <a:t>5/04/2017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17955-9860-4D04-BCDA-3F565CE9493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45761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DEC6-4873-4571-B9CC-624894654B5E}" type="datetimeFigureOut">
              <a:rPr lang="fr-BE" smtClean="0"/>
              <a:t>5/04/2017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17955-9860-4D04-BCDA-3F565CE9493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55934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DEC6-4873-4571-B9CC-624894654B5E}" type="datetimeFigureOut">
              <a:rPr lang="fr-BE" smtClean="0"/>
              <a:t>5/04/2017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17955-9860-4D04-BCDA-3F565CE9493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05376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DEC6-4873-4571-B9CC-624894654B5E}" type="datetimeFigureOut">
              <a:rPr lang="fr-BE" smtClean="0"/>
              <a:t>5/04/2017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17955-9860-4D04-BCDA-3F565CE9493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0080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DEC6-4873-4571-B9CC-624894654B5E}" type="datetimeFigureOut">
              <a:rPr lang="fr-BE" smtClean="0"/>
              <a:t>5/04/2017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17955-9860-4D04-BCDA-3F565CE9493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6812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DEC6-4873-4571-B9CC-624894654B5E}" type="datetimeFigureOut">
              <a:rPr lang="fr-BE" smtClean="0"/>
              <a:t>5/04/2017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17955-9860-4D04-BCDA-3F565CE9493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7226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DEC6-4873-4571-B9CC-624894654B5E}" type="datetimeFigureOut">
              <a:rPr lang="fr-BE" smtClean="0"/>
              <a:t>5/04/2017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17955-9860-4D04-BCDA-3F565CE9493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5065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DEC6-4873-4571-B9CC-624894654B5E}" type="datetimeFigureOut">
              <a:rPr lang="fr-BE" smtClean="0"/>
              <a:t>5/04/2017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17955-9860-4D04-BCDA-3F565CE9493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4065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DEC6-4873-4571-B9CC-624894654B5E}" type="datetimeFigureOut">
              <a:rPr lang="fr-BE" smtClean="0"/>
              <a:t>5/04/2017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17955-9860-4D04-BCDA-3F565CE9493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76137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9DEC6-4873-4571-B9CC-624894654B5E}" type="datetimeFigureOut">
              <a:rPr lang="fr-BE" smtClean="0"/>
              <a:t>5/04/2017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17955-9860-4D04-BCDA-3F565CE9493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9546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sertion.crc@labraise.org" TargetMode="External"/><Relationship Id="rId5" Type="http://schemas.openxmlformats.org/officeDocument/2006/relationships/hyperlink" Target="mailto:ebis.secretariat@skynet.be" TargetMode="External"/><Relationship Id="rId4" Type="http://schemas.openxmlformats.org/officeDocument/2006/relationships/hyperlink" Target="mailto:la.braise@skynet.b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90679" y="760414"/>
            <a:ext cx="9877321" cy="1497011"/>
          </a:xfrm>
        </p:spPr>
        <p:txBody>
          <a:bodyPr>
            <a:normAutofit fontScale="90000"/>
          </a:bodyPr>
          <a:lstStyle/>
          <a:p>
            <a:r>
              <a:rPr lang="fr-BE" sz="5100" b="1" i="1" dirty="0"/>
              <a:t>L</a:t>
            </a:r>
            <a:r>
              <a:rPr lang="fr-BE" sz="5100" dirty="0"/>
              <a:t>es pratiques à la lumière de l’éthique. </a:t>
            </a:r>
            <a:r>
              <a:rPr lang="fr-BE" sz="5800" dirty="0" smtClean="0"/>
              <a:t/>
            </a:r>
            <a:br>
              <a:rPr lang="fr-BE" sz="5800" dirty="0" smtClean="0"/>
            </a:br>
            <a:r>
              <a:rPr lang="fr-BE" sz="3600" b="1" i="1" dirty="0" smtClean="0"/>
              <a:t>R</a:t>
            </a:r>
            <a:r>
              <a:rPr lang="fr-BE" sz="3600" dirty="0" smtClean="0"/>
              <a:t>espect</a:t>
            </a:r>
            <a:r>
              <a:rPr lang="fr-BE" sz="3600" dirty="0"/>
              <a:t>, bientraitance, aspects juridiques et autres.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219451"/>
            <a:ext cx="9144000" cy="2314574"/>
          </a:xfrm>
          <a:solidFill>
            <a:schemeClr val="bg2"/>
          </a:solidFill>
          <a:ln>
            <a:solidFill>
              <a:srgbClr val="C00000"/>
            </a:solidFill>
          </a:ln>
        </p:spPr>
        <p:txBody>
          <a:bodyPr>
            <a:normAutofit fontScale="85000" lnSpcReduction="10000"/>
          </a:bodyPr>
          <a:lstStyle/>
          <a:p>
            <a:endParaRPr lang="fr-BE" dirty="0"/>
          </a:p>
          <a:p>
            <a:r>
              <a:rPr lang="fr-BE" sz="4000" b="1" i="1" dirty="0">
                <a:solidFill>
                  <a:srgbClr val="990033"/>
                </a:solidFill>
              </a:rPr>
              <a:t>L</a:t>
            </a:r>
            <a:r>
              <a:rPr lang="fr-BE" sz="4000" dirty="0">
                <a:solidFill>
                  <a:srgbClr val="990033"/>
                </a:solidFill>
              </a:rPr>
              <a:t>es personnes présentant des troubles cognitifs et comportementaux </a:t>
            </a:r>
            <a:r>
              <a:rPr lang="fr-BE" sz="4000" dirty="0" smtClean="0">
                <a:solidFill>
                  <a:srgbClr val="990033"/>
                </a:solidFill>
              </a:rPr>
              <a:t>- </a:t>
            </a:r>
            <a:r>
              <a:rPr lang="fr-BE" sz="4000" dirty="0">
                <a:solidFill>
                  <a:srgbClr val="990033"/>
                </a:solidFill>
              </a:rPr>
              <a:t>Phase de </a:t>
            </a:r>
            <a:r>
              <a:rPr lang="fr-BE" sz="4000" dirty="0" smtClean="0">
                <a:solidFill>
                  <a:srgbClr val="990033"/>
                </a:solidFill>
              </a:rPr>
              <a:t>stabilisation.</a:t>
            </a:r>
          </a:p>
          <a:p>
            <a:endParaRPr lang="fr-BE" dirty="0">
              <a:solidFill>
                <a:srgbClr val="990033"/>
              </a:solidFill>
            </a:endParaRPr>
          </a:p>
          <a:p>
            <a:r>
              <a:rPr lang="fr-BE" b="1" dirty="0"/>
              <a:t>6 avril 2017 - Lille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444824"/>
            <a:ext cx="841570" cy="106360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835" y="5340232"/>
            <a:ext cx="723689" cy="1272792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152524" y="6410325"/>
            <a:ext cx="10668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900" b="1" dirty="0" smtClean="0">
                <a:latin typeface="Century Gothic" panose="020B0502020202020204" pitchFamily="34" charset="0"/>
              </a:rPr>
              <a:t>La Braise </a:t>
            </a:r>
            <a:r>
              <a:rPr lang="fr-BE" sz="900" b="1" dirty="0" err="1" smtClean="0">
                <a:latin typeface="Century Gothic" panose="020B0502020202020204" pitchFamily="34" charset="0"/>
              </a:rPr>
              <a:t>asbl</a:t>
            </a:r>
            <a:endParaRPr lang="fr-BE" sz="9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1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BE" sz="49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BE" sz="49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omaines </a:t>
            </a:r>
            <a:r>
              <a:rPr lang="fr-BE" sz="49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vie des </a:t>
            </a:r>
            <a:r>
              <a:rPr lang="fr-BE" sz="49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  </a:t>
            </a:r>
            <a:r>
              <a:rPr lang="fr-BE" sz="40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(suite)</a:t>
            </a:r>
            <a: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BE" sz="4000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0840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fr-BE" dirty="0"/>
          </a:p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r>
              <a:rPr lang="fr-BE" sz="4000" b="1" i="1" dirty="0" smtClean="0"/>
              <a:t>L</a:t>
            </a:r>
            <a:r>
              <a:rPr lang="fr-BE" sz="3600" dirty="0" smtClean="0"/>
              <a:t>a parentalité.</a:t>
            </a:r>
            <a:endParaRPr lang="fr-BE" sz="3600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927" y="5444824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492449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9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BE" sz="49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BE" sz="49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omaines </a:t>
            </a:r>
            <a:r>
              <a:rPr lang="fr-BE" sz="49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vie des </a:t>
            </a:r>
            <a:r>
              <a:rPr lang="fr-BE" sz="49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  </a:t>
            </a:r>
            <a:r>
              <a:rPr lang="fr-BE" sz="40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(suite)</a:t>
            </a:r>
            <a: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BE" sz="4000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0840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fr-BE" dirty="0"/>
          </a:p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r>
              <a:rPr lang="fr-BE" sz="4000" b="1" i="1" dirty="0" smtClean="0"/>
              <a:t>L</a:t>
            </a:r>
            <a:r>
              <a:rPr lang="fr-BE" sz="3600" dirty="0" smtClean="0"/>
              <a:t>es choix en matière de santé et le suivi médical.</a:t>
            </a:r>
            <a:endParaRPr lang="fr-BE" sz="3600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927" y="5444824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492449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27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BE" sz="49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BE" sz="49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omaines </a:t>
            </a:r>
            <a:r>
              <a:rPr lang="fr-BE" sz="49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vie des </a:t>
            </a:r>
            <a:r>
              <a:rPr lang="fr-BE" sz="49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  </a:t>
            </a:r>
            <a:r>
              <a:rPr lang="fr-BE" sz="40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(suite)</a:t>
            </a:r>
            <a: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BE" sz="4000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0840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fr-BE" dirty="0"/>
          </a:p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r>
              <a:rPr lang="fr-BE" sz="4000" b="1" i="1" dirty="0" smtClean="0"/>
              <a:t>L</a:t>
            </a:r>
            <a:r>
              <a:rPr lang="fr-BE" sz="3600" dirty="0" smtClean="0"/>
              <a:t>a vie au sein de l’institution et les mesures de protection prises par l’institution.</a:t>
            </a:r>
            <a:endParaRPr lang="fr-BE" sz="3600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927" y="5444824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492449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41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BE" sz="49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BE" sz="49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omaines </a:t>
            </a:r>
            <a:r>
              <a:rPr lang="fr-BE" sz="49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vie des </a:t>
            </a:r>
            <a:r>
              <a:rPr lang="fr-BE" sz="49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  </a:t>
            </a:r>
            <a:r>
              <a:rPr lang="fr-BE" sz="40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(suite)</a:t>
            </a:r>
            <a: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BE" sz="4000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0840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fr-BE" dirty="0"/>
          </a:p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r>
              <a:rPr lang="fr-BE" sz="4000" b="1" i="1" dirty="0" smtClean="0"/>
              <a:t>Q</a:t>
            </a:r>
            <a:r>
              <a:rPr lang="fr-BE" sz="3600" dirty="0" smtClean="0"/>
              <a:t>uand les troubles du comportement </a:t>
            </a:r>
          </a:p>
          <a:p>
            <a:pPr marL="0" indent="0" algn="ctr">
              <a:buNone/>
            </a:pPr>
            <a:r>
              <a:rPr lang="fr-BE" sz="3600" dirty="0" smtClean="0"/>
              <a:t>sont très importants.</a:t>
            </a:r>
            <a:endParaRPr lang="fr-BE" sz="3600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927" y="5444824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492449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61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BE" sz="49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BE" sz="49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omaines </a:t>
            </a:r>
            <a:r>
              <a:rPr lang="fr-BE" sz="49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vie des </a:t>
            </a:r>
            <a:r>
              <a:rPr lang="fr-BE" sz="49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  </a:t>
            </a:r>
            <a:r>
              <a:rPr lang="fr-BE" sz="40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(suite)</a:t>
            </a:r>
            <a: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BE" sz="4000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0840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fr-BE" dirty="0"/>
          </a:p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r>
              <a:rPr lang="fr-BE" sz="4000" b="1" i="1" dirty="0" smtClean="0"/>
              <a:t>R</a:t>
            </a:r>
            <a:r>
              <a:rPr lang="fr-BE" sz="3600" dirty="0" smtClean="0"/>
              <a:t>etour à des activités (emploi, loisir,…).</a:t>
            </a:r>
            <a:endParaRPr lang="fr-BE" sz="3600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927" y="5444824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530549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19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llustrations </a:t>
            </a:r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patients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38301"/>
            <a:ext cx="10515600" cy="4476750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endParaRPr lang="fr-BE" i="1" dirty="0" smtClean="0"/>
          </a:p>
          <a:p>
            <a:r>
              <a:rPr lang="fr-BE" i="1" dirty="0" smtClean="0"/>
              <a:t>«</a:t>
            </a:r>
            <a:r>
              <a:rPr lang="fr-BE" i="1" dirty="0"/>
              <a:t> On a parfois l’impression de ne plus pouvoir décider de rien </a:t>
            </a:r>
            <a:r>
              <a:rPr lang="fr-BE" i="1" dirty="0" smtClean="0"/>
              <a:t>».</a:t>
            </a:r>
            <a:endParaRPr lang="fr-BE" dirty="0"/>
          </a:p>
          <a:p>
            <a:pPr marL="0" indent="0">
              <a:buNone/>
            </a:pPr>
            <a:endParaRPr lang="fr-BE" dirty="0"/>
          </a:p>
          <a:p>
            <a:r>
              <a:rPr lang="fr-BE" i="1" dirty="0"/>
              <a:t>« Je dois me contenter de l’aide que je peux avoir et essayer d’avancer avec ce que l’on me propose de faire ».</a:t>
            </a:r>
            <a:endParaRPr lang="fr-BE" dirty="0"/>
          </a:p>
          <a:p>
            <a:pPr marL="0" indent="0">
              <a:buNone/>
            </a:pPr>
            <a:endParaRPr lang="fr-BE" dirty="0"/>
          </a:p>
          <a:p>
            <a:r>
              <a:rPr lang="fr-BE" i="1" dirty="0"/>
              <a:t>« Les personnes ne savent pas toujours traduire ce que l’on pense » </a:t>
            </a:r>
            <a:r>
              <a:rPr lang="fr-BE" dirty="0"/>
              <a:t>nous dit une personne aphasique.</a:t>
            </a:r>
          </a:p>
          <a:p>
            <a:pPr marL="0" indent="0">
              <a:buNone/>
            </a:pPr>
            <a:endParaRPr lang="fr-BE" dirty="0"/>
          </a:p>
          <a:p>
            <a:r>
              <a:rPr lang="fr-BE" i="1" dirty="0"/>
              <a:t>« Je ne peux pas faire des choix pour moi mais je sens que c’est pourtant nécessaire .</a:t>
            </a:r>
            <a:endParaRPr lang="fr-BE" dirty="0"/>
          </a:p>
          <a:p>
            <a:pPr marL="0" indent="0">
              <a:buNone/>
            </a:pPr>
            <a:r>
              <a:rPr lang="fr-BE" i="1" dirty="0"/>
              <a:t> </a:t>
            </a:r>
          </a:p>
          <a:p>
            <a:r>
              <a:rPr lang="fr-BE" i="1" dirty="0"/>
              <a:t>« On ne peut pas nous laisser dans la nature même si l’on refuse un suivi et que l’on a une famille présente à nos côté »</a:t>
            </a:r>
            <a:r>
              <a:rPr lang="fr-BE" dirty="0"/>
              <a:t> dit un patient qui n’a pas eu l’impression d’être bien été orienté suite à son hospitalisation.</a:t>
            </a:r>
          </a:p>
          <a:p>
            <a:pPr marL="0" indent="0">
              <a:buNone/>
            </a:pPr>
            <a:r>
              <a:rPr lang="fr-BE" dirty="0"/>
              <a:t> </a:t>
            </a:r>
          </a:p>
          <a:p>
            <a:r>
              <a:rPr lang="fr-BE" i="1" dirty="0"/>
              <a:t>« On a parfois mis des freins et je le prenais mal mais maintenant, je sais mes difficultés »</a:t>
            </a:r>
            <a:r>
              <a:rPr lang="fr-BE" dirty="0"/>
              <a:t> confie un patient pour qui l’accident remonte à de nombreuses années</a:t>
            </a:r>
            <a:r>
              <a:rPr lang="fr-BE" dirty="0" smtClean="0"/>
              <a:t>.</a:t>
            </a:r>
            <a:endParaRPr lang="fr-BE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02" y="5387166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606749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6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llustrations </a:t>
            </a:r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patients </a:t>
            </a:r>
            <a: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(suite)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75100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BE" sz="1500" i="1" dirty="0" smtClean="0"/>
          </a:p>
          <a:p>
            <a:pPr marL="0" indent="0">
              <a:buNone/>
            </a:pPr>
            <a:r>
              <a:rPr lang="fr-BE" i="1" dirty="0" smtClean="0"/>
              <a:t>L’éthique </a:t>
            </a:r>
            <a:r>
              <a:rPr lang="fr-BE" i="1" dirty="0"/>
              <a:t>renvoie pour eux </a:t>
            </a:r>
            <a:r>
              <a:rPr lang="fr-BE" i="1" dirty="0" smtClean="0"/>
              <a:t>à :</a:t>
            </a:r>
            <a:endParaRPr lang="fr-BE" i="1" dirty="0"/>
          </a:p>
          <a:p>
            <a:pPr marL="0" indent="0">
              <a:buNone/>
            </a:pPr>
            <a:endParaRPr lang="fr-BE" i="1" dirty="0"/>
          </a:p>
          <a:p>
            <a:r>
              <a:rPr lang="fr-BE" i="1" dirty="0"/>
              <a:t>La </a:t>
            </a:r>
            <a:r>
              <a:rPr lang="fr-BE" i="1" dirty="0" smtClean="0"/>
              <a:t>gentillesse,</a:t>
            </a:r>
            <a:endParaRPr lang="fr-BE" i="1" dirty="0"/>
          </a:p>
          <a:p>
            <a:r>
              <a:rPr lang="fr-BE" i="1" dirty="0"/>
              <a:t>Le </a:t>
            </a:r>
            <a:r>
              <a:rPr lang="fr-BE" i="1" dirty="0" smtClean="0"/>
              <a:t>respect,</a:t>
            </a:r>
            <a:endParaRPr lang="fr-BE" i="1" dirty="0"/>
          </a:p>
          <a:p>
            <a:r>
              <a:rPr lang="fr-BE" i="1" dirty="0"/>
              <a:t>La </a:t>
            </a:r>
            <a:r>
              <a:rPr lang="fr-BE" i="1" dirty="0" smtClean="0"/>
              <a:t>bienveillance,</a:t>
            </a:r>
            <a:endParaRPr lang="fr-BE" i="1" dirty="0"/>
          </a:p>
          <a:p>
            <a:r>
              <a:rPr lang="fr-BE" i="1" dirty="0"/>
              <a:t>La </a:t>
            </a:r>
            <a:r>
              <a:rPr lang="fr-BE" i="1" dirty="0" smtClean="0"/>
              <a:t>loyauté,</a:t>
            </a:r>
            <a:endParaRPr lang="fr-BE" i="1" dirty="0"/>
          </a:p>
          <a:p>
            <a:r>
              <a:rPr lang="fr-BE" i="1" dirty="0"/>
              <a:t>La </a:t>
            </a:r>
            <a:r>
              <a:rPr lang="fr-BE" i="1" dirty="0" smtClean="0"/>
              <a:t>moralité,</a:t>
            </a:r>
            <a:r>
              <a:rPr lang="fr-BE" dirty="0"/>
              <a:t> </a:t>
            </a:r>
          </a:p>
          <a:p>
            <a:r>
              <a:rPr lang="fr-BE" dirty="0"/>
              <a:t>Ce qui est </a:t>
            </a:r>
            <a:r>
              <a:rPr lang="fr-BE" dirty="0" smtClean="0"/>
              <a:t>bien.</a:t>
            </a:r>
            <a:endParaRPr lang="fr-BE" dirty="0"/>
          </a:p>
          <a:p>
            <a:endParaRPr lang="fr-BE" dirty="0"/>
          </a:p>
          <a:p>
            <a:endParaRPr lang="fr-BE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02" y="5444824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625799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06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llustrations </a:t>
            </a:r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</a:t>
            </a:r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  </a:t>
            </a:r>
            <a: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(suite)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fr-BE" sz="800" dirty="0" smtClean="0"/>
          </a:p>
          <a:p>
            <a:pPr marL="0" indent="0">
              <a:buNone/>
            </a:pPr>
            <a:r>
              <a:rPr lang="fr-BE" dirty="0" smtClean="0"/>
              <a:t>Pour eux, </a:t>
            </a:r>
            <a:r>
              <a:rPr lang="fr-BE" dirty="0"/>
              <a:t>il est important :</a:t>
            </a:r>
          </a:p>
          <a:p>
            <a:r>
              <a:rPr lang="fr-BE" dirty="0"/>
              <a:t>D’avoir un bon contact avec les intervenants,</a:t>
            </a:r>
          </a:p>
          <a:p>
            <a:r>
              <a:rPr lang="fr-BE" dirty="0"/>
              <a:t>De pouvoir garder un jardin secret,</a:t>
            </a:r>
          </a:p>
          <a:p>
            <a:r>
              <a:rPr lang="fr-BE" dirty="0"/>
              <a:t>De se sentir libre de faire ses choix tout en étant guidé,</a:t>
            </a:r>
          </a:p>
          <a:p>
            <a:r>
              <a:rPr lang="fr-BE" dirty="0"/>
              <a:t>Que les intervenants soient calmes, professionnels et travaillent avec plaisir et bonne humeur,</a:t>
            </a:r>
          </a:p>
          <a:p>
            <a:r>
              <a:rPr lang="fr-BE" dirty="0"/>
              <a:t>Que les intervenants prennent le temps,</a:t>
            </a:r>
          </a:p>
          <a:p>
            <a:r>
              <a:rPr lang="fr-BE" dirty="0"/>
              <a:t>Qu’il y ait une discussion, une écoute. </a:t>
            </a:r>
          </a:p>
          <a:p>
            <a:endParaRPr lang="fr-BE" dirty="0"/>
          </a:p>
          <a:p>
            <a:endParaRPr lang="fr-BE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152" y="5392635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444824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18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llustrations </a:t>
            </a:r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patients </a:t>
            </a:r>
            <a: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(suite)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fr-BE" sz="1200" dirty="0" smtClean="0"/>
          </a:p>
          <a:p>
            <a:pPr marL="0" indent="0">
              <a:buNone/>
            </a:pPr>
            <a:r>
              <a:rPr lang="fr-BE" dirty="0" smtClean="0"/>
              <a:t>Le </a:t>
            </a:r>
            <a:r>
              <a:rPr lang="fr-BE" dirty="0"/>
              <a:t>message qu’ils voulaient </a:t>
            </a:r>
            <a:r>
              <a:rPr lang="fr-BE" dirty="0" smtClean="0"/>
              <a:t>transmettre :</a:t>
            </a:r>
            <a:endParaRPr lang="fr-BE" dirty="0"/>
          </a:p>
          <a:p>
            <a:pPr marL="0" indent="0">
              <a:buNone/>
            </a:pPr>
            <a:endParaRPr lang="fr-BE" dirty="0"/>
          </a:p>
          <a:p>
            <a:r>
              <a:rPr lang="fr-BE" i="1" dirty="0"/>
              <a:t>« </a:t>
            </a:r>
            <a:r>
              <a:rPr lang="fr-BE" i="1" dirty="0" smtClean="0"/>
              <a:t>Il </a:t>
            </a:r>
            <a:r>
              <a:rPr lang="fr-BE" i="1" dirty="0"/>
              <a:t>faut aider mais pas trop </a:t>
            </a:r>
            <a:r>
              <a:rPr lang="fr-BE" i="1" dirty="0" smtClean="0"/>
              <a:t>».</a:t>
            </a:r>
            <a:endParaRPr lang="fr-BE" i="1" dirty="0"/>
          </a:p>
          <a:p>
            <a:r>
              <a:rPr lang="fr-BE" i="1" dirty="0"/>
              <a:t>« Il faut nous dire ce qui va bien aussi </a:t>
            </a:r>
            <a:r>
              <a:rPr lang="fr-BE" i="1" dirty="0" smtClean="0"/>
              <a:t>».</a:t>
            </a:r>
            <a:endParaRPr lang="fr-BE" i="1" dirty="0"/>
          </a:p>
          <a:p>
            <a:r>
              <a:rPr lang="fr-BE" i="1" dirty="0"/>
              <a:t>« Il faut de la bienveillance </a:t>
            </a:r>
            <a:r>
              <a:rPr lang="fr-BE" i="1" dirty="0" smtClean="0"/>
              <a:t>».</a:t>
            </a:r>
            <a:endParaRPr lang="fr-BE" i="1" dirty="0"/>
          </a:p>
          <a:p>
            <a:r>
              <a:rPr lang="fr-BE" i="1" dirty="0"/>
              <a:t>« Il faut prendre le temps pour que l’on puisse s’exprimer à notre rythme et avec nos moyens </a:t>
            </a:r>
            <a:r>
              <a:rPr lang="fr-BE" i="1" dirty="0" smtClean="0"/>
              <a:t>».</a:t>
            </a:r>
            <a:endParaRPr lang="fr-BE" i="1" dirty="0"/>
          </a:p>
          <a:p>
            <a:endParaRPr lang="fr-BE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352" y="5444824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492449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98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llustrations </a:t>
            </a:r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proches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8937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fr-BE" dirty="0"/>
          </a:p>
          <a:p>
            <a:r>
              <a:rPr lang="fr-BE" dirty="0"/>
              <a:t>Inquiétude face à l’avenir </a:t>
            </a:r>
            <a:r>
              <a:rPr lang="fr-BE" dirty="0" smtClean="0"/>
              <a:t>- Qui </a:t>
            </a:r>
            <a:r>
              <a:rPr lang="fr-BE" dirty="0"/>
              <a:t>prendra le relais et </a:t>
            </a:r>
            <a:r>
              <a:rPr lang="fr-BE" dirty="0" smtClean="0"/>
              <a:t>comment ?</a:t>
            </a:r>
            <a:endParaRPr lang="fr-BE" dirty="0"/>
          </a:p>
          <a:p>
            <a:r>
              <a:rPr lang="fr-BE" dirty="0"/>
              <a:t>Les thèmes du danger et de la protection ont été évoqués </a:t>
            </a:r>
            <a:r>
              <a:rPr lang="fr-BE" dirty="0" smtClean="0"/>
              <a:t>souvent :</a:t>
            </a:r>
            <a:endParaRPr lang="fr-BE" dirty="0"/>
          </a:p>
          <a:p>
            <a:pPr marL="0" indent="0">
              <a:buNone/>
            </a:pPr>
            <a:endParaRPr lang="fr-BE" dirty="0"/>
          </a:p>
          <a:p>
            <a:pPr marL="457200" lvl="1" indent="0">
              <a:buNone/>
            </a:pPr>
            <a:r>
              <a:rPr lang="fr-BE" dirty="0"/>
              <a:t>- La gestion de </a:t>
            </a:r>
            <a:r>
              <a:rPr lang="fr-BE" dirty="0" smtClean="0"/>
              <a:t>l’argent,</a:t>
            </a:r>
            <a:endParaRPr lang="fr-BE" dirty="0"/>
          </a:p>
          <a:p>
            <a:pPr marL="457200" lvl="1" indent="0">
              <a:buNone/>
            </a:pPr>
            <a:r>
              <a:rPr lang="fr-BE" dirty="0"/>
              <a:t>- Les relations </a:t>
            </a:r>
            <a:r>
              <a:rPr lang="fr-BE" dirty="0" smtClean="0"/>
              <a:t>amoureuses,</a:t>
            </a:r>
            <a:endParaRPr lang="fr-BE" dirty="0"/>
          </a:p>
          <a:p>
            <a:pPr marL="457200" lvl="1" indent="0">
              <a:buNone/>
            </a:pPr>
            <a:r>
              <a:rPr lang="fr-BE" dirty="0"/>
              <a:t>- La parentalité </a:t>
            </a:r>
            <a:r>
              <a:rPr lang="fr-BE" dirty="0" smtClean="0"/>
              <a:t>,</a:t>
            </a:r>
            <a:endParaRPr lang="fr-BE" dirty="0"/>
          </a:p>
          <a:p>
            <a:pPr marL="457200" lvl="1" indent="0">
              <a:buNone/>
            </a:pPr>
            <a:r>
              <a:rPr lang="fr-BE" dirty="0"/>
              <a:t>- …</a:t>
            </a:r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02" y="5339541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444824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26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43050"/>
            <a:ext cx="10515600" cy="4633913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fr-BE" sz="800" dirty="0" smtClean="0"/>
          </a:p>
          <a:p>
            <a:r>
              <a:rPr lang="fr-BE" sz="2400" dirty="0" smtClean="0"/>
              <a:t>La </a:t>
            </a:r>
            <a:r>
              <a:rPr lang="fr-BE" sz="2400" dirty="0"/>
              <a:t>Braise (Bruxelles) </a:t>
            </a:r>
          </a:p>
          <a:p>
            <a:r>
              <a:rPr lang="fr-BE" sz="2400" dirty="0"/>
              <a:t>Prise en charge d’adultes </a:t>
            </a:r>
            <a:r>
              <a:rPr lang="fr-BE" sz="2400" dirty="0" err="1"/>
              <a:t>cérébrolésés</a:t>
            </a:r>
            <a:r>
              <a:rPr lang="fr-BE" sz="2400" dirty="0"/>
              <a:t> à la phase de stabilisation (période post-hospitalisation et rééducation)</a:t>
            </a:r>
          </a:p>
          <a:p>
            <a:r>
              <a:rPr lang="fr-BE" sz="2400" dirty="0"/>
              <a:t>La Braise propose différents types </a:t>
            </a:r>
            <a:r>
              <a:rPr lang="fr-BE" sz="2400" dirty="0" smtClean="0"/>
              <a:t>d’accompagnement :</a:t>
            </a:r>
            <a:endParaRPr lang="fr-BE" sz="2400" dirty="0"/>
          </a:p>
          <a:p>
            <a:pPr marL="0" indent="0">
              <a:buNone/>
            </a:pPr>
            <a:r>
              <a:rPr lang="fr-BE" sz="2400" dirty="0"/>
              <a:t>	</a:t>
            </a:r>
            <a:r>
              <a:rPr lang="fr-BE" sz="2400" dirty="0" smtClean="0"/>
              <a:t>- Centre </a:t>
            </a:r>
            <a:r>
              <a:rPr lang="fr-BE" sz="2400" dirty="0"/>
              <a:t>d’accueil de </a:t>
            </a:r>
            <a:r>
              <a:rPr lang="fr-BE" sz="2400" dirty="0" smtClean="0"/>
              <a:t>jour, </a:t>
            </a:r>
            <a:endParaRPr lang="fr-BE" sz="2400" dirty="0"/>
          </a:p>
          <a:p>
            <a:pPr marL="0" indent="0">
              <a:buNone/>
            </a:pPr>
            <a:r>
              <a:rPr lang="fr-BE" sz="2400" dirty="0"/>
              <a:t>	</a:t>
            </a:r>
            <a:r>
              <a:rPr lang="fr-BE" sz="2400" dirty="0" smtClean="0"/>
              <a:t>- Service </a:t>
            </a:r>
            <a:r>
              <a:rPr lang="fr-BE" sz="2400" dirty="0"/>
              <a:t>d’accompagnement </a:t>
            </a:r>
            <a:r>
              <a:rPr lang="fr-BE" sz="2400" dirty="0" smtClean="0"/>
              <a:t>,</a:t>
            </a:r>
          </a:p>
          <a:p>
            <a:pPr marL="0" indent="0">
              <a:buNone/>
            </a:pPr>
            <a:r>
              <a:rPr lang="fr-BE" sz="2400" dirty="0"/>
              <a:t>	</a:t>
            </a:r>
            <a:r>
              <a:rPr lang="fr-BE" sz="2400" dirty="0" smtClean="0"/>
              <a:t>- Service loisirs,</a:t>
            </a:r>
            <a:endParaRPr lang="fr-BE" sz="2400" dirty="0"/>
          </a:p>
          <a:p>
            <a:pPr marL="0" indent="0">
              <a:buNone/>
            </a:pPr>
            <a:r>
              <a:rPr lang="fr-BE" sz="2400" dirty="0"/>
              <a:t>	</a:t>
            </a:r>
            <a:r>
              <a:rPr lang="fr-BE" sz="2400" dirty="0" smtClean="0"/>
              <a:t>- Centre </a:t>
            </a:r>
            <a:r>
              <a:rPr lang="fr-BE" sz="2400" dirty="0"/>
              <a:t>de réadaptation cognitive </a:t>
            </a:r>
            <a:r>
              <a:rPr lang="fr-BE" sz="2400" dirty="0" smtClean="0"/>
              <a:t>fonctionnelle,</a:t>
            </a:r>
            <a:endParaRPr lang="fr-BE" sz="2400" dirty="0"/>
          </a:p>
          <a:p>
            <a:pPr marL="0" indent="0">
              <a:buNone/>
            </a:pPr>
            <a:r>
              <a:rPr lang="fr-BE" sz="2400" dirty="0"/>
              <a:t>	</a:t>
            </a:r>
            <a:r>
              <a:rPr lang="fr-BE" sz="2400" dirty="0" smtClean="0"/>
              <a:t>- Service répit,</a:t>
            </a:r>
          </a:p>
          <a:p>
            <a:pPr marL="0" indent="0">
              <a:buNone/>
            </a:pPr>
            <a:r>
              <a:rPr lang="fr-BE" sz="2400" dirty="0" smtClean="0"/>
              <a:t>	- Centre d’hébergement….</a:t>
            </a:r>
            <a:endParaRPr lang="fr-BE" sz="2400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02" y="5444824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559124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66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llustrations </a:t>
            </a:r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</a:t>
            </a:r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proches  </a:t>
            </a:r>
            <a: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(suite)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BE" sz="1900" dirty="0" smtClean="0"/>
          </a:p>
          <a:p>
            <a:pPr marL="0" indent="0">
              <a:buNone/>
            </a:pPr>
            <a:r>
              <a:rPr lang="fr-BE" dirty="0" smtClean="0"/>
              <a:t>Les </a:t>
            </a:r>
            <a:r>
              <a:rPr lang="fr-BE" dirty="0"/>
              <a:t>conseils, point importants ou manques soulignés : </a:t>
            </a:r>
          </a:p>
          <a:p>
            <a:pPr marL="0" indent="0">
              <a:buNone/>
            </a:pPr>
            <a:endParaRPr lang="fr-BE" dirty="0"/>
          </a:p>
          <a:p>
            <a:pPr lvl="0"/>
            <a:r>
              <a:rPr lang="fr-BE" i="1" dirty="0"/>
              <a:t>« Si quelque chose nous dérange, il faut en </a:t>
            </a:r>
            <a:r>
              <a:rPr lang="fr-BE" i="1" dirty="0" smtClean="0"/>
              <a:t>parler</a:t>
            </a:r>
            <a:r>
              <a:rPr lang="fr-BE" i="1" dirty="0"/>
              <a:t> </a:t>
            </a:r>
            <a:r>
              <a:rPr lang="fr-BE" i="1" dirty="0" smtClean="0"/>
              <a:t>».</a:t>
            </a:r>
            <a:endParaRPr lang="fr-BE" i="1" dirty="0"/>
          </a:p>
          <a:p>
            <a:pPr marL="0" lvl="0" indent="0">
              <a:buNone/>
            </a:pPr>
            <a:endParaRPr lang="fr-BE" dirty="0"/>
          </a:p>
          <a:p>
            <a:pPr lvl="0"/>
            <a:r>
              <a:rPr lang="fr-BE" i="1" dirty="0"/>
              <a:t>« Une situation n’est jamais la même qu’une autre et donc quelque chose qui a fonctionné avec une famille ne va pas forcément marcher avec une autre ».</a:t>
            </a:r>
          </a:p>
          <a:p>
            <a:pPr marL="0" lvl="0" indent="0">
              <a:buNone/>
            </a:pPr>
            <a:endParaRPr lang="fr-BE" dirty="0"/>
          </a:p>
          <a:p>
            <a:pPr lvl="0"/>
            <a:r>
              <a:rPr lang="fr-BE" i="1" dirty="0"/>
              <a:t>« Le dialogue permet la rencontre entre deux mondes </a:t>
            </a:r>
            <a:r>
              <a:rPr lang="fr-BE" dirty="0"/>
              <a:t>» (celui des professionnels et du handicap et celui des familles) .</a:t>
            </a:r>
          </a:p>
          <a:p>
            <a:pPr lvl="0"/>
            <a:endParaRPr lang="fr-BE" dirty="0"/>
          </a:p>
          <a:p>
            <a:pPr marL="0" indent="0">
              <a:buNone/>
            </a:pPr>
            <a:endParaRPr lang="fr-BE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02" y="5444824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444824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28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llustrations </a:t>
            </a:r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</a:t>
            </a:r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proches  </a:t>
            </a:r>
            <a: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(suite)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BE" sz="1700" dirty="0" smtClean="0"/>
          </a:p>
          <a:p>
            <a:r>
              <a:rPr lang="fr-BE" dirty="0" smtClean="0"/>
              <a:t>C’est </a:t>
            </a:r>
            <a:r>
              <a:rPr lang="fr-BE" dirty="0"/>
              <a:t>important de laisser du temps lorsque l’on évoque un sujet difficile ou une décision à prendre…le temps des remises en questions.</a:t>
            </a:r>
          </a:p>
          <a:p>
            <a:pPr marL="0" lvl="0" indent="0">
              <a:buNone/>
            </a:pPr>
            <a:endParaRPr lang="fr-BE" dirty="0"/>
          </a:p>
          <a:p>
            <a:pPr lvl="0"/>
            <a:r>
              <a:rPr lang="fr-BE" dirty="0"/>
              <a:t>Il est important de ne pas infantiliser ou trop </a:t>
            </a:r>
            <a:r>
              <a:rPr lang="fr-BE" i="1" dirty="0"/>
              <a:t>« materner »</a:t>
            </a:r>
            <a:r>
              <a:rPr lang="fr-BE" dirty="0"/>
              <a:t> la personne et lui permettre d’avoir des projets.</a:t>
            </a:r>
          </a:p>
          <a:p>
            <a:pPr marL="0" lvl="0" indent="0">
              <a:buNone/>
            </a:pPr>
            <a:endParaRPr lang="fr-BE" dirty="0"/>
          </a:p>
          <a:p>
            <a:pPr lvl="0"/>
            <a:r>
              <a:rPr lang="fr-BE" dirty="0"/>
              <a:t>Il existe un manque de possibilités d’épanouissement professionnel offertes par la société.</a:t>
            </a:r>
          </a:p>
          <a:p>
            <a:pPr marL="0" lvl="0" indent="0">
              <a:buNone/>
            </a:pPr>
            <a:endParaRPr lang="fr-BE" sz="2200" dirty="0"/>
          </a:p>
          <a:p>
            <a:pPr lvl="0"/>
            <a:r>
              <a:rPr lang="fr-BE" dirty="0"/>
              <a:t>=&gt; temps, dialogue, respect des </a:t>
            </a:r>
            <a:r>
              <a:rPr lang="fr-BE" dirty="0" smtClean="0"/>
              <a:t>individualités.</a:t>
            </a:r>
            <a:endParaRPr lang="fr-BE" dirty="0"/>
          </a:p>
          <a:p>
            <a:pPr marL="0" indent="0">
              <a:buNone/>
            </a:pPr>
            <a:endParaRPr lang="fr-BE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52" y="5387166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597224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50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llustrations </a:t>
            </a:r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</a:t>
            </a:r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professionnels  </a:t>
            </a:r>
            <a:r>
              <a:rPr lang="fr-BE" sz="40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(suite)</a:t>
            </a:r>
            <a:endParaRPr lang="fr-BE" sz="4000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6845" y="1825625"/>
            <a:ext cx="11082705" cy="4351338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BE" sz="1900" i="1" dirty="0" smtClean="0"/>
          </a:p>
          <a:p>
            <a:r>
              <a:rPr lang="fr-BE" i="1" dirty="0" smtClean="0"/>
              <a:t>«</a:t>
            </a:r>
            <a:r>
              <a:rPr lang="fr-BE" i="1" dirty="0"/>
              <a:t> Peut-on imposer de l'aide? </a:t>
            </a:r>
            <a:r>
              <a:rPr lang="fr-BE" i="1" dirty="0" smtClean="0"/>
              <a:t>».</a:t>
            </a:r>
            <a:endParaRPr lang="fr-BE" dirty="0"/>
          </a:p>
          <a:p>
            <a:pPr marL="0" indent="0">
              <a:buNone/>
            </a:pPr>
            <a:endParaRPr lang="fr-BE" dirty="0"/>
          </a:p>
          <a:p>
            <a:r>
              <a:rPr lang="fr-BE" i="1" dirty="0"/>
              <a:t>« À partir de quand peut-on parler de non-assistance à personne en </a:t>
            </a:r>
            <a:r>
              <a:rPr lang="fr-BE" i="1" dirty="0" smtClean="0"/>
              <a:t>danger ?</a:t>
            </a:r>
            <a:r>
              <a:rPr lang="fr-BE" i="1" dirty="0"/>
              <a:t> </a:t>
            </a:r>
            <a:r>
              <a:rPr lang="fr-BE" i="1" dirty="0" smtClean="0"/>
              <a:t>».</a:t>
            </a:r>
            <a:endParaRPr lang="fr-BE" dirty="0"/>
          </a:p>
          <a:p>
            <a:pPr marL="0" indent="0">
              <a:buNone/>
            </a:pPr>
            <a:endParaRPr lang="fr-BE" dirty="0"/>
          </a:p>
          <a:p>
            <a:r>
              <a:rPr lang="fr-BE" i="1" dirty="0"/>
              <a:t> « Le patient peut-il exprimer facilement son désaccord alors qu’il dépend de </a:t>
            </a:r>
            <a:r>
              <a:rPr lang="fr-BE" i="1" dirty="0" smtClean="0"/>
              <a:t>l’institution ?</a:t>
            </a:r>
            <a:r>
              <a:rPr lang="fr-BE" i="1" dirty="0"/>
              <a:t> </a:t>
            </a:r>
            <a:r>
              <a:rPr lang="fr-BE" i="1" dirty="0" smtClean="0"/>
              <a:t>».</a:t>
            </a:r>
            <a:endParaRPr lang="fr-BE" dirty="0"/>
          </a:p>
          <a:p>
            <a:pPr marL="0" indent="0">
              <a:buNone/>
            </a:pPr>
            <a:endParaRPr lang="fr-BE" sz="2400" dirty="0" smtClean="0"/>
          </a:p>
          <a:p>
            <a:r>
              <a:rPr lang="fr-BE" i="1" dirty="0" smtClean="0"/>
              <a:t>«</a:t>
            </a:r>
            <a:r>
              <a:rPr lang="fr-BE" i="1" dirty="0"/>
              <a:t> Quel poids prend la parole de la personne </a:t>
            </a:r>
            <a:r>
              <a:rPr lang="fr-BE" i="1" dirty="0" err="1"/>
              <a:t>cérébrolésée</a:t>
            </a:r>
            <a:r>
              <a:rPr lang="fr-BE" i="1" dirty="0"/>
              <a:t> par rapport à </a:t>
            </a:r>
            <a:r>
              <a:rPr lang="fr-BE" i="1" dirty="0" smtClean="0"/>
              <a:t>celle</a:t>
            </a:r>
          </a:p>
          <a:p>
            <a:r>
              <a:rPr lang="fr-BE" i="1" dirty="0" smtClean="0"/>
              <a:t>   </a:t>
            </a:r>
            <a:r>
              <a:rPr lang="fr-BE" i="1" dirty="0"/>
              <a:t>des équipes ou de la </a:t>
            </a:r>
            <a:r>
              <a:rPr lang="fr-BE" i="1" dirty="0" smtClean="0"/>
              <a:t>famille ?</a:t>
            </a:r>
            <a:r>
              <a:rPr lang="fr-BE" i="1" dirty="0"/>
              <a:t> </a:t>
            </a:r>
            <a:r>
              <a:rPr lang="fr-BE" i="1" dirty="0" smtClean="0"/>
              <a:t>».</a:t>
            </a:r>
            <a:endParaRPr lang="fr-BE" dirty="0"/>
          </a:p>
          <a:p>
            <a:pPr marL="0" indent="0">
              <a:buNone/>
            </a:pPr>
            <a:endParaRPr lang="fr-BE" dirty="0"/>
          </a:p>
          <a:p>
            <a:endParaRPr lang="fr-BE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02" y="5387166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4760" y="5606749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52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llustrations </a:t>
            </a:r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professionnels </a:t>
            </a:r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sz="40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suite)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5100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fr-BE" sz="2000" dirty="0" smtClean="0"/>
          </a:p>
          <a:p>
            <a:pPr marL="0" indent="0">
              <a:buNone/>
            </a:pPr>
            <a:r>
              <a:rPr lang="fr-BE" dirty="0" smtClean="0"/>
              <a:t>La </a:t>
            </a:r>
            <a:r>
              <a:rPr lang="fr-BE" dirty="0"/>
              <a:t>situation de Mme S, 37 ans, mariée, 3 enfants de 11, 7 et 5 ans</a:t>
            </a:r>
          </a:p>
          <a:p>
            <a:pPr marL="0" indent="0">
              <a:buNone/>
            </a:pPr>
            <a:endParaRPr lang="fr-BE" sz="1600" dirty="0"/>
          </a:p>
          <a:p>
            <a:r>
              <a:rPr lang="fr-BE" dirty="0"/>
              <a:t>Troubles cognitifs </a:t>
            </a:r>
            <a:r>
              <a:rPr lang="fr-BE" dirty="0" smtClean="0"/>
              <a:t>importants.</a:t>
            </a:r>
            <a:endParaRPr lang="fr-BE" dirty="0"/>
          </a:p>
          <a:p>
            <a:r>
              <a:rPr lang="fr-BE" dirty="0"/>
              <a:t>Augmentation des aides au fil des </a:t>
            </a:r>
            <a:r>
              <a:rPr lang="fr-BE" dirty="0" smtClean="0"/>
              <a:t>mois.</a:t>
            </a:r>
            <a:endParaRPr lang="fr-BE" dirty="0"/>
          </a:p>
          <a:p>
            <a:r>
              <a:rPr lang="fr-BE" dirty="0"/>
              <a:t>Soutien à la parentalité</a:t>
            </a:r>
            <a:r>
              <a:rPr lang="fr-BE" dirty="0" smtClean="0"/>
              <a:t>++</a:t>
            </a:r>
          </a:p>
          <a:p>
            <a:endParaRPr lang="fr-BE" sz="1400" dirty="0"/>
          </a:p>
          <a:p>
            <a:pPr marL="0" indent="0">
              <a:buNone/>
            </a:pPr>
            <a:r>
              <a:rPr lang="fr-BE" dirty="0" smtClean="0"/>
              <a:t>Une </a:t>
            </a:r>
            <a:r>
              <a:rPr lang="fr-BE" dirty="0"/>
              <a:t>question revient </a:t>
            </a:r>
            <a:r>
              <a:rPr lang="fr-BE" dirty="0" smtClean="0"/>
              <a:t>souvent : </a:t>
            </a:r>
            <a:r>
              <a:rPr lang="fr-BE" dirty="0"/>
              <a:t>Jusqu’où l’équipe </a:t>
            </a:r>
            <a:r>
              <a:rPr lang="fr-BE" dirty="0" err="1"/>
              <a:t>doit-elle</a:t>
            </a:r>
            <a:r>
              <a:rPr lang="fr-BE" dirty="0"/>
              <a:t> </a:t>
            </a:r>
            <a:r>
              <a:rPr lang="fr-BE" dirty="0" smtClean="0"/>
              <a:t>intervenir ? </a:t>
            </a:r>
            <a:endParaRPr lang="fr-BE" dirty="0"/>
          </a:p>
          <a:p>
            <a:endParaRPr lang="fr-BE" dirty="0"/>
          </a:p>
          <a:p>
            <a:endParaRPr lang="fr-BE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552" y="5339541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444824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70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onclusions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76375"/>
            <a:ext cx="10515600" cy="4500254"/>
          </a:xfrm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fr-BE" sz="1500" dirty="0" smtClean="0"/>
          </a:p>
          <a:p>
            <a:r>
              <a:rPr lang="fr-BE" dirty="0" smtClean="0"/>
              <a:t>Handicap </a:t>
            </a:r>
            <a:r>
              <a:rPr lang="fr-BE" dirty="0"/>
              <a:t>invisible </a:t>
            </a:r>
            <a:r>
              <a:rPr lang="fr-BE" dirty="0" smtClean="0"/>
              <a:t>=&gt; </a:t>
            </a:r>
            <a:r>
              <a:rPr lang="fr-BE" dirty="0"/>
              <a:t>questionnement sur notre légitimité.</a:t>
            </a:r>
          </a:p>
          <a:p>
            <a:endParaRPr lang="fr-BE" dirty="0"/>
          </a:p>
          <a:p>
            <a:r>
              <a:rPr lang="fr-BE" dirty="0"/>
              <a:t>Vulnérabilité =&gt; liberté parfois un peu restreinte pour augmenter la protection.</a:t>
            </a:r>
          </a:p>
          <a:p>
            <a:endParaRPr lang="fr-BE" dirty="0"/>
          </a:p>
          <a:p>
            <a:r>
              <a:rPr lang="fr-BE" dirty="0"/>
              <a:t>Importance de communiquer sans tabou ni jugement entre les différents interlocuteurs (patient, famille, équipe).</a:t>
            </a:r>
          </a:p>
          <a:p>
            <a:endParaRPr lang="fr-BE" dirty="0"/>
          </a:p>
          <a:p>
            <a:r>
              <a:rPr lang="fr-BE" dirty="0"/>
              <a:t>Importance de garder une trace de ces discussions pour la personne CL qui a des troubles de la mémoire.</a:t>
            </a:r>
          </a:p>
          <a:p>
            <a:endParaRPr lang="fr-BE" dirty="0"/>
          </a:p>
          <a:p>
            <a:r>
              <a:rPr lang="fr-BE" dirty="0"/>
              <a:t>Suivi à long terme =&gt; besoin de relais, de répit pour éviter l’épuisement et  les risques de maltraitance des équipes ou  familles.</a:t>
            </a:r>
          </a:p>
          <a:p>
            <a:endParaRPr lang="fr-BE" dirty="0"/>
          </a:p>
          <a:p>
            <a:pPr marL="0" indent="0">
              <a:buNone/>
            </a:pPr>
            <a:endParaRPr lang="fr-BE" dirty="0"/>
          </a:p>
          <a:p>
            <a:endParaRPr lang="fr-BE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477" y="5444824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606749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26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onclusions  </a:t>
            </a:r>
            <a:r>
              <a:rPr lang="fr-BE" sz="40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(suite)</a:t>
            </a:r>
            <a:endParaRPr lang="fr-BE" sz="4000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1919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fr-BE" dirty="0" smtClean="0"/>
          </a:p>
          <a:p>
            <a:r>
              <a:rPr lang="fr-BE" dirty="0" smtClean="0"/>
              <a:t>Il </a:t>
            </a:r>
            <a:r>
              <a:rPr lang="fr-BE" dirty="0"/>
              <a:t>n’y a pas une seule réponse à apporter mais autant que de parcours de vie. </a:t>
            </a:r>
            <a:endParaRPr lang="fr-BE" dirty="0" smtClean="0"/>
          </a:p>
          <a:p>
            <a:pPr marL="0" indent="0">
              <a:buNone/>
            </a:pPr>
            <a:endParaRPr lang="fr-BE" dirty="0" smtClean="0"/>
          </a:p>
          <a:p>
            <a:pPr algn="just"/>
            <a:r>
              <a:rPr lang="fr-BE" dirty="0" smtClean="0"/>
              <a:t>Ecouter </a:t>
            </a:r>
            <a:r>
              <a:rPr lang="fr-BE" dirty="0"/>
              <a:t>dans le respect, dire avec authenticité et agir avec engagement nous semble une ligne de conduite à maintenir dans l’accompagnement au long terme. </a:t>
            </a:r>
          </a:p>
          <a:p>
            <a:endParaRPr lang="fr-BE" dirty="0"/>
          </a:p>
          <a:p>
            <a:pPr marL="0" indent="0">
              <a:buNone/>
            </a:pPr>
            <a:endParaRPr lang="fr-BE" dirty="0"/>
          </a:p>
          <a:p>
            <a:endParaRPr lang="fr-BE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02" y="5339541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444824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80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600" y="841376"/>
            <a:ext cx="10515600" cy="4073524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BE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erci de votre attention.</a:t>
            </a:r>
            <a:endParaRPr lang="fr-BE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102" y="5234258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444824"/>
            <a:ext cx="841570" cy="1063608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990600" y="517525"/>
            <a:ext cx="10515600" cy="4635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/>
            </a:r>
            <a:br>
              <a:rPr lang="fr-BE" dirty="0" smtClean="0"/>
            </a:br>
            <a:endParaRPr lang="fr-BE" dirty="0">
              <a:solidFill>
                <a:srgbClr val="990033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52524" y="6315075"/>
            <a:ext cx="10668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900" b="1" dirty="0" smtClean="0">
                <a:latin typeface="Century Gothic" panose="020B0502020202020204" pitchFamily="34" charset="0"/>
              </a:rPr>
              <a:t>La Braise </a:t>
            </a:r>
            <a:r>
              <a:rPr lang="fr-BE" sz="900" b="1" dirty="0" err="1" smtClean="0">
                <a:latin typeface="Century Gothic" panose="020B0502020202020204" pitchFamily="34" charset="0"/>
              </a:rPr>
              <a:t>asbl</a:t>
            </a:r>
            <a:endParaRPr lang="fr-BE" sz="9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14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BE" dirty="0" smtClean="0"/>
              <a:t/>
            </a:r>
            <a:br>
              <a:rPr lang="fr-BE" dirty="0" smtClean="0"/>
            </a:br>
            <a:r>
              <a:rPr lang="fr-BE" dirty="0"/>
              <a:t/>
            </a:r>
            <a:br>
              <a:rPr lang="fr-BE" dirty="0"/>
            </a:br>
            <a:r>
              <a:rPr lang="fr-BE" dirty="0" smtClean="0"/>
              <a:t/>
            </a:r>
            <a:br>
              <a:rPr lang="fr-BE" dirty="0" smtClean="0"/>
            </a:br>
            <a:r>
              <a:rPr lang="fr-BE" dirty="0"/>
              <a:t/>
            </a:r>
            <a:br>
              <a:rPr lang="fr-BE" dirty="0"/>
            </a:br>
            <a:r>
              <a:rPr lang="fr-BE" dirty="0" smtClean="0"/>
              <a:t/>
            </a:r>
            <a:br>
              <a:rPr lang="fr-BE" dirty="0" smtClean="0"/>
            </a:br>
            <a:r>
              <a:rPr lang="fr-BE" dirty="0"/>
              <a:t/>
            </a:r>
            <a:br>
              <a:rPr lang="fr-BE" dirty="0"/>
            </a:br>
            <a:endParaRPr lang="fr-BE" dirty="0">
              <a:solidFill>
                <a:srgbClr val="990033"/>
              </a:solidFill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6377" y="5305386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444824"/>
            <a:ext cx="841570" cy="1063608"/>
          </a:xfrm>
          <a:prstGeom prst="rect">
            <a:avLst/>
          </a:prstGeom>
        </p:spPr>
      </p:pic>
      <p:sp>
        <p:nvSpPr>
          <p:cNvPr id="6" name="Espace réservé du contenu 2"/>
          <p:cNvSpPr txBox="1">
            <a:spLocks/>
          </p:cNvSpPr>
          <p:nvPr/>
        </p:nvSpPr>
        <p:spPr>
          <a:xfrm>
            <a:off x="906120" y="828675"/>
            <a:ext cx="10515600" cy="461614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BE" sz="1600" b="1" dirty="0" smtClean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BE" sz="24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Christine CROISIAUX</a:t>
            </a:r>
          </a:p>
          <a:p>
            <a:r>
              <a:rPr lang="fr-BE" sz="2100" b="1" dirty="0" smtClean="0"/>
              <a:t>Directrice de La Braise </a:t>
            </a:r>
            <a:r>
              <a:rPr lang="fr-BE" sz="2100" b="1" dirty="0" err="1" smtClean="0"/>
              <a:t>asbl</a:t>
            </a:r>
            <a:endParaRPr lang="fr-BE" sz="2100" b="1" dirty="0" smtClean="0"/>
          </a:p>
          <a:p>
            <a:pPr marL="0" indent="0">
              <a:buNone/>
            </a:pPr>
            <a:r>
              <a:rPr lang="fr-BE" sz="2200" dirty="0" smtClean="0"/>
              <a:t>	</a:t>
            </a:r>
            <a:r>
              <a:rPr lang="fr-BE" sz="1900" dirty="0" smtClean="0"/>
              <a:t>Rue de Neerpede, 165 - B 1070 Bruxelles </a:t>
            </a:r>
          </a:p>
          <a:p>
            <a:pPr marL="0" indent="0">
              <a:buNone/>
            </a:pPr>
            <a:r>
              <a:rPr lang="fr-BE" sz="1900" dirty="0" smtClean="0"/>
              <a:t>	Tel. : +32 (0)2 523.04.94   email : </a:t>
            </a:r>
            <a:r>
              <a:rPr lang="fr-BE" sz="1900" dirty="0" smtClean="0">
                <a:hlinkClick r:id="rId4"/>
              </a:rPr>
              <a:t>la.braise@skynet.be</a:t>
            </a:r>
            <a:r>
              <a:rPr lang="fr-BE" sz="1900" dirty="0" smtClean="0"/>
              <a:t> www.labraise.org</a:t>
            </a:r>
          </a:p>
          <a:p>
            <a:r>
              <a:rPr lang="fr-BE" sz="2100" b="1" dirty="0" smtClean="0"/>
              <a:t>Présidente d’EBIS </a:t>
            </a:r>
            <a:r>
              <a:rPr lang="fr-BE" sz="2100" b="1" dirty="0" err="1" smtClean="0"/>
              <a:t>aisbl</a:t>
            </a:r>
            <a:endParaRPr lang="fr-BE" sz="2100" b="1" dirty="0" smtClean="0"/>
          </a:p>
          <a:p>
            <a:pPr marL="0" indent="0">
              <a:buNone/>
            </a:pPr>
            <a:r>
              <a:rPr lang="fr-BE" sz="2200" dirty="0" smtClean="0"/>
              <a:t>	</a:t>
            </a:r>
            <a:r>
              <a:rPr lang="fr-BE" sz="1900" dirty="0" smtClean="0"/>
              <a:t>Rue de la Vigne, 56 - B 1070 </a:t>
            </a:r>
            <a:r>
              <a:rPr lang="fr-BE" sz="1900" dirty="0"/>
              <a:t>B</a:t>
            </a:r>
            <a:r>
              <a:rPr lang="fr-BE" sz="1900" dirty="0" smtClean="0"/>
              <a:t>ruxelles </a:t>
            </a:r>
          </a:p>
          <a:p>
            <a:pPr marL="0" indent="0">
              <a:buNone/>
            </a:pPr>
            <a:r>
              <a:rPr lang="fr-BE" sz="1900" dirty="0" smtClean="0"/>
              <a:t>	Tel</a:t>
            </a:r>
            <a:r>
              <a:rPr lang="fr-BE" sz="1900" dirty="0"/>
              <a:t>. : +32 (0)2 </a:t>
            </a:r>
            <a:r>
              <a:rPr lang="fr-BE" sz="1900" dirty="0" smtClean="0"/>
              <a:t>522.20.03   email </a:t>
            </a:r>
            <a:r>
              <a:rPr lang="fr-BE" sz="1900" dirty="0"/>
              <a:t>: </a:t>
            </a:r>
            <a:r>
              <a:rPr lang="fr-BE" sz="1900" dirty="0" smtClean="0">
                <a:hlinkClick r:id="rId5"/>
              </a:rPr>
              <a:t>ebis.secretariat@skynet.be</a:t>
            </a:r>
            <a:r>
              <a:rPr lang="fr-BE" sz="1900" dirty="0" smtClean="0"/>
              <a:t> www.ebissociety.org</a:t>
            </a:r>
            <a:endParaRPr lang="fr-BE" sz="1900" dirty="0"/>
          </a:p>
          <a:p>
            <a:pPr marL="0" indent="0">
              <a:buNone/>
            </a:pPr>
            <a:endParaRPr lang="fr-BE" sz="2400" b="1" dirty="0" smtClean="0">
              <a:solidFill>
                <a:srgbClr val="990033"/>
              </a:solidFill>
            </a:endParaRPr>
          </a:p>
          <a:p>
            <a:pPr marL="0" indent="0">
              <a:buNone/>
            </a:pPr>
            <a:r>
              <a:rPr lang="fr-BE" sz="24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Sophie </a:t>
            </a:r>
            <a:r>
              <a:rPr lang="fr-BE" sz="2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COCKAERTS</a:t>
            </a:r>
          </a:p>
          <a:p>
            <a:r>
              <a:rPr lang="fr-BE" sz="2100" b="1" dirty="0" smtClean="0"/>
              <a:t>Chargée d’insertion - Neuropsychologue </a:t>
            </a:r>
          </a:p>
          <a:p>
            <a:pPr marL="0" indent="0">
              <a:buNone/>
            </a:pPr>
            <a:r>
              <a:rPr lang="fr-BE" sz="2200" b="1" dirty="0"/>
              <a:t>	</a:t>
            </a:r>
            <a:r>
              <a:rPr lang="fr-BE" sz="2100" b="1" dirty="0" smtClean="0"/>
              <a:t> La Braise Centre de Réadaptation Cognitive fonctionnelle</a:t>
            </a:r>
          </a:p>
          <a:p>
            <a:pPr marL="0" indent="0">
              <a:buNone/>
            </a:pPr>
            <a:r>
              <a:rPr lang="fr-BE" dirty="0" smtClean="0"/>
              <a:t>	</a:t>
            </a:r>
            <a:r>
              <a:rPr lang="fr-BE" sz="2000" dirty="0"/>
              <a:t> </a:t>
            </a:r>
            <a:r>
              <a:rPr lang="fr-BE" sz="1900" dirty="0"/>
              <a:t>Rue de la Vigne, 56 - B 1070 Bruxelles </a:t>
            </a:r>
            <a:endParaRPr lang="fr-BE" sz="1900" dirty="0" smtClean="0"/>
          </a:p>
          <a:p>
            <a:pPr marL="0" indent="0">
              <a:buNone/>
            </a:pPr>
            <a:r>
              <a:rPr lang="fr-BE" sz="1900" dirty="0" smtClean="0"/>
              <a:t>	 Tel. : +32(0)2 522 20 03  email : </a:t>
            </a:r>
            <a:r>
              <a:rPr lang="fr-BE" sz="1900" dirty="0" smtClean="0">
                <a:hlinkClick r:id="rId6"/>
              </a:rPr>
              <a:t>insertion.crc@labraise.org</a:t>
            </a:r>
            <a:endParaRPr lang="fr-BE" sz="1900" dirty="0" smtClean="0"/>
          </a:p>
          <a:p>
            <a:pPr marL="0" indent="0">
              <a:buNone/>
            </a:pPr>
            <a:endParaRPr lang="fr-BE" sz="2200" dirty="0" smtClean="0"/>
          </a:p>
          <a:p>
            <a:pPr marL="0" indent="0">
              <a:buNone/>
            </a:pPr>
            <a:endParaRPr lang="fr-BE" sz="2200" dirty="0" smtClean="0"/>
          </a:p>
          <a:p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1028699" y="6410325"/>
            <a:ext cx="10668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900" b="1" dirty="0">
                <a:latin typeface="Century Gothic" panose="020B0502020202020204" pitchFamily="34" charset="0"/>
              </a:rPr>
              <a:t>l</a:t>
            </a:r>
            <a:r>
              <a:rPr lang="fr-BE" sz="900" b="1" dirty="0" smtClean="0">
                <a:latin typeface="Century Gothic" panose="020B0502020202020204" pitchFamily="34" charset="0"/>
              </a:rPr>
              <a:t>a Braise </a:t>
            </a:r>
            <a:r>
              <a:rPr lang="fr-BE" sz="900" b="1" dirty="0" err="1" smtClean="0">
                <a:latin typeface="Century Gothic" panose="020B0502020202020204" pitchFamily="34" charset="0"/>
              </a:rPr>
              <a:t>asbl</a:t>
            </a:r>
            <a:endParaRPr lang="fr-BE" sz="9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73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848139"/>
            <a:ext cx="10515600" cy="5328824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fr-BE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B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Objectif</a:t>
            </a:r>
            <a:r>
              <a:rPr lang="fr-BE" dirty="0" smtClean="0"/>
              <a:t> : </a:t>
            </a:r>
            <a:r>
              <a:rPr lang="fr-BE" dirty="0"/>
              <a:t>restaurer une certaine qualité de </a:t>
            </a:r>
            <a:r>
              <a:rPr lang="fr-BE" dirty="0" smtClean="0"/>
              <a:t>vie.</a:t>
            </a:r>
            <a:endParaRPr lang="fr-BE" dirty="0"/>
          </a:p>
          <a:p>
            <a:r>
              <a:rPr lang="fr-B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Constat</a:t>
            </a:r>
            <a:r>
              <a:rPr lang="fr-BE" dirty="0" smtClean="0"/>
              <a:t> : </a:t>
            </a:r>
            <a:r>
              <a:rPr lang="fr-BE" dirty="0"/>
              <a:t>les solutions existantes ne sont pas toujours suffisantes ou </a:t>
            </a:r>
            <a:r>
              <a:rPr lang="fr-BE" dirty="0" smtClean="0"/>
              <a:t>optimales.</a:t>
            </a:r>
            <a:endParaRPr lang="fr-BE" dirty="0"/>
          </a:p>
          <a:p>
            <a:r>
              <a:rPr lang="fr-BE" dirty="0"/>
              <a:t>1</a:t>
            </a:r>
            <a:r>
              <a:rPr lang="fr-BE" baseline="30000" dirty="0"/>
              <a:t>ère</a:t>
            </a:r>
            <a:r>
              <a:rPr lang="fr-BE" dirty="0"/>
              <a:t> grande question </a:t>
            </a:r>
            <a:r>
              <a:rPr lang="fr-BE" dirty="0" smtClean="0"/>
              <a:t>éthique : </a:t>
            </a:r>
            <a:r>
              <a:rPr lang="fr-BE" dirty="0"/>
              <a:t>«</a:t>
            </a:r>
            <a:r>
              <a:rPr lang="fr-BE" i="1" dirty="0"/>
              <a:t> </a:t>
            </a:r>
            <a:r>
              <a:rPr lang="fr-BE" dirty="0"/>
              <a:t>Que propose notre société pour que chacun y trouve sa </a:t>
            </a:r>
            <a:r>
              <a:rPr lang="fr-BE" dirty="0" smtClean="0"/>
              <a:t>place ? »</a:t>
            </a:r>
            <a:r>
              <a:rPr lang="fr-BE" i="1" dirty="0" smtClean="0"/>
              <a:t> </a:t>
            </a:r>
            <a:endParaRPr lang="fr-BE" i="1" dirty="0"/>
          </a:p>
          <a:p>
            <a:endParaRPr lang="fr-BE" i="1" dirty="0"/>
          </a:p>
          <a:p>
            <a:r>
              <a:rPr lang="fr-BE" dirty="0"/>
              <a:t>Nos interventions arrivent à un moment difficile (séquelles subsistent, handicap invisible</a:t>
            </a:r>
            <a:r>
              <a:rPr lang="fr-BE" dirty="0" smtClean="0"/>
              <a:t>…).</a:t>
            </a:r>
            <a:endParaRPr lang="fr-BE" dirty="0"/>
          </a:p>
          <a:p>
            <a:r>
              <a:rPr lang="fr-BE" dirty="0"/>
              <a:t>Certaines situations posent questions et nos pratiques questionnent régulièrement </a:t>
            </a:r>
            <a:r>
              <a:rPr lang="fr-BE" dirty="0" smtClean="0"/>
              <a:t>l’éthique.</a:t>
            </a:r>
            <a:endParaRPr lang="fr-BE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549599"/>
            <a:ext cx="841570" cy="1063608"/>
          </a:xfrm>
          <a:prstGeom prst="rect">
            <a:avLst/>
          </a:prstGeom>
        </p:spPr>
      </p:pic>
      <p:pic>
        <p:nvPicPr>
          <p:cNvPr id="5" name="Espace réservé du contenu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577" y="5444824"/>
            <a:ext cx="725487" cy="127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25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 pratiques à la lumière de l’éthique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BE" dirty="0" smtClean="0"/>
          </a:p>
          <a:p>
            <a:r>
              <a:rPr lang="fr-BE" dirty="0" smtClean="0"/>
              <a:t>Quelles </a:t>
            </a:r>
            <a:r>
              <a:rPr lang="fr-BE" dirty="0"/>
              <a:t>sont les valeurs motivant nos conduites </a:t>
            </a:r>
            <a:r>
              <a:rPr lang="fr-BE" dirty="0" smtClean="0"/>
              <a:t>professionnelles ?</a:t>
            </a:r>
            <a:endParaRPr lang="fr-BE" dirty="0"/>
          </a:p>
          <a:p>
            <a:r>
              <a:rPr lang="fr-BE" dirty="0"/>
              <a:t>Quelles sont nos </a:t>
            </a:r>
            <a:r>
              <a:rPr lang="fr-BE" dirty="0" smtClean="0"/>
              <a:t>responsabilités ? </a:t>
            </a:r>
            <a:r>
              <a:rPr lang="fr-BE" dirty="0"/>
              <a:t>Où </a:t>
            </a:r>
            <a:r>
              <a:rPr lang="fr-BE" dirty="0" smtClean="0"/>
              <a:t>s’arrêtent-elles ?</a:t>
            </a:r>
            <a:endParaRPr lang="fr-BE" dirty="0"/>
          </a:p>
          <a:p>
            <a:r>
              <a:rPr lang="fr-BE" dirty="0"/>
              <a:t>Jusqu’où </a:t>
            </a:r>
            <a:r>
              <a:rPr lang="fr-BE" dirty="0" smtClean="0"/>
              <a:t>s’engager ?</a:t>
            </a:r>
            <a:endParaRPr lang="fr-BE" dirty="0"/>
          </a:p>
          <a:p>
            <a:r>
              <a:rPr lang="fr-BE" dirty="0"/>
              <a:t>Comment faire des choix quand des valeurs </a:t>
            </a:r>
            <a:r>
              <a:rPr lang="fr-BE" dirty="0" smtClean="0"/>
              <a:t>s’opposent ?</a:t>
            </a:r>
            <a:endParaRPr lang="fr-BE" dirty="0"/>
          </a:p>
          <a:p>
            <a:r>
              <a:rPr lang="fr-BE" dirty="0"/>
              <a:t>Comment résoudre des dilemmes ?</a:t>
            </a:r>
          </a:p>
          <a:p>
            <a:endParaRPr lang="fr-BE" dirty="0"/>
          </a:p>
          <a:p>
            <a:pPr marL="0" indent="0">
              <a:buNone/>
            </a:pPr>
            <a:r>
              <a:rPr lang="fr-BE" dirty="0" smtClean="0"/>
              <a:t> </a:t>
            </a:r>
            <a:endParaRPr lang="fr-BE" dirty="0"/>
          </a:p>
          <a:p>
            <a:endParaRPr lang="fr-BE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927" y="5234258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0460" y="5454349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55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90575" y="342900"/>
            <a:ext cx="10515600" cy="5334000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BE" sz="1500" dirty="0" smtClean="0"/>
          </a:p>
          <a:p>
            <a:pPr marL="0" indent="0">
              <a:buNone/>
            </a:pPr>
            <a:r>
              <a:rPr lang="fr-BE" dirty="0" smtClean="0"/>
              <a:t>Nous </a:t>
            </a:r>
            <a:r>
              <a:rPr lang="fr-BE" dirty="0"/>
              <a:t>intervenons dans différents domaines de vie des </a:t>
            </a:r>
            <a:r>
              <a:rPr lang="fr-BE" dirty="0" smtClean="0"/>
              <a:t>patients :</a:t>
            </a:r>
          </a:p>
          <a:p>
            <a:pPr marL="0" indent="0">
              <a:buNone/>
            </a:pPr>
            <a:endParaRPr lang="fr-BE" dirty="0"/>
          </a:p>
          <a:p>
            <a:r>
              <a:rPr lang="fr-BE" dirty="0" smtClean="0"/>
              <a:t>Le </a:t>
            </a:r>
            <a:r>
              <a:rPr lang="fr-BE" dirty="0"/>
              <a:t>lieu de </a:t>
            </a:r>
            <a:r>
              <a:rPr lang="fr-BE" dirty="0" smtClean="0"/>
              <a:t>vie,</a:t>
            </a:r>
            <a:endParaRPr lang="fr-BE" dirty="0"/>
          </a:p>
          <a:p>
            <a:r>
              <a:rPr lang="fr-BE" dirty="0"/>
              <a:t>La gestion des </a:t>
            </a:r>
            <a:r>
              <a:rPr lang="fr-BE" dirty="0" smtClean="0"/>
              <a:t>biens,</a:t>
            </a:r>
            <a:endParaRPr lang="fr-BE" dirty="0"/>
          </a:p>
          <a:p>
            <a:r>
              <a:rPr lang="fr-BE" dirty="0"/>
              <a:t>La vie intime et/ou </a:t>
            </a:r>
            <a:r>
              <a:rPr lang="fr-BE" dirty="0" smtClean="0"/>
              <a:t>sexuelle,</a:t>
            </a:r>
            <a:endParaRPr lang="fr-BE" dirty="0"/>
          </a:p>
          <a:p>
            <a:r>
              <a:rPr lang="fr-BE" dirty="0"/>
              <a:t>La </a:t>
            </a:r>
            <a:r>
              <a:rPr lang="fr-BE" dirty="0" smtClean="0"/>
              <a:t>parentalité,</a:t>
            </a:r>
            <a:endParaRPr lang="fr-BE" dirty="0"/>
          </a:p>
          <a:p>
            <a:r>
              <a:rPr lang="fr-BE" dirty="0"/>
              <a:t>Les choix en matière de santé et le suivi </a:t>
            </a:r>
            <a:r>
              <a:rPr lang="fr-BE" dirty="0" smtClean="0"/>
              <a:t>médical,</a:t>
            </a:r>
            <a:endParaRPr lang="fr-BE" dirty="0"/>
          </a:p>
          <a:p>
            <a:r>
              <a:rPr lang="fr-BE" dirty="0"/>
              <a:t>La vie au sein de l’institution et les mesures de protection prises par </a:t>
            </a:r>
            <a:r>
              <a:rPr lang="fr-BE" dirty="0" smtClean="0"/>
              <a:t>l’institution,</a:t>
            </a:r>
            <a:endParaRPr lang="fr-BE" dirty="0"/>
          </a:p>
          <a:p>
            <a:r>
              <a:rPr lang="fr-BE" dirty="0"/>
              <a:t>Quand les troubles du comportement sont très </a:t>
            </a:r>
            <a:r>
              <a:rPr lang="fr-BE" dirty="0" smtClean="0"/>
              <a:t>importants,</a:t>
            </a:r>
            <a:endParaRPr lang="fr-BE" dirty="0"/>
          </a:p>
          <a:p>
            <a:r>
              <a:rPr lang="fr-BE" dirty="0"/>
              <a:t>Le retour à des activités (emploi, loisirs</a:t>
            </a:r>
            <a:r>
              <a:rPr lang="fr-BE" dirty="0" smtClean="0"/>
              <a:t>,…).</a:t>
            </a:r>
            <a:endParaRPr lang="fr-BE" dirty="0"/>
          </a:p>
          <a:p>
            <a:endParaRPr lang="fr-BE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444824"/>
            <a:ext cx="841570" cy="1063608"/>
          </a:xfrm>
          <a:prstGeom prst="rect">
            <a:avLst/>
          </a:prstGeom>
        </p:spPr>
      </p:pic>
      <p:pic>
        <p:nvPicPr>
          <p:cNvPr id="5" name="Espace réservé du contenu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677" y="5339541"/>
            <a:ext cx="725487" cy="127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37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thèmes qui reviennent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0840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fr-BE" dirty="0"/>
          </a:p>
          <a:p>
            <a:r>
              <a:rPr lang="fr-BE" dirty="0" smtClean="0"/>
              <a:t>Liberté, </a:t>
            </a:r>
            <a:endParaRPr lang="fr-BE" dirty="0"/>
          </a:p>
          <a:p>
            <a:r>
              <a:rPr lang="fr-BE" dirty="0" smtClean="0"/>
              <a:t>Vulnérabilité,</a:t>
            </a:r>
            <a:endParaRPr lang="fr-BE" dirty="0"/>
          </a:p>
          <a:p>
            <a:r>
              <a:rPr lang="fr-BE" dirty="0" smtClean="0"/>
              <a:t>Risques,</a:t>
            </a:r>
            <a:endParaRPr lang="fr-BE" dirty="0"/>
          </a:p>
          <a:p>
            <a:r>
              <a:rPr lang="fr-BE" dirty="0" smtClean="0"/>
              <a:t>Protection,</a:t>
            </a:r>
            <a:endParaRPr lang="fr-BE" dirty="0"/>
          </a:p>
          <a:p>
            <a:r>
              <a:rPr lang="fr-BE" dirty="0" smtClean="0"/>
              <a:t>Discussion,</a:t>
            </a:r>
            <a:endParaRPr lang="fr-BE" dirty="0"/>
          </a:p>
          <a:p>
            <a:r>
              <a:rPr lang="fr-BE" dirty="0"/>
              <a:t>…</a:t>
            </a:r>
          </a:p>
          <a:p>
            <a:endParaRPr lang="fr-BE" dirty="0"/>
          </a:p>
          <a:p>
            <a:endParaRPr lang="fr-BE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927" y="5444824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444824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15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BE" sz="49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BE" sz="49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omaines </a:t>
            </a:r>
            <a:r>
              <a:rPr lang="fr-BE" sz="49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vie des </a:t>
            </a:r>
            <a:r>
              <a:rPr lang="fr-BE" sz="49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</a:t>
            </a:r>
            <a: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BE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BE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0840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fr-BE" dirty="0"/>
          </a:p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r>
              <a:rPr lang="fr-BE" sz="4000" b="1" i="1" dirty="0" smtClean="0"/>
              <a:t>L</a:t>
            </a:r>
            <a:r>
              <a:rPr lang="fr-BE" sz="3600" dirty="0" smtClean="0"/>
              <a:t>e lieu de vie.</a:t>
            </a:r>
            <a:endParaRPr lang="fr-BE" sz="3600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927" y="5444824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492449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9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BE" sz="49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BE" sz="49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omaines </a:t>
            </a:r>
            <a:r>
              <a:rPr lang="fr-BE" sz="49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vie des </a:t>
            </a:r>
            <a:r>
              <a:rPr lang="fr-BE" sz="49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  </a:t>
            </a:r>
            <a:r>
              <a:rPr lang="fr-BE" sz="40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(suite)</a:t>
            </a:r>
            <a: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BE" sz="4000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0840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fr-BE" dirty="0"/>
          </a:p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r>
              <a:rPr lang="fr-BE" sz="4000" b="1" i="1" dirty="0" smtClean="0"/>
              <a:t>L</a:t>
            </a:r>
            <a:r>
              <a:rPr lang="fr-BE" sz="3600" dirty="0" smtClean="0"/>
              <a:t>a gestion des biens. </a:t>
            </a:r>
            <a:endParaRPr lang="fr-BE" sz="3600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927" y="5444824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492449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49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BE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BE" sz="49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BE" sz="49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omaines </a:t>
            </a:r>
            <a:r>
              <a:rPr lang="fr-BE" sz="49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vie des </a:t>
            </a:r>
            <a:r>
              <a:rPr lang="fr-BE" sz="49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  </a:t>
            </a:r>
            <a:r>
              <a:rPr lang="fr-BE" sz="40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(suite)</a:t>
            </a:r>
            <a: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BE" sz="40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BE" sz="4000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0840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fr-BE" dirty="0"/>
          </a:p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r>
              <a:rPr lang="fr-BE" sz="4000" b="1" i="1" dirty="0" smtClean="0"/>
              <a:t>L</a:t>
            </a:r>
            <a:r>
              <a:rPr lang="fr-BE" sz="3600" dirty="0" smtClean="0"/>
              <a:t>a vie intime et/ou sexuelle.</a:t>
            </a:r>
            <a:endParaRPr lang="fr-BE" sz="3600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927" y="5444824"/>
            <a:ext cx="725487" cy="12741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5492449"/>
            <a:ext cx="841570" cy="106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06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365</TotalTime>
  <Words>711</Words>
  <Application>Microsoft Office PowerPoint</Application>
  <PresentationFormat>Personnalisé</PresentationFormat>
  <Paragraphs>209</Paragraphs>
  <Slides>27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Thème Office</vt:lpstr>
      <vt:lpstr>Les pratiques à la lumière de l’éthique.  Respect, bientraitance, aspects juridiques et autres.</vt:lpstr>
      <vt:lpstr>Introduction</vt:lpstr>
      <vt:lpstr>Présentation PowerPoint</vt:lpstr>
      <vt:lpstr>Nos pratiques à la lumière de l’éthique</vt:lpstr>
      <vt:lpstr>Présentation PowerPoint</vt:lpstr>
      <vt:lpstr>Les thèmes qui reviennent</vt:lpstr>
      <vt:lpstr> Domaines de vie des patients </vt:lpstr>
      <vt:lpstr> Domaines de vie des patients  (suite) </vt:lpstr>
      <vt:lpstr> Domaines de vie des patients  (suite) </vt:lpstr>
      <vt:lpstr> Domaines de vie des patients  (suite) </vt:lpstr>
      <vt:lpstr> Domaines de vie des patients  (suite) </vt:lpstr>
      <vt:lpstr> Domaines de vie des patients  (suite) </vt:lpstr>
      <vt:lpstr> Domaines de vie des patients  (suite) </vt:lpstr>
      <vt:lpstr> Domaines de vie des patients  (suite) </vt:lpstr>
      <vt:lpstr>Illustrations - Les patients</vt:lpstr>
      <vt:lpstr>Illustrations - Les patients (suite)</vt:lpstr>
      <vt:lpstr>Illustrations - Les patients  (suite)</vt:lpstr>
      <vt:lpstr>Illustrations - Les patients (suite)</vt:lpstr>
      <vt:lpstr>Illustrations - Les proches</vt:lpstr>
      <vt:lpstr>Illustrations - Les proches  (suite)</vt:lpstr>
      <vt:lpstr>Illustrations - Les proches  (suite)</vt:lpstr>
      <vt:lpstr>Illustrations - Les professionnels  (suite)</vt:lpstr>
      <vt:lpstr>Illustrations - Les professionnels  (suite)</vt:lpstr>
      <vt:lpstr>Conclusions</vt:lpstr>
      <vt:lpstr>Conclusions  (suite)</vt:lpstr>
      <vt:lpstr>Merci de votre attention.</vt:lpstr>
      <vt:lpstr>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pratiques à la lumière de l’éthique.  Respect, bientraitance, aspects juridiques et autres.</dc:title>
  <dc:creator>Sophie Cockaerts</dc:creator>
  <cp:lastModifiedBy>Dr Kozlowski</cp:lastModifiedBy>
  <cp:revision>46</cp:revision>
  <cp:lastPrinted>2017-04-05T09:16:36Z</cp:lastPrinted>
  <dcterms:created xsi:type="dcterms:W3CDTF">2017-04-01T10:33:40Z</dcterms:created>
  <dcterms:modified xsi:type="dcterms:W3CDTF">2017-04-05T10:30:13Z</dcterms:modified>
</cp:coreProperties>
</file>