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71" r:id="rId21"/>
    <p:sldId id="281" r:id="rId22"/>
    <p:sldId id="282" r:id="rId23"/>
    <p:sldId id="277" r:id="rId24"/>
    <p:sldId id="279" r:id="rId25"/>
    <p:sldId id="280" r:id="rId26"/>
    <p:sldId id="283" r:id="rId2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1480" y="-104"/>
      </p:cViewPr>
      <p:guideLst>
        <p:guide orient="horz" pos="3597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389793-C29D-E940-9947-66CFADEF2467}" type="datetimeFigureOut">
              <a:rPr lang="fr-FR" smtClean="0"/>
              <a:t>01/12/16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B85E59-CACD-624C-ABAE-63A047F2F93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3041" y="1529372"/>
            <a:ext cx="8324842" cy="2800767"/>
          </a:xfrm>
          <a:prstGeom prst="rect">
            <a:avLst/>
          </a:prstGeom>
          <a:noFill/>
          <a:effectLst>
            <a:glow rad="63500">
              <a:schemeClr val="tx1">
                <a:alpha val="88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63000"/>
                    </a:prstClr>
                  </a:outerShdw>
                </a:effectLst>
                <a:latin typeface="Arial Rounded MT Bold"/>
                <a:cs typeface="Arial Rounded MT Bold"/>
              </a:rPr>
              <a:t>RÔLE DE LA MDPH DANS LE PARCOURS DE REINSERTION PROFESSIONNELLE DES TRAUMATISES CRÂNIENS</a:t>
            </a:r>
            <a:endParaRPr lang="fr-FR" sz="4400" b="1" dirty="0">
              <a:ln>
                <a:solidFill>
                  <a:schemeClr val="tx1"/>
                </a:solidFill>
              </a:ln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63000"/>
                  </a:prst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16392" y="5775460"/>
            <a:ext cx="2851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Dr F. QUELARD</a:t>
            </a:r>
          </a:p>
        </p:txBody>
      </p:sp>
    </p:spTree>
    <p:extLst>
      <p:ext uri="{BB962C8B-B14F-4D97-AF65-F5344CB8AC3E}">
        <p14:creationId xmlns:p14="http://schemas.microsoft.com/office/powerpoint/2010/main" val="3113985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23730" y="1051001"/>
            <a:ext cx="816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Evaluation socio-professionnelle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35869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chemeClr val="tx1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6968" y="1788705"/>
            <a:ext cx="6269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Rôle du Référent insertion professionnelle (RIP)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75709" y="2320896"/>
            <a:ext cx="3119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Etude sur dossier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62166" y="2673995"/>
            <a:ext cx="4403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Formulaire de demande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57142" y="3800986"/>
            <a:ext cx="6189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Bilan d’accompagnement (SAMSAH, SAVS...)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73847" y="4609019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Si besoin, contact téléphonique avec la personne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53529" y="5107586"/>
            <a:ext cx="6513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e</a:t>
            </a:r>
            <a:r>
              <a:rPr lang="fr-FR" sz="2000" dirty="0" smtClean="0">
                <a:latin typeface="Arial Rounded MT Bold"/>
                <a:cs typeface="Arial Rounded MT Bold"/>
              </a:rPr>
              <a:t>ntretien projet de vie (Handicap Emploi)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57786" y="3031488"/>
            <a:ext cx="506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Fiche de parcours professionnel. CV 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743974" y="3400876"/>
            <a:ext cx="5063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Contrat d’engagement réciproque RSA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824874" y="4099498"/>
            <a:ext cx="505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...</a:t>
            </a:r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1515851" y="281092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1515854" y="31834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1532784" y="355598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1532787" y="396237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6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80927" y="3236342"/>
            <a:ext cx="738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Evaluation des besoins de compensation liés au handicap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Equipes pluridisciplinaires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80927" y="1845171"/>
            <a:ext cx="75195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P</a:t>
            </a:r>
            <a:r>
              <a:rPr lang="fr-FR" sz="2000" dirty="0" smtClean="0">
                <a:latin typeface="Arial Rounded MT Bold"/>
                <a:cs typeface="Arial Rounded MT Bold"/>
              </a:rPr>
              <a:t>rofessionnels ayant des compétences médicales </a:t>
            </a:r>
            <a:r>
              <a:rPr lang="fr-FR" sz="2000" dirty="0">
                <a:latin typeface="Arial Rounded MT Bold"/>
                <a:cs typeface="Arial Rounded MT Bold"/>
              </a:rPr>
              <a:t>o</a:t>
            </a:r>
            <a:r>
              <a:rPr lang="fr-FR" sz="2000" dirty="0" smtClean="0">
                <a:latin typeface="Arial Rounded MT Bold"/>
                <a:cs typeface="Arial Rounded MT Bold"/>
              </a:rPr>
              <a:t>u paramédicales, des compétences dans les domaines de la psychologie, du travail social, de la formation scolaire et universitaire, de l’emploi et de la formation professionnelle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97855" y="4953756"/>
            <a:ext cx="7370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Eléments concourant à définir l’employabilité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97855" y="3635415"/>
            <a:ext cx="8027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Eligibilité aux différentes aides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97855" y="4038913"/>
            <a:ext cx="8027598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E</a:t>
            </a:r>
            <a:r>
              <a:rPr lang="fr-FR" sz="2000" dirty="0" smtClean="0">
                <a:latin typeface="Arial Rounded MT Bold"/>
                <a:cs typeface="Arial Rounded MT Bold"/>
              </a:rPr>
              <a:t>laboration des propositions d’orientations médico-socio-professionnelles. 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753866" y="203201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753869" y="340358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748472" y="5091490"/>
            <a:ext cx="118800" cy="1188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490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74537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8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2132" y="1505715"/>
            <a:ext cx="6672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Pour Qui : PH sans emploi, demande imprécise...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Equipe pluridisciplinaire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39065" y="952619"/>
            <a:ext cx="8244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Orientation professionnelle 1</a:t>
            </a:r>
            <a:r>
              <a:rPr lang="fr-FR" sz="2400" b="1" baseline="30000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ère</a:t>
            </a:r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 demande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2132" y="1956032"/>
            <a:ext cx="7739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Qui : MDPH : RIP, Médecin référent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   Partenaires : Référent ORSAC, Pôle Emploi, Cap Emploi,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Mission Locale Jeunes, IDEO...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5897" y="3002185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Fréquence : 1 fois/semaine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5897" y="3457067"/>
            <a:ext cx="252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Propositions :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69355" y="3839982"/>
            <a:ext cx="682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Orientation vers SAMSAH-CRLC 01, UEROS-TC, CPO, Perspectives Jeunes de l’ADAPT...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69354" y="4456779"/>
            <a:ext cx="7888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Accompagnement par Cap Emploi, MLJ, </a:t>
            </a:r>
            <a:r>
              <a:rPr lang="fr-FR" dirty="0" err="1" smtClean="0">
                <a:latin typeface="Arial Rounded MT Bold"/>
                <a:cs typeface="Arial Rounded MT Bold"/>
              </a:rPr>
              <a:t>Orsac</a:t>
            </a:r>
            <a:r>
              <a:rPr lang="fr-FR" dirty="0" smtClean="0">
                <a:latin typeface="Arial Rounded MT Bold"/>
                <a:cs typeface="Arial Rounded MT Bold"/>
              </a:rPr>
              <a:t> Insertion via le dispositif Prestation Ponctuelle Spécifique (PPS)... 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52422" y="5119311"/>
            <a:ext cx="634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Orientation vers une Entreprise Adaptée (EA)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069354" y="5488643"/>
            <a:ext cx="5957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Recherche directe d’emploi : Pôle Emploi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069354" y="5839528"/>
            <a:ext cx="8126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Entretien Individuel d’Insertion Professionnelle : Handicap Emploi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211994" y="6245867"/>
            <a:ext cx="505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...</a:t>
            </a: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906263" y="397930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906266" y="523235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923196" y="562180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923199" y="59604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906266" y="462276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834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1201" y="1504800"/>
            <a:ext cx="765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Pour Qui : PH dont le projet professionnel est plus élaboré, la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  demande plus précise...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Equipe pluridisciplinaire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5998" y="952619"/>
            <a:ext cx="8244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Formation professionnelle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5199" y="2251139"/>
            <a:ext cx="8638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Qui : Idem + Référent de l’ADAPT, psychologues du travail de Pôle 	  	   Emploi...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08964" y="3055460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Fréquence : 1 fois/mois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5897" y="3490934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Propositions :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52421" y="3958513"/>
            <a:ext cx="763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Pré orientation, UEROS-TC, SAMSAH-CRLC 01...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52421" y="4405980"/>
            <a:ext cx="7161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Evaluation psychotechnique par l’EOS de Pôle Emploi (Prestation d’Orientation Ponctuelle Spécialisée)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52421" y="5119311"/>
            <a:ext cx="763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Formation en Centre de Rééducation Professionnelle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213890" y="6095037"/>
            <a:ext cx="5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...</a:t>
            </a:r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906263" y="409783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906266" y="524928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906266" y="455503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56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1200" y="1504800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Pour Qui : PH dans l’emploi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Equipe pluridisciplinaire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39065" y="952619"/>
            <a:ext cx="8244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Orientation professionnelle salariés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9065" y="2031010"/>
            <a:ext cx="5521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Qui : RIP, Médecin, IDEO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9065" y="2553752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Fréquence : 1 fois toutes les 3 semaines environ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39065" y="3090824"/>
            <a:ext cx="8638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Propositions :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30528" y="3589181"/>
            <a:ext cx="7469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Maintien en milieu ordinaire + précisions/SAMETH, CARSAT, FONGECIF, IDEO...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52422" y="4370675"/>
            <a:ext cx="699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Contrat de Rééducation Professionnelle en Entreprise (CRPE)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213890" y="6095037"/>
            <a:ext cx="5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...</a:t>
            </a:r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906266" y="450423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906266" y="37591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034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1200" y="1504800"/>
            <a:ext cx="8638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Pour Qui : PH loin de l’emploi ou de la formation professionnelle, ou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 demande d’orientation en ESAT, vers un SAMSAH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Equipe pluridisciplinaire</a:t>
            </a:r>
            <a:endParaRPr lang="fr-FR" sz="3200" b="1" dirty="0">
              <a:ln>
                <a:solidFill>
                  <a:schemeClr val="tx1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5998" y="952619"/>
            <a:ext cx="8244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Orientation médico-sociale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5199" y="2403536"/>
            <a:ext cx="863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Qui : MDPH : RIMS, Médecin, psychologue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   Partenaires : 2 représentants de structures médico-sociales/	  	   ESAT, SAVS...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05200" y="3619957"/>
            <a:ext cx="4945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Fréquence : 1 fois/semaine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05200" y="4173962"/>
            <a:ext cx="4403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Propositions :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46117" y="4533264"/>
            <a:ext cx="2269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UEROS-TC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46117" y="5238062"/>
            <a:ext cx="312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ESAT-HM, ESAT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129746" y="5739664"/>
            <a:ext cx="5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...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046117" y="5607394"/>
            <a:ext cx="2197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SAVS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47465" y="4868730"/>
            <a:ext cx="3998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SAMSAH-CRLC 01</a:t>
            </a: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906266" y="497835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923196" y="536781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923199" y="57064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906266" y="463969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2802" y="315850"/>
            <a:ext cx="8638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Typologie des difficultés rencontrées par les équipes pluridisciplinaires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2613946"/>
            <a:ext cx="2537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Difficulté dans la prise de décision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2802" y="4763594"/>
            <a:ext cx="20987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Difficulté dans la mise en œuvre de la décision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687158" y="1622456"/>
            <a:ext cx="2335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 Rounded MT Bold"/>
                <a:cs typeface="Arial Rounded MT Bold"/>
              </a:rPr>
              <a:t>Doute sur la situation et les besoins de la personne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87159" y="2563935"/>
            <a:ext cx="2335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 Rounded MT Bold"/>
                <a:cs typeface="Arial Rounded MT Bold"/>
              </a:rPr>
              <a:t>Doute sur les critères d’accès et de renouvellement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89028" y="3479156"/>
            <a:ext cx="2335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 Rounded MT Bold"/>
                <a:cs typeface="Arial Rounded MT Bold"/>
              </a:rPr>
              <a:t>Doute sur la capacité de mise en œuvre de la décision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739830" y="4377885"/>
            <a:ext cx="2335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 Rounded MT Bold"/>
                <a:cs typeface="Arial Rounded MT Bold"/>
              </a:rPr>
              <a:t>Déficit de dispositifs capables d’accompagner la personne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39830" y="5544295"/>
            <a:ext cx="2335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Arial Rounded MT Bold"/>
                <a:cs typeface="Arial Rounded MT Bold"/>
              </a:rPr>
              <a:t>Difficultés dans la transmission d’informations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233920" y="1639389"/>
            <a:ext cx="3721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Difficulté à obtenir des informations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233920" y="1885610"/>
            <a:ext cx="3837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Doute sur la situation cognitive, psychique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236022" y="2132668"/>
            <a:ext cx="313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Doute sur la demande réelle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36025" y="2609778"/>
            <a:ext cx="313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Critères d’accès aux ESAT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224935" y="2851399"/>
            <a:ext cx="313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Critères d’accès aux CRP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230778" y="3093020"/>
            <a:ext cx="371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Demandes successives de CRP/CPO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4935" y="3502398"/>
            <a:ext cx="371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Personnes non motivées, en difficulté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224935" y="3745730"/>
            <a:ext cx="371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Existence de freins à la reconversion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208002" y="3972129"/>
            <a:ext cx="3711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Accès difficile à certains dispositifs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241868" y="4415373"/>
            <a:ext cx="3711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Besoins mal couverts (pluri handicap, &gt;50 ans 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247711" y="4933687"/>
            <a:ext cx="3711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Temps partiel en ESAT + problématiques santé ou sociales importantes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247711" y="5755131"/>
            <a:ext cx="3711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/>
                <a:cs typeface="Arial Rounded MT Bold"/>
              </a:rPr>
              <a:t>Transmission d’informations aux partenaires, à la personne </a:t>
            </a:r>
          </a:p>
        </p:txBody>
      </p:sp>
      <p:sp>
        <p:nvSpPr>
          <p:cNvPr id="24" name="Accolade ouvrante 23"/>
          <p:cNvSpPr/>
          <p:nvPr/>
        </p:nvSpPr>
        <p:spPr>
          <a:xfrm>
            <a:off x="2302932" y="1761068"/>
            <a:ext cx="435026" cy="2518838"/>
          </a:xfrm>
          <a:prstGeom prst="leftBrace">
            <a:avLst>
              <a:gd name="adj1" fmla="val 42816"/>
              <a:gd name="adj2" fmla="val 47396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ccolade ouvrante 24"/>
          <p:cNvSpPr/>
          <p:nvPr/>
        </p:nvSpPr>
        <p:spPr>
          <a:xfrm>
            <a:off x="2351555" y="4415372"/>
            <a:ext cx="435026" cy="1862979"/>
          </a:xfrm>
          <a:prstGeom prst="leftBrace">
            <a:avLst>
              <a:gd name="adj1" fmla="val 42816"/>
              <a:gd name="adj2" fmla="val 47396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61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3967" y="2973026"/>
            <a:ext cx="8638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AUTRES DROITS</a:t>
            </a:r>
            <a:endParaRPr lang="fr-FR" sz="36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316905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0585" y="1172571"/>
            <a:ext cx="8273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Objectif : assurer un revenu minimum à une personne en situation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de handicap ne pouvant pas exercer une activité              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professionnelle suffisante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Allocation Adulte Handicapé (AAH)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9446" y="2406504"/>
            <a:ext cx="8151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Condition d’obtention : Taux d’incapacité ≥ 80%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395027" y="2798667"/>
            <a:ext cx="46991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TI 50-79% et restriction substantielle et durable pour l’accès à l’emploi compte tenu du handicap (RSDAE)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72931" y="4018329"/>
            <a:ext cx="7008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Durée : AAH-80% : 1 à 10 ans, renouvelable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	 AAH 50 à 79% : 1 à 5 ans, renouvelable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89867" y="4880430"/>
            <a:ext cx="7008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Complément de ressources (CPR)</a:t>
            </a:r>
          </a:p>
        </p:txBody>
      </p:sp>
    </p:spTree>
    <p:extLst>
      <p:ext uri="{BB962C8B-B14F-4D97-AF65-F5344CB8AC3E}">
        <p14:creationId xmlns:p14="http://schemas.microsoft.com/office/powerpoint/2010/main" val="241048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4110" y="646450"/>
            <a:ext cx="86383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 Rounded MT Bold"/>
                <a:cs typeface="Arial Rounded MT Bold"/>
              </a:rPr>
              <a:t>Loi du 11 Février 2005, pour l’égalité des droits et des chances, la participation et la citoyenneté des personnes handicapées</a:t>
            </a:r>
            <a:endParaRPr lang="fr-FR" sz="2400" dirty="0">
              <a:latin typeface="Arial Rounded MT Bold"/>
              <a:cs typeface="Arial Rounded MT Bold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955006" y="3476208"/>
            <a:ext cx="1213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A</a:t>
            </a:r>
            <a:r>
              <a:rPr lang="fr-FR" sz="2000" dirty="0" smtClean="0">
                <a:latin typeface="Arial Rounded MT Bold"/>
                <a:cs typeface="Arial Rounded MT Bold"/>
              </a:rPr>
              <a:t>ccueil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63010" y="4433630"/>
            <a:ext cx="2210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Guichet unique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28661" y="2497648"/>
            <a:ext cx="2210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Service public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663010" y="5453161"/>
            <a:ext cx="150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Proximité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4909" y="2481208"/>
            <a:ext cx="2900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Information-conseil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44909" y="3476208"/>
            <a:ext cx="182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Evaluation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44909" y="4433630"/>
            <a:ext cx="182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Orientation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27939" y="5456611"/>
            <a:ext cx="2699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Accompagnement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grpSp>
        <p:nvGrpSpPr>
          <p:cNvPr id="8" name="Grouper 7"/>
          <p:cNvGrpSpPr/>
          <p:nvPr/>
        </p:nvGrpSpPr>
        <p:grpSpPr>
          <a:xfrm>
            <a:off x="2772437" y="2022708"/>
            <a:ext cx="3668574" cy="3841578"/>
            <a:chOff x="2772437" y="2022708"/>
            <a:chExt cx="3668574" cy="3841578"/>
          </a:xfrm>
        </p:grpSpPr>
        <p:sp>
          <p:nvSpPr>
            <p:cNvPr id="3" name="Rectangle 2"/>
            <p:cNvSpPr/>
            <p:nvPr/>
          </p:nvSpPr>
          <p:spPr>
            <a:xfrm>
              <a:off x="3126746" y="3606379"/>
              <a:ext cx="2910167" cy="225790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100000"/>
                    <a:satMod val="120000"/>
                  </a:schemeClr>
                </a:gs>
                <a:gs pos="69000">
                  <a:schemeClr val="accent1">
                    <a:tint val="80000"/>
                    <a:shade val="100000"/>
                    <a:satMod val="150000"/>
                  </a:schemeClr>
                </a:gs>
                <a:gs pos="100000">
                  <a:schemeClr val="accent1">
                    <a:tint val="50000"/>
                    <a:shade val="100000"/>
                    <a:satMod val="1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" name="Triangle isocèle 3"/>
            <p:cNvSpPr/>
            <p:nvPr/>
          </p:nvSpPr>
          <p:spPr>
            <a:xfrm>
              <a:off x="2772437" y="2022708"/>
              <a:ext cx="3668574" cy="180319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318249" y="5157437"/>
              <a:ext cx="564396" cy="689916"/>
            </a:xfrm>
            <a:prstGeom prst="rect">
              <a:avLst/>
            </a:prstGeom>
            <a:ln w="28575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963298" y="4233575"/>
              <a:ext cx="12385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latin typeface="Arial Rounded MT Bold"/>
                  <a:cs typeface="Arial Rounded MT Bold"/>
                </a:rPr>
                <a:t>MDPH</a:t>
              </a:r>
              <a:endParaRPr lang="fr-FR" sz="2000" dirty="0">
                <a:latin typeface="Arial Rounded MT Bold"/>
                <a:cs typeface="Arial Rounded MT Bold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170412" y="3406324"/>
              <a:ext cx="29003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latin typeface="Arial Rounded MT Bold"/>
                  <a:cs typeface="Arial Rounded MT Bold"/>
                </a:rPr>
                <a:t>Droits et Prestations</a:t>
              </a:r>
              <a:endParaRPr lang="fr-FR" sz="20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793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24772" y="-1524771"/>
            <a:ext cx="6068125" cy="911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4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Prestation </a:t>
            </a:r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de compensation du handicap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633" y="1343213"/>
            <a:ext cx="7719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Objectif : couvrir une partie des besoins de compensation en lien avec des charges liées au handicap 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76863" y="3373903"/>
            <a:ext cx="404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Intervention d’aides humaines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84905" y="2161141"/>
            <a:ext cx="43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Acquisition d’aides techniques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10567" y="5019439"/>
            <a:ext cx="6008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Validité : </a:t>
            </a:r>
            <a:r>
              <a:rPr lang="fr-FR" sz="2000" dirty="0" smtClean="0">
                <a:latin typeface="Arial Rounded MT Bold"/>
                <a:cs typeface="Arial Rounded MT Bold"/>
              </a:rPr>
              <a:t>variable suivant  l’élément concerné</a:t>
            </a:r>
            <a:endParaRPr lang="fr-FR" sz="2000" dirty="0" smtClean="0">
              <a:latin typeface="Arial Rounded MT Bold"/>
              <a:cs typeface="Arial Rounded MT Bold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76863" y="2973376"/>
            <a:ext cx="283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Frais de transport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893796" y="2570178"/>
            <a:ext cx="523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Aménagement de logement ou de véhicule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893796" y="3765850"/>
            <a:ext cx="247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 Rounded MT Bold"/>
                <a:cs typeface="Arial Rounded MT Bold"/>
              </a:rPr>
              <a:t>A</a:t>
            </a:r>
            <a:r>
              <a:rPr lang="fr-FR" dirty="0" smtClean="0">
                <a:latin typeface="Arial Rounded MT Bold"/>
                <a:cs typeface="Arial Rounded MT Bold"/>
              </a:rPr>
              <a:t>ide animalière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876863" y="4152118"/>
            <a:ext cx="482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Charges spécifiques ou exceptionnelles</a:t>
            </a: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1702117" y="267546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1702114" y="31157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1702117" y="34882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1702117" y="23198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1702120" y="387771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>
            <a:spLocks noChangeAspect="1"/>
          </p:cNvSpPr>
          <p:nvPr/>
        </p:nvSpPr>
        <p:spPr>
          <a:xfrm>
            <a:off x="1702123" y="428410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55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90" y="215132"/>
            <a:ext cx="7847600" cy="642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42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79808" y="1203621"/>
            <a:ext cx="6297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Objectif : attester que la personne est reconnue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handicapée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Carte d’Invalidité (CI)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79808" y="2074685"/>
            <a:ext cx="6300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Condition d’obtention : Taux d’incapacité ≥ 80%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6700" y="2709891"/>
            <a:ext cx="8533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Avantages :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79808" y="2727611"/>
            <a:ext cx="6446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Priorité d’accès aux places assises dans les transports en commun, dans les établissements accueillant du public, dans les files d’attente...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79252" y="3743274"/>
            <a:ext cx="6297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Exonération de la redevance audio-visuelle et demi part fiscale supplémentaire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92179" y="4439299"/>
            <a:ext cx="6183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Réductions tarifaires par certains organismes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68" y="132854"/>
            <a:ext cx="1657607" cy="2406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ZoneTexte 12"/>
          <p:cNvSpPr txBox="1"/>
          <p:nvPr/>
        </p:nvSpPr>
        <p:spPr>
          <a:xfrm>
            <a:off x="480584" y="4973360"/>
            <a:ext cx="3142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Mentions possibles :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05138" y="5004138"/>
            <a:ext cx="5486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Besoin d’accompagnement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05138" y="5360171"/>
            <a:ext cx="5486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Cécité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06797" y="5813018"/>
            <a:ext cx="489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Validité : 1 an à illimitée </a:t>
            </a:r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2294772" y="389464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2294769" y="45888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2294772" y="28786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88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72931" y="2846411"/>
            <a:ext cx="7408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Conditions d’obtention 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231185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Carte Européenne de Stationnement (CES)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46457" y="1343213"/>
            <a:ext cx="5826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Avantage : bénéficier des emplacements 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   réservés de parking sur l’espace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   public et de leur gratuité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245108" y="3296766"/>
            <a:ext cx="6297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Périmètre de marche &lt; 200m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45107" y="3693597"/>
            <a:ext cx="764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Utilisation systématique d’une aide technique manipulée par la main ou d’une prothèse de membre inférieur ou d’un VPH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245107" y="4387116"/>
            <a:ext cx="7509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Dépendance d’une tierce personne pour déplacements extérieurs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245106" y="5094011"/>
            <a:ext cx="6884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Dépendance d’une oxygénothérapie de déambulation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72931" y="5548008"/>
            <a:ext cx="751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Validité : 1 à 10 ans, renouvelable, parfois illimitée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02" y="920487"/>
            <a:ext cx="2631594" cy="1846576"/>
          </a:xfrm>
          <a:prstGeom prst="rect">
            <a:avLst/>
          </a:prstGeom>
        </p:spPr>
      </p:pic>
      <p:sp>
        <p:nvSpPr>
          <p:cNvPr id="11" name="Ellipse 10"/>
          <p:cNvSpPr>
            <a:spLocks noChangeAspect="1"/>
          </p:cNvSpPr>
          <p:nvPr/>
        </p:nvSpPr>
        <p:spPr>
          <a:xfrm>
            <a:off x="1092529" y="384384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1092526" y="452116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1092529" y="345438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1092529" y="524928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300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58169" y="3613127"/>
            <a:ext cx="8533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Conditions d’obtention 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Carte de Priorité (CP)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72267" y="1495610"/>
            <a:ext cx="64189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Avantages : priorité d’accès aux places assises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	         dans les transports en commun, dans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		  les files d’attente et dans les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	</a:t>
            </a:r>
            <a:r>
              <a:rPr lang="fr-FR" sz="2000" dirty="0" smtClean="0">
                <a:latin typeface="Arial Rounded MT Bold"/>
                <a:cs typeface="Arial Rounded MT Bold"/>
              </a:rPr>
              <a:t>		  établissements accueillant du public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007094" y="4047605"/>
            <a:ext cx="4783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Taux d’incapacité &lt;80%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07093" y="4495235"/>
            <a:ext cx="6884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Pénibilité de la station debout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8169" y="5205702"/>
            <a:ext cx="751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Validité : 1 à 10 ans, renouvelable, parfois illimitée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02" y="462372"/>
            <a:ext cx="2067749" cy="3008575"/>
          </a:xfrm>
          <a:prstGeom prst="rect">
            <a:avLst/>
          </a:prstGeom>
        </p:spPr>
      </p:pic>
      <p:sp>
        <p:nvSpPr>
          <p:cNvPr id="10" name="Ellipse 9"/>
          <p:cNvSpPr>
            <a:spLocks noChangeAspect="1"/>
          </p:cNvSpPr>
          <p:nvPr/>
        </p:nvSpPr>
        <p:spPr>
          <a:xfrm>
            <a:off x="1786782" y="462276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1786782" y="423330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18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610" y="938371"/>
            <a:ext cx="8638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Arial Rounded MT Bold"/>
                <a:cs typeface="Arial Rounded MT Bold"/>
              </a:rPr>
              <a:t>MDPH = AFFAIRE DE TOUS</a:t>
            </a:r>
            <a:endParaRPr lang="fr-FR" sz="4000" dirty="0">
              <a:latin typeface="Arial Rounded MT Bold"/>
              <a:cs typeface="Arial Rounded MT Bold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7666" y="2546065"/>
            <a:ext cx="3109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Personne handicapée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20460" y="4233575"/>
            <a:ext cx="2894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Entourage familial </a:t>
            </a:r>
            <a:r>
              <a:rPr lang="fr-FR" sz="2000" dirty="0">
                <a:latin typeface="Arial Rounded MT Bold"/>
                <a:cs typeface="Arial Rounded MT Bold"/>
              </a:rPr>
              <a:t>R</a:t>
            </a:r>
            <a:r>
              <a:rPr lang="fr-FR" sz="2000" dirty="0" smtClean="0">
                <a:latin typeface="Arial Rounded MT Bold"/>
                <a:cs typeface="Arial Rounded MT Bold"/>
              </a:rPr>
              <a:t>eprésentant légal 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792114" y="4984337"/>
            <a:ext cx="1754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Partenaires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088071" y="2346010"/>
            <a:ext cx="2544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Agents de la MDPH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093567" y="3606379"/>
            <a:ext cx="1437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CDAPH</a:t>
            </a:r>
            <a:endParaRPr lang="fr-FR" sz="2000" dirty="0">
              <a:latin typeface="Arial Rounded MT Bold"/>
              <a:cs typeface="Arial Rounded MT Bold"/>
            </a:endParaRPr>
          </a:p>
        </p:txBody>
      </p:sp>
      <p:grpSp>
        <p:nvGrpSpPr>
          <p:cNvPr id="13" name="Grouper 12"/>
          <p:cNvGrpSpPr/>
          <p:nvPr/>
        </p:nvGrpSpPr>
        <p:grpSpPr>
          <a:xfrm>
            <a:off x="2772437" y="2022708"/>
            <a:ext cx="3668574" cy="3841578"/>
            <a:chOff x="2772437" y="2022708"/>
            <a:chExt cx="3668574" cy="3841578"/>
          </a:xfrm>
        </p:grpSpPr>
        <p:sp>
          <p:nvSpPr>
            <p:cNvPr id="16" name="Rectangle 15"/>
            <p:cNvSpPr/>
            <p:nvPr/>
          </p:nvSpPr>
          <p:spPr>
            <a:xfrm>
              <a:off x="3126746" y="3606379"/>
              <a:ext cx="2910167" cy="225790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100000"/>
                    <a:satMod val="120000"/>
                  </a:schemeClr>
                </a:gs>
                <a:gs pos="69000">
                  <a:schemeClr val="accent1">
                    <a:tint val="80000"/>
                    <a:shade val="100000"/>
                    <a:satMod val="150000"/>
                  </a:schemeClr>
                </a:gs>
                <a:gs pos="100000">
                  <a:schemeClr val="accent1">
                    <a:tint val="50000"/>
                    <a:shade val="100000"/>
                    <a:satMod val="1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Triangle isocèle 23"/>
            <p:cNvSpPr/>
            <p:nvPr/>
          </p:nvSpPr>
          <p:spPr>
            <a:xfrm>
              <a:off x="2772437" y="2022708"/>
              <a:ext cx="3668574" cy="1803190"/>
            </a:xfrm>
            <a:prstGeom prst="triangle">
              <a:avLst/>
            </a:prstGeom>
            <a:ln w="28575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18249" y="5157437"/>
              <a:ext cx="564396" cy="689916"/>
            </a:xfrm>
            <a:prstGeom prst="rect">
              <a:avLst/>
            </a:prstGeom>
            <a:ln w="28575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3963298" y="4233575"/>
              <a:ext cx="12385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latin typeface="Arial Rounded MT Bold"/>
                  <a:cs typeface="Arial Rounded MT Bold"/>
                </a:rPr>
                <a:t>MDPH</a:t>
              </a:r>
              <a:endParaRPr lang="fr-FR" sz="2000" dirty="0">
                <a:latin typeface="Arial Rounded MT Bold"/>
                <a:cs typeface="Arial Rounded MT Bold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3170412" y="3406324"/>
              <a:ext cx="29003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>
                  <a:latin typeface="Arial Rounded MT Bold"/>
                  <a:cs typeface="Arial Rounded MT Bold"/>
                </a:rPr>
                <a:t>Droits et Prestations</a:t>
              </a:r>
              <a:endParaRPr lang="fr-FR" sz="20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953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997855" y="3422086"/>
            <a:ext cx="7791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1 Référent insertion professionnelle et orientation</a:t>
            </a:r>
          </a:p>
          <a:p>
            <a:r>
              <a:rPr lang="fr-FR" sz="2400" dirty="0" smtClean="0">
                <a:latin typeface="Arial Rounded MT Bold"/>
                <a:cs typeface="Arial Rounded MT Bold"/>
              </a:rPr>
              <a:t>    médico-sociale</a:t>
            </a:r>
            <a:endParaRPr lang="fr-FR" sz="2400" dirty="0">
              <a:latin typeface="Arial Rounded MT Bold"/>
              <a:cs typeface="Arial Rounded MT Bold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2802" y="472649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Les agents de la MDPH de l’Ain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97855" y="1353269"/>
            <a:ext cx="7791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1 Directeur et  2 Adjoints à la coordination</a:t>
            </a:r>
          </a:p>
          <a:p>
            <a:r>
              <a:rPr lang="fr-FR" sz="2400" dirty="0" smtClean="0">
                <a:latin typeface="Arial Rounded MT Bold"/>
                <a:cs typeface="Arial Rounded MT Bold"/>
              </a:rPr>
              <a:t>    médicale et à l’instruction</a:t>
            </a:r>
            <a:endParaRPr lang="fr-FR" sz="2400" dirty="0"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7854" y="2184266"/>
            <a:ext cx="799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3 Secrétaires de direction</a:t>
            </a:r>
            <a:endParaRPr lang="fr-FR" sz="2400" dirty="0">
              <a:latin typeface="Arial Rounded MT Bold"/>
              <a:cs typeface="Arial Rounded MT Bol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97854" y="2786444"/>
            <a:ext cx="799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8 Médecins dont 3 vacataires, un Psychologue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97854" y="4252601"/>
            <a:ext cx="799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1 Référent parcours scolaire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97854" y="4813653"/>
            <a:ext cx="799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10 Coordinateurs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09152" y="5326693"/>
            <a:ext cx="799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Rounded MT Bold"/>
                <a:cs typeface="Arial Rounded MT Bold"/>
              </a:rPr>
              <a:t>16 Instructeurs</a:t>
            </a:r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804665" y="154095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804665" y="233680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804665" y="296332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804665" y="362371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804665" y="44026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804665" y="49952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804665" y="54863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2379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84967" y="1041418"/>
            <a:ext cx="352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Dépôt du dossier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Processus d’orientation professionnelle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84967" y="1661963"/>
            <a:ext cx="352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Etude de la demande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84500" y="2234965"/>
            <a:ext cx="3785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Equipe pluridisciplinaire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59678" y="2844631"/>
            <a:ext cx="2631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CDAPH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4697" y="3590956"/>
            <a:ext cx="2266404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Evaluation</a:t>
            </a:r>
          </a:p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Accompagnement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62317" y="3610194"/>
            <a:ext cx="2009683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Pré orientation</a:t>
            </a:r>
          </a:p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Formation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172835" y="3728725"/>
            <a:ext cx="1797455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Milieu protégé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760989" y="3762591"/>
            <a:ext cx="2293316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Marché du travail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18563" y="4367886"/>
            <a:ext cx="226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SAMSAH-CRLC 01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62317" y="4367886"/>
            <a:ext cx="226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UEROS/CPO/CRP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054304" y="4335617"/>
            <a:ext cx="2119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ESAT-HM/ESAT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143494" y="4353912"/>
            <a:ext cx="152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Pôle Emploi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444718" y="4797778"/>
            <a:ext cx="1564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Cap Emploi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99778" y="5602480"/>
            <a:ext cx="232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Entreprises Adaptées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521562" y="5596367"/>
            <a:ext cx="2571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Entreprises/Secteur </a:t>
            </a:r>
            <a:r>
              <a:rPr lang="fr-FR" dirty="0">
                <a:latin typeface="Arial Rounded MT Bold"/>
                <a:cs typeface="Arial Rounded MT Bold"/>
              </a:rPr>
              <a:t>P</a:t>
            </a:r>
            <a:r>
              <a:rPr lang="fr-FR" dirty="0" smtClean="0">
                <a:latin typeface="Arial Rounded MT Bold"/>
                <a:cs typeface="Arial Rounded MT Bold"/>
              </a:rPr>
              <a:t>ublic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065783" y="5596367"/>
            <a:ext cx="229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Organismes de Formation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293845" y="5628284"/>
            <a:ext cx="149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SIAE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229086" y="1508659"/>
            <a:ext cx="226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Plan personnalisé de compensation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306980" y="2299464"/>
            <a:ext cx="1798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Propositions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291191" y="2717258"/>
            <a:ext cx="2752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Rounded MT Bold"/>
                <a:cs typeface="Arial Rounded MT Bold"/>
              </a:rPr>
              <a:t>Décision d’orientation Préconisations</a:t>
            </a:r>
          </a:p>
        </p:txBody>
      </p:sp>
      <p:cxnSp>
        <p:nvCxnSpPr>
          <p:cNvPr id="26" name="Connecteur droit avec flèche 25"/>
          <p:cNvCxnSpPr>
            <a:stCxn id="2" idx="2"/>
          </p:cNvCxnSpPr>
          <p:nvPr/>
        </p:nvCxnSpPr>
        <p:spPr>
          <a:xfrm>
            <a:off x="4147725" y="1441528"/>
            <a:ext cx="0" cy="254301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6" idx="2"/>
          </p:cNvCxnSpPr>
          <p:nvPr/>
        </p:nvCxnSpPr>
        <p:spPr>
          <a:xfrm>
            <a:off x="4147725" y="2062072"/>
            <a:ext cx="0" cy="2412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4158688" y="2635075"/>
            <a:ext cx="1468" cy="2484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1236133" y="3438356"/>
            <a:ext cx="6773334" cy="169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8" idx="2"/>
          </p:cNvCxnSpPr>
          <p:nvPr/>
        </p:nvCxnSpPr>
        <p:spPr>
          <a:xfrm>
            <a:off x="4175621" y="3244741"/>
            <a:ext cx="1468" cy="193615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236133" y="3438356"/>
            <a:ext cx="0" cy="171838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endCxn id="10" idx="0"/>
          </p:cNvCxnSpPr>
          <p:nvPr/>
        </p:nvCxnSpPr>
        <p:spPr>
          <a:xfrm>
            <a:off x="3567159" y="3437783"/>
            <a:ext cx="0" cy="172411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>
            <a:endCxn id="12" idx="0"/>
          </p:cNvCxnSpPr>
          <p:nvPr/>
        </p:nvCxnSpPr>
        <p:spPr>
          <a:xfrm flipH="1">
            <a:off x="5907647" y="3438525"/>
            <a:ext cx="9814" cy="324066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8003831" y="3437783"/>
            <a:ext cx="0" cy="290942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12" idx="2"/>
            <a:endCxn id="16" idx="0"/>
          </p:cNvCxnSpPr>
          <p:nvPr/>
        </p:nvCxnSpPr>
        <p:spPr>
          <a:xfrm flipH="1">
            <a:off x="5907613" y="4131922"/>
            <a:ext cx="34" cy="25920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1371600" y="5418667"/>
            <a:ext cx="6669384" cy="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16" idx="2"/>
          </p:cNvCxnSpPr>
          <p:nvPr/>
        </p:nvCxnSpPr>
        <p:spPr>
          <a:xfrm>
            <a:off x="5907613" y="4723244"/>
            <a:ext cx="0" cy="695423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17" idx="1"/>
          </p:cNvCxnSpPr>
          <p:nvPr/>
        </p:nvCxnSpPr>
        <p:spPr>
          <a:xfrm flipH="1">
            <a:off x="5917462" y="4982444"/>
            <a:ext cx="527256" cy="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endCxn id="19" idx="0"/>
          </p:cNvCxnSpPr>
          <p:nvPr/>
        </p:nvCxnSpPr>
        <p:spPr>
          <a:xfrm>
            <a:off x="3807129" y="5418667"/>
            <a:ext cx="0" cy="2844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endCxn id="20" idx="0"/>
          </p:cNvCxnSpPr>
          <p:nvPr/>
        </p:nvCxnSpPr>
        <p:spPr>
          <a:xfrm>
            <a:off x="6205382" y="5418667"/>
            <a:ext cx="7059" cy="2844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endCxn id="21" idx="0"/>
          </p:cNvCxnSpPr>
          <p:nvPr/>
        </p:nvCxnSpPr>
        <p:spPr>
          <a:xfrm>
            <a:off x="8040984" y="5418666"/>
            <a:ext cx="0" cy="2808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>
            <a:off x="1371600" y="5418667"/>
            <a:ext cx="0" cy="2844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" flipV="1">
            <a:off x="5593681" y="1824399"/>
            <a:ext cx="529200" cy="81642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rot="540000" flipV="1">
            <a:off x="5779947" y="2433990"/>
            <a:ext cx="529200" cy="81642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 rot="120000" flipV="1">
            <a:off x="4757133" y="3040424"/>
            <a:ext cx="1534058" cy="42904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79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17077" y="2240016"/>
            <a:ext cx="7947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Principe : égalité de traitement des situations et harmonisation</a:t>
            </a:r>
          </a:p>
          <a:p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                  </a:t>
            </a:r>
            <a:r>
              <a:rPr lang="fr-FR" sz="2000" dirty="0">
                <a:latin typeface="Arial Rounded MT Bold"/>
                <a:cs typeface="Arial Rounded MT Bold"/>
              </a:rPr>
              <a:t> </a:t>
            </a:r>
            <a:r>
              <a:rPr lang="fr-FR" sz="2000" dirty="0" smtClean="0">
                <a:latin typeface="Arial Rounded MT Bold"/>
                <a:cs typeface="Arial Rounded MT Bold"/>
              </a:rPr>
              <a:t>des pratiques au sein de la MDPH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2132" y="1511883"/>
            <a:ext cx="7909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Question : la situation de la personne relève t’elle du champ du </a:t>
            </a:r>
          </a:p>
          <a:p>
            <a:r>
              <a:rPr lang="fr-FR" sz="2000" dirty="0" smtClean="0">
                <a:latin typeface="Arial Rounded MT Bold"/>
                <a:cs typeface="Arial Rounded MT Bold"/>
              </a:rPr>
              <a:t>                     handicap ?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4009" y="3141082"/>
            <a:ext cx="81680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Guides d’appui aux pratiques des équipes pluridisciplinaires des MDPH en matière d’évaluation des besoins et d’élaboration des réponses apportées à la personne handicapée.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411484" y="4271355"/>
            <a:ext cx="226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Troubles </a:t>
            </a:r>
            <a:r>
              <a:rPr lang="fr-FR" dirty="0" err="1" smtClean="0">
                <a:latin typeface="Arial Rounded MT Bold"/>
                <a:cs typeface="Arial Rounded MT Bold"/>
              </a:rPr>
              <a:t>dys</a:t>
            </a:r>
            <a:r>
              <a:rPr lang="fr-FR" dirty="0" smtClean="0">
                <a:latin typeface="Arial Rounded MT Bold"/>
                <a:cs typeface="Arial Rounded MT Bold"/>
              </a:rPr>
              <a:t>. 2014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40318" y="4670107"/>
            <a:ext cx="4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Troubles du spectre de l’autisme. 2016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90802" y="5146685"/>
            <a:ext cx="4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/>
                <a:cs typeface="Arial Rounded MT Bold"/>
              </a:rPr>
              <a:t>Epilepsie et handicap. 2016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076309" y="5770012"/>
            <a:ext cx="5198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Traumatisme crânien et handicap ??</a:t>
            </a:r>
          </a:p>
        </p:txBody>
      </p:sp>
    </p:spTree>
    <p:extLst>
      <p:ext uri="{BB962C8B-B14F-4D97-AF65-F5344CB8AC3E}">
        <p14:creationId xmlns:p14="http://schemas.microsoft.com/office/powerpoint/2010/main" val="24055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1686" y="1726694"/>
            <a:ext cx="4482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Habituellement sur dossier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27479" y="3336997"/>
            <a:ext cx="5034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F</a:t>
            </a:r>
            <a:r>
              <a:rPr lang="fr-FR" sz="2000" dirty="0" smtClean="0">
                <a:latin typeface="Arial Rounded MT Bold"/>
                <a:cs typeface="Arial Rounded MT Bold"/>
              </a:rPr>
              <a:t>iche médicale spécialisée psychiatre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39875" y="2936887"/>
            <a:ext cx="6435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F</a:t>
            </a:r>
            <a:r>
              <a:rPr lang="fr-FR" sz="2000" dirty="0" smtClean="0">
                <a:latin typeface="Arial Rounded MT Bold"/>
                <a:cs typeface="Arial Rounded MT Bold"/>
              </a:rPr>
              <a:t>iche de liaison médecin du travail-médecin MDPH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16326" y="3737398"/>
            <a:ext cx="5395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Compte-rendu type bilan ophtalmologique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19581" y="4164022"/>
            <a:ext cx="7661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Bilan neuropsychologique, ergothérapique, orthophonique...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54653" y="5254710"/>
            <a:ext cx="819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Si besoin visite médicale auprès d’un médecin de la MDPH, entretien auprès du psychologue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319581" y="4583844"/>
            <a:ext cx="3675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Expertise médicale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838756" y="2536777"/>
            <a:ext cx="4125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E</a:t>
            </a:r>
            <a:r>
              <a:rPr lang="fr-FR" sz="2000" dirty="0" smtClean="0">
                <a:latin typeface="Arial Rounded MT Bold"/>
                <a:cs typeface="Arial Rounded MT Bold"/>
              </a:rPr>
              <a:t>léments complémentaires : 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35555" y="2153600"/>
            <a:ext cx="24395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 Rounded MT Bold"/>
                <a:cs typeface="Arial Rounded MT Bold"/>
              </a:rPr>
              <a:t>C</a:t>
            </a:r>
            <a:r>
              <a:rPr lang="fr-FR" sz="2000" dirty="0" smtClean="0">
                <a:latin typeface="Arial Rounded MT Bold"/>
                <a:cs typeface="Arial Rounded MT Bold"/>
              </a:rPr>
              <a:t>ertificat médical</a:t>
            </a:r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1211057" y="309879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1194124" y="433490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1208078" y="473332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1211060" y="348825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1211063" y="387771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23730" y="1051001"/>
            <a:ext cx="816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Evaluation médicale </a:t>
            </a:r>
          </a:p>
        </p:txBody>
      </p:sp>
    </p:spTree>
    <p:extLst>
      <p:ext uri="{BB962C8B-B14F-4D97-AF65-F5344CB8AC3E}">
        <p14:creationId xmlns:p14="http://schemas.microsoft.com/office/powerpoint/2010/main" val="135395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3901" y="1604511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/>
                <a:cs typeface="Arial Rounded MT Bold"/>
              </a:rPr>
              <a:t>Reconnaissance de la qualité de travailleur handicapé (RQTH)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9121" y="2703624"/>
            <a:ext cx="8199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Article L.5213-1 du Code du Travail : reconnaissance accordée à toute personne dont les possibilités d’obtenir ou de conserver un emploi sont réduites par suite de l’altération d’une ou plusieurs fonctions physique, sensorielle, mentale ou psychique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2132" y="4584208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Durée : 1 à 5 ans, renouvelable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6797" y="1051001"/>
            <a:ext cx="816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Evaluation médicale </a:t>
            </a:r>
          </a:p>
        </p:txBody>
      </p:sp>
    </p:spTree>
    <p:extLst>
      <p:ext uri="{BB962C8B-B14F-4D97-AF65-F5344CB8AC3E}">
        <p14:creationId xmlns:p14="http://schemas.microsoft.com/office/powerpoint/2010/main" val="193740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3901" y="1604511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/>
                <a:cs typeface="Arial Rounded MT Bold"/>
              </a:rPr>
              <a:t>Reconnaissance de la qualité de travailleur handicapé (RQTH)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20590" y="2033815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Elle permet :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48088" y="2433925"/>
            <a:ext cx="8763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L’aménagement des conditions de travail, un reclassement en interne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56245" y="2929583"/>
            <a:ext cx="499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des aides de l’AGEFIPH ou du FIPHFP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53849" y="3208850"/>
            <a:ext cx="5927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du soutien du réseau de placement spécialisé Cap Emploi ou du SAMETH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353849" y="3855428"/>
            <a:ext cx="5504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du dispositif légal de l’obligation d’emploi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8922" y="4395266"/>
            <a:ext cx="81994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D’accéder à un contrat de travail aidé, un emploi dans une entreprise adaptée en milieu ordinaire , d’accéder à la Fonction Publique par concours, aménagé ou non, ou par recrutement contractuel spécifique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78922" y="5746169"/>
            <a:ext cx="7444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D’étudier une demande ou de proposer une orientation professionnelle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06797" y="1051001"/>
            <a:ext cx="816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Evaluation médicale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38379" y="2912698"/>
            <a:ext cx="2202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 Rounded MT Bold"/>
                <a:cs typeface="Arial Rounded MT Bold"/>
              </a:rPr>
              <a:t>De bénéficier :</a:t>
            </a:r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212010" y="26077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212013" y="30818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212016" y="457196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212019" y="590967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82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6797" y="1051001"/>
            <a:ext cx="8168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rgbClr val="0000FF"/>
                  </a:solidFill>
                </a:ln>
                <a:solidFill>
                  <a:srgbClr val="0080FF"/>
                </a:solidFill>
                <a:latin typeface="Arial Rounded MT Bold"/>
                <a:cs typeface="Arial Rounded MT Bold"/>
              </a:rPr>
              <a:t>Evaluation médicale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2802" y="315850"/>
            <a:ext cx="863839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n>
                  <a:solidFill>
                    <a:srgbClr val="000000"/>
                  </a:solidFill>
                </a:ln>
                <a:solidFill>
                  <a:srgbClr val="0000FF"/>
                </a:solidFill>
                <a:latin typeface="Arial Rounded MT Bold"/>
                <a:cs typeface="Arial Rounded MT Bold"/>
              </a:rPr>
              <a:t>Etude de la demande</a:t>
            </a:r>
            <a:endParaRPr lang="fr-FR" sz="3200" b="1" dirty="0">
              <a:ln>
                <a:solidFill>
                  <a:srgbClr val="000000"/>
                </a:solidFill>
              </a:ln>
              <a:solidFill>
                <a:srgbClr val="0000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3901" y="1585509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/>
                <a:cs typeface="Arial Rounded MT Bold"/>
              </a:rPr>
              <a:t>Taux d’incapacité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93900" y="2042696"/>
            <a:ext cx="84972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Guide-barème pour l’évaluation des déficiences et incapacités des personnes handicapées (décret du 4/11/1993 modifié en 2007)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07710" y="2815620"/>
            <a:ext cx="8550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Fondé sur l’analyse des déficiences et de leurs conséquences dans la vie quotidienne (domestique, sociale, professionnelle...)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07713" y="3555211"/>
            <a:ext cx="819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Durée prévisible des conséquences au moins égale à 1 an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07713" y="3996290"/>
            <a:ext cx="5163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Exprimé sous forme de fourchette 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63231" y="4447199"/>
            <a:ext cx="5177166" cy="39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Taux &lt; à 50% : trouble léger à modéré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7041" y="4897371"/>
            <a:ext cx="8047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Taux 50% - 79% : trouble important entraînant une gêne notable dans la vie sociale de la personne. Autonomie conservée pour les AVQ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13403" y="5913034"/>
            <a:ext cx="777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 Rounded MT Bold"/>
                <a:cs typeface="Arial Rounded MT Bold"/>
              </a:rPr>
              <a:t>Taux ≥ 80% : trouble grave entraînant une entrave majeure dans la vie quotidienne avec perte de l’autonomie individuelle</a:t>
            </a:r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432139" y="45888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>
            <a:spLocks noChangeAspect="1"/>
          </p:cNvSpPr>
          <p:nvPr/>
        </p:nvSpPr>
        <p:spPr>
          <a:xfrm>
            <a:off x="432142" y="506302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>
            <a:spLocks noChangeAspect="1"/>
          </p:cNvSpPr>
          <p:nvPr/>
        </p:nvSpPr>
        <p:spPr>
          <a:xfrm>
            <a:off x="432145" y="607900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6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643</TotalTime>
  <Words>1504</Words>
  <Application>Microsoft Macintosh PowerPoint</Application>
  <PresentationFormat>Présentation à l'écran (4:3)</PresentationFormat>
  <Paragraphs>235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Brise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DR QUELARD</dc:creator>
  <cp:lastModifiedBy>DR QUELARD</cp:lastModifiedBy>
  <cp:revision>120</cp:revision>
  <dcterms:created xsi:type="dcterms:W3CDTF">2016-11-27T09:55:32Z</dcterms:created>
  <dcterms:modified xsi:type="dcterms:W3CDTF">2016-12-01T20:30:17Z</dcterms:modified>
</cp:coreProperties>
</file>