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7" r:id="rId1"/>
    <p:sldMasterId id="2147484035" r:id="rId2"/>
  </p:sldMasterIdLst>
  <p:notesMasterIdLst>
    <p:notesMasterId r:id="rId130"/>
  </p:notesMasterIdLst>
  <p:handoutMasterIdLst>
    <p:handoutMasterId r:id="rId131"/>
  </p:handoutMasterIdLst>
  <p:sldIdLst>
    <p:sldId id="256" r:id="rId3"/>
    <p:sldId id="476" r:id="rId4"/>
    <p:sldId id="723" r:id="rId5"/>
    <p:sldId id="367" r:id="rId6"/>
    <p:sldId id="356" r:id="rId7"/>
    <p:sldId id="428" r:id="rId8"/>
    <p:sldId id="673" r:id="rId9"/>
    <p:sldId id="666" r:id="rId10"/>
    <p:sldId id="712" r:id="rId11"/>
    <p:sldId id="376" r:id="rId12"/>
    <p:sldId id="343" r:id="rId13"/>
    <p:sldId id="357" r:id="rId14"/>
    <p:sldId id="445" r:id="rId15"/>
    <p:sldId id="447" r:id="rId16"/>
    <p:sldId id="724" r:id="rId17"/>
    <p:sldId id="446" r:id="rId18"/>
    <p:sldId id="383" r:id="rId19"/>
    <p:sldId id="384" r:id="rId20"/>
    <p:sldId id="392" r:id="rId21"/>
    <p:sldId id="701" r:id="rId22"/>
    <p:sldId id="387" r:id="rId23"/>
    <p:sldId id="672" r:id="rId24"/>
    <p:sldId id="401" r:id="rId25"/>
    <p:sldId id="726" r:id="rId26"/>
    <p:sldId id="535" r:id="rId27"/>
    <p:sldId id="502" r:id="rId28"/>
    <p:sldId id="575" r:id="rId29"/>
    <p:sldId id="503" r:id="rId30"/>
    <p:sldId id="504" r:id="rId31"/>
    <p:sldId id="505" r:id="rId32"/>
    <p:sldId id="507" r:id="rId33"/>
    <p:sldId id="579" r:id="rId34"/>
    <p:sldId id="495" r:id="rId35"/>
    <p:sldId id="496" r:id="rId36"/>
    <p:sldId id="717" r:id="rId37"/>
    <p:sldId id="512" r:id="rId38"/>
    <p:sldId id="719" r:id="rId39"/>
    <p:sldId id="720" r:id="rId40"/>
    <p:sldId id="721" r:id="rId41"/>
    <p:sldId id="718" r:id="rId42"/>
    <p:sldId id="722" r:id="rId43"/>
    <p:sldId id="716" r:id="rId44"/>
    <p:sldId id="715" r:id="rId45"/>
    <p:sldId id="714" r:id="rId46"/>
    <p:sldId id="580" r:id="rId47"/>
    <p:sldId id="581" r:id="rId48"/>
    <p:sldId id="513" r:id="rId49"/>
    <p:sldId id="514" r:id="rId50"/>
    <p:sldId id="582" r:id="rId51"/>
    <p:sldId id="583" r:id="rId52"/>
    <p:sldId id="677" r:id="rId53"/>
    <p:sldId id="679" r:id="rId54"/>
    <p:sldId id="680" r:id="rId55"/>
    <p:sldId id="588" r:id="rId56"/>
    <p:sldId id="725" r:id="rId57"/>
    <p:sldId id="497" r:id="rId58"/>
    <p:sldId id="510" r:id="rId59"/>
    <p:sldId id="498" r:id="rId60"/>
    <p:sldId id="570" r:id="rId61"/>
    <p:sldId id="590" r:id="rId62"/>
    <p:sldId id="591" r:id="rId63"/>
    <p:sldId id="592" r:id="rId64"/>
    <p:sldId id="593" r:id="rId65"/>
    <p:sldId id="511" r:id="rId66"/>
    <p:sldId id="728" r:id="rId67"/>
    <p:sldId id="499" r:id="rId68"/>
    <p:sldId id="704" r:id="rId69"/>
    <p:sldId id="594" r:id="rId70"/>
    <p:sldId id="595" r:id="rId71"/>
    <p:sldId id="729" r:id="rId72"/>
    <p:sldId id="730" r:id="rId73"/>
    <p:sldId id="727" r:id="rId74"/>
    <p:sldId id="609" r:id="rId75"/>
    <p:sldId id="731" r:id="rId76"/>
    <p:sldId id="732" r:id="rId77"/>
    <p:sldId id="733" r:id="rId78"/>
    <p:sldId id="734" r:id="rId79"/>
    <p:sldId id="735" r:id="rId80"/>
    <p:sldId id="736" r:id="rId81"/>
    <p:sldId id="737" r:id="rId82"/>
    <p:sldId id="738" r:id="rId83"/>
    <p:sldId id="739" r:id="rId84"/>
    <p:sldId id="740" r:id="rId85"/>
    <p:sldId id="741" r:id="rId86"/>
    <p:sldId id="681" r:id="rId87"/>
    <p:sldId id="708" r:id="rId88"/>
    <p:sldId id="589" r:id="rId89"/>
    <p:sldId id="685" r:id="rId90"/>
    <p:sldId id="607" r:id="rId91"/>
    <p:sldId id="596" r:id="rId92"/>
    <p:sldId id="567" r:id="rId93"/>
    <p:sldId id="600" r:id="rId94"/>
    <p:sldId id="602" r:id="rId95"/>
    <p:sldId id="603" r:id="rId96"/>
    <p:sldId id="608" r:id="rId97"/>
    <p:sldId id="516" r:id="rId98"/>
    <p:sldId id="517" r:id="rId99"/>
    <p:sldId id="518" r:id="rId100"/>
    <p:sldId id="692" r:id="rId101"/>
    <p:sldId id="742" r:id="rId102"/>
    <p:sldId id="689" r:id="rId103"/>
    <p:sldId id="606" r:id="rId104"/>
    <p:sldId id="667" r:id="rId105"/>
    <p:sldId id="668" r:id="rId106"/>
    <p:sldId id="705" r:id="rId107"/>
    <p:sldId id="531" r:id="rId108"/>
    <p:sldId id="615" r:id="rId109"/>
    <p:sldId id="530" r:id="rId110"/>
    <p:sldId id="698" r:id="rId111"/>
    <p:sldId id="743" r:id="rId112"/>
    <p:sldId id="529" r:id="rId113"/>
    <p:sldId id="643" r:id="rId114"/>
    <p:sldId id="655" r:id="rId115"/>
    <p:sldId id="645" r:id="rId116"/>
    <p:sldId id="647" r:id="rId117"/>
    <p:sldId id="646" r:id="rId118"/>
    <p:sldId id="648" r:id="rId119"/>
    <p:sldId id="649" r:id="rId120"/>
    <p:sldId id="650" r:id="rId121"/>
    <p:sldId id="644" r:id="rId122"/>
    <p:sldId id="707" r:id="rId123"/>
    <p:sldId id="656" r:id="rId124"/>
    <p:sldId id="663" r:id="rId125"/>
    <p:sldId id="664" r:id="rId126"/>
    <p:sldId id="654" r:id="rId127"/>
    <p:sldId id="552" r:id="rId128"/>
    <p:sldId id="694" r:id="rId129"/>
  </p:sldIdLst>
  <p:sldSz cx="9144000" cy="6858000" type="screen4x3"/>
  <p:notesSz cx="6858000" cy="9144000"/>
  <p:defaultTextStyle>
    <a:defPPr>
      <a:defRPr lang="fr-FR"/>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0000"/>
    <a:srgbClr val="0000FF"/>
    <a:srgbClr val="000000"/>
    <a:srgbClr val="193509"/>
    <a:srgbClr val="254E0E"/>
    <a:srgbClr val="367414"/>
    <a:srgbClr val="744214"/>
    <a:srgbClr val="291707"/>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107" d="100"/>
          <a:sy n="107" d="100"/>
        </p:scale>
        <p:origin x="1112" y="5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fr-FR"/>
          </a:p>
        </p:txBody>
      </p:sp>
      <p:sp>
        <p:nvSpPr>
          <p:cNvPr id="15363" name="Rectangle 3"/>
          <p:cNvSpPr>
            <a:spLocks noGrp="1" noChangeArrowheads="1"/>
          </p:cNvSpPr>
          <p:nvPr>
            <p:ph type="dt" sz="quarter"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fr-FR"/>
          </a:p>
        </p:txBody>
      </p:sp>
      <p:sp>
        <p:nvSpPr>
          <p:cNvPr id="15364" name="Rectangle 4"/>
          <p:cNvSpPr>
            <a:spLocks noGrp="1" noChangeArrowheads="1"/>
          </p:cNvSpPr>
          <p:nvPr>
            <p:ph type="ftr" sz="quarter" idx="2"/>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fr-FR"/>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9FB55D14-C761-421E-8581-A6967AC79322}" type="slidenum">
              <a:rPr lang="fr-FR" altLang="fr-F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fr-FR"/>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fr-FR"/>
          </a:p>
        </p:txBody>
      </p:sp>
      <p:sp>
        <p:nvSpPr>
          <p:cNvPr id="2867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fr-FR"/>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8038958A-6883-44D9-BBC9-CF3A6B904562}"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miter lim="800000"/>
            <a:headEnd/>
            <a:tailEnd/>
          </a:ln>
        </p:spPr>
        <p:txBody>
          <a:bodyPr/>
          <a:lstStyle/>
          <a:p>
            <a:fld id="{6CC57A2B-1916-48EF-A92B-C8D4BF3C1B26}" type="slidenum">
              <a:rPr lang="fr-FR" altLang="fr-FR"/>
              <a:pPr/>
              <a:t>1</a:t>
            </a:fld>
            <a:endParaRPr lang="fr-FR" altLang="fr-FR"/>
          </a:p>
        </p:txBody>
      </p:sp>
      <p:sp>
        <p:nvSpPr>
          <p:cNvPr id="31747" name="Rectangle 2"/>
          <p:cNvSpPr>
            <a:spLocks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miter lim="800000"/>
            <a:headEnd/>
            <a:tailEnd/>
          </a:ln>
        </p:spPr>
        <p:txBody>
          <a:bodyPr/>
          <a:lstStyle/>
          <a:p>
            <a:fld id="{DC4DEA57-E9D8-4F17-AF11-7CCFE134D4BB}" type="slidenum">
              <a:rPr lang="fr-FR" altLang="fr-FR"/>
              <a:pPr/>
              <a:t>82</a:t>
            </a:fld>
            <a:endParaRPr lang="fr-FR" altLang="fr-FR"/>
          </a:p>
        </p:txBody>
      </p:sp>
      <p:sp>
        <p:nvSpPr>
          <p:cNvPr id="123907" name="Text Box 2"/>
          <p:cNvSpPr txBox="1">
            <a:spLocks noChangeArrowheads="1"/>
          </p:cNvSpPr>
          <p:nvPr/>
        </p:nvSpPr>
        <p:spPr bwMode="auto">
          <a:xfrm>
            <a:off x="1003300" y="695325"/>
            <a:ext cx="4845050" cy="3427413"/>
          </a:xfrm>
          <a:prstGeom prst="rect">
            <a:avLst/>
          </a:prstGeom>
          <a:solidFill>
            <a:srgbClr val="FFFFFF"/>
          </a:solidFill>
          <a:ln w="9360">
            <a:solidFill>
              <a:srgbClr val="000000"/>
            </a:solidFill>
            <a:miter lim="800000"/>
            <a:headEnd/>
            <a:tailEnd/>
          </a:ln>
        </p:spPr>
        <p:txBody>
          <a:bodyPr wrap="none" anchor="ctr"/>
          <a:lstStyle/>
          <a:p>
            <a:pPr eaLnBrk="1" hangingPunct="1"/>
            <a:endParaRPr lang="fr-FR" altLang="fr-FR"/>
          </a:p>
        </p:txBody>
      </p:sp>
      <p:sp>
        <p:nvSpPr>
          <p:cNvPr id="123908" name="Rectangle 3"/>
          <p:cNvSpPr>
            <a:spLocks noChangeArrowheads="1"/>
          </p:cNvSpPr>
          <p:nvPr>
            <p:ph type="body"/>
          </p:nvPr>
        </p:nvSpPr>
        <p:spPr>
          <a:xfrm>
            <a:off x="685800" y="4343400"/>
            <a:ext cx="5476875" cy="4105275"/>
          </a:xfrm>
          <a:noFill/>
        </p:spPr>
        <p:txBody>
          <a:bodyPr wrap="none" anchor="ctr"/>
          <a:lstStyle/>
          <a:p>
            <a:pPr defTabSz="449263" eaLnBrk="1" hangingPunct="1"/>
            <a:endParaRPr lang="fr-FR" alt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e l'image des diapositives 1"/>
          <p:cNvSpPr>
            <a:spLocks noGrp="1" noRot="1" noChangeAspect="1" noTextEdit="1"/>
          </p:cNvSpPr>
          <p:nvPr>
            <p:ph type="sldImg"/>
          </p:nvPr>
        </p:nvSpPr>
        <p:spPr>
          <a:ln/>
        </p:spPr>
      </p:sp>
      <p:sp>
        <p:nvSpPr>
          <p:cNvPr id="148483" name="Espace réservé des commentaires 2"/>
          <p:cNvSpPr>
            <a:spLocks noGrp="1"/>
          </p:cNvSpPr>
          <p:nvPr>
            <p:ph type="body" idx="1"/>
          </p:nvPr>
        </p:nvSpPr>
        <p:spPr>
          <a:noFill/>
        </p:spPr>
        <p:txBody>
          <a:bodyPr/>
          <a:lstStyle/>
          <a:p>
            <a:pPr>
              <a:spcBef>
                <a:spcPct val="0"/>
              </a:spcBef>
            </a:pPr>
            <a:r>
              <a:rPr lang="fr-FR" altLang="fr-FR" smtClean="0"/>
              <a:t>Le syndrome dysexécutif, qu’il soit cognitif ou comportemental, constitue l’une des séquelles fréquentes après un traumatisme crânien grave. Considéré comme «un handicap invisible», il entraîne, à long terme, une restriction de la participation sociale de la personne cérébro-lésée, source d’altération majeure de sa qualité de vie. Dans une approche sociale du handicap, les répercussions au quotidien du syndrome dysexécutif peuvent être atténuées par des modifications dans l’environnement, notamment via les stratégies développées par les proches du traumatisé crânien pour y faire face. </a:t>
            </a:r>
          </a:p>
        </p:txBody>
      </p:sp>
      <p:sp>
        <p:nvSpPr>
          <p:cNvPr id="148484" name="Espace réservé du numéro de diapositive 3"/>
          <p:cNvSpPr>
            <a:spLocks noGrp="1"/>
          </p:cNvSpPr>
          <p:nvPr>
            <p:ph type="sldNum" sz="quarter" idx="5"/>
          </p:nvPr>
        </p:nvSpPr>
        <p:spPr>
          <a:noFill/>
          <a:ln>
            <a:miter lim="800000"/>
            <a:headEnd/>
            <a:tailEnd/>
          </a:ln>
        </p:spPr>
        <p:txBody>
          <a:bodyPr/>
          <a:lstStyle/>
          <a:p>
            <a:fld id="{0F99571E-970A-42DB-ABD6-C0A56FD28868}" type="slidenum">
              <a:rPr lang="fr-FR" altLang="fr-FR">
                <a:solidFill>
                  <a:srgbClr val="000000"/>
                </a:solidFill>
              </a:rPr>
              <a:pPr/>
              <a:t>105</a:t>
            </a:fld>
            <a:endParaRPr lang="fr-FR" altLang="fr-F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357889B9-106D-45CA-9505-946B14C8B70F}" type="slidenum">
              <a:rPr lang="fr-FR" altLang="fr-FR"/>
              <a:pPr/>
              <a:t>16</a:t>
            </a:fld>
            <a:endParaRPr lang="fr-FR" altLang="fr-FR"/>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p:cNvSpPr>
            <a:spLocks noGrp="1" noRot="1" noChangeAspect="1" noTextEdit="1"/>
          </p:cNvSpPr>
          <p:nvPr>
            <p:ph type="sldImg"/>
          </p:nvPr>
        </p:nvSpPr>
        <p:spPr>
          <a:ln/>
        </p:spPr>
      </p:sp>
      <p:sp>
        <p:nvSpPr>
          <p:cNvPr id="101379" name="Espace réservé des commentaires 2"/>
          <p:cNvSpPr>
            <a:spLocks noGrp="1"/>
          </p:cNvSpPr>
          <p:nvPr>
            <p:ph type="body" idx="1"/>
          </p:nvPr>
        </p:nvSpPr>
        <p:spPr>
          <a:noFill/>
        </p:spPr>
        <p:txBody>
          <a:bodyPr/>
          <a:lstStyle/>
          <a:p>
            <a:pPr>
              <a:spcBef>
                <a:spcPct val="0"/>
              </a:spcBef>
            </a:pPr>
            <a:r>
              <a:rPr lang="fr-FR" altLang="fr-FR" smtClean="0"/>
              <a:t>Le syndrome dysexécutif, qu’il soit cognitif ou comportemental, constitue l’une des séquelles fréquentes après un traumatisme crânien grave. Considéré comme «un handicap invisible», il entraîne, à long terme, une restriction de la participation sociale de la personne cérébro-lésée, source d’altération majeure de sa qualité de vie. Dans une approche sociale du handicap, les répercussions au quotidien du syndrome dysexécutif peuvent être atténuées par des modifications dans l’environnement, notamment via les stratégies développées par les proches du traumatisé crânien pour y faire face. </a:t>
            </a:r>
          </a:p>
        </p:txBody>
      </p:sp>
      <p:sp>
        <p:nvSpPr>
          <p:cNvPr id="101380" name="Espace réservé du numéro de diapositive 3"/>
          <p:cNvSpPr>
            <a:spLocks noGrp="1"/>
          </p:cNvSpPr>
          <p:nvPr>
            <p:ph type="sldNum" sz="quarter" idx="5"/>
          </p:nvPr>
        </p:nvSpPr>
        <p:spPr>
          <a:noFill/>
          <a:ln>
            <a:miter lim="800000"/>
            <a:headEnd/>
            <a:tailEnd/>
          </a:ln>
        </p:spPr>
        <p:txBody>
          <a:bodyPr/>
          <a:lstStyle/>
          <a:p>
            <a:fld id="{919B7709-D37F-4249-BE76-7F7E1AEF8C32}" type="slidenum">
              <a:rPr lang="fr-FR" altLang="fr-FR"/>
              <a:pPr/>
              <a:t>67</a:t>
            </a:fld>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miter lim="800000"/>
            <a:headEnd/>
            <a:tailEnd/>
          </a:ln>
        </p:spPr>
        <p:txBody>
          <a:bodyPr/>
          <a:lstStyle/>
          <a:p>
            <a:fld id="{F43589F3-7ED5-4698-B1DD-4EA3ABF0789F}" type="slidenum">
              <a:rPr lang="fr-FR" altLang="fr-FR"/>
              <a:pPr/>
              <a:t>75</a:t>
            </a:fld>
            <a:endParaRPr lang="fr-FR" altLang="fr-FR"/>
          </a:p>
        </p:txBody>
      </p:sp>
      <p:sp>
        <p:nvSpPr>
          <p:cNvPr id="110595" name="Text Box 2"/>
          <p:cNvSpPr txBox="1">
            <a:spLocks noChangeArrowheads="1"/>
          </p:cNvSpPr>
          <p:nvPr/>
        </p:nvSpPr>
        <p:spPr bwMode="auto">
          <a:xfrm>
            <a:off x="1003300" y="695325"/>
            <a:ext cx="4849813" cy="3429000"/>
          </a:xfrm>
          <a:prstGeom prst="rect">
            <a:avLst/>
          </a:prstGeom>
          <a:solidFill>
            <a:srgbClr val="FFFFFF"/>
          </a:solidFill>
          <a:ln w="9360">
            <a:solidFill>
              <a:srgbClr val="000000"/>
            </a:solidFill>
            <a:miter lim="800000"/>
            <a:headEnd/>
            <a:tailEnd/>
          </a:ln>
        </p:spPr>
        <p:txBody>
          <a:bodyPr wrap="none" anchor="ctr"/>
          <a:lstStyle/>
          <a:p>
            <a:pPr eaLnBrk="1" hangingPunct="1"/>
            <a:endParaRPr lang="fr-FR" altLang="fr-FR"/>
          </a:p>
        </p:txBody>
      </p:sp>
      <p:sp>
        <p:nvSpPr>
          <p:cNvPr id="110596" name="Rectangle 3"/>
          <p:cNvSpPr>
            <a:spLocks noChangeArrowheads="1"/>
          </p:cNvSpPr>
          <p:nvPr>
            <p:ph type="body"/>
          </p:nvPr>
        </p:nvSpPr>
        <p:spPr>
          <a:xfrm>
            <a:off x="685800" y="4343400"/>
            <a:ext cx="5467350" cy="4095750"/>
          </a:xfrm>
          <a:noFill/>
        </p:spPr>
        <p:txBody>
          <a:bodyPr wrap="none" anchor="ctr"/>
          <a:lstStyle/>
          <a:p>
            <a:pPr defTabSz="449263" eaLnBrk="1" hangingPunct="1"/>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miter lim="800000"/>
            <a:headEnd/>
            <a:tailEnd/>
          </a:ln>
        </p:spPr>
        <p:txBody>
          <a:bodyPr/>
          <a:lstStyle/>
          <a:p>
            <a:fld id="{C9A2507F-49E8-480A-88FB-70682E4B6BC0}" type="slidenum">
              <a:rPr lang="fr-FR" altLang="fr-FR"/>
              <a:pPr/>
              <a:t>76</a:t>
            </a:fld>
            <a:endParaRPr lang="fr-FR" altLang="fr-FR"/>
          </a:p>
        </p:txBody>
      </p:sp>
      <p:sp>
        <p:nvSpPr>
          <p:cNvPr id="112643" name="Text Box 2"/>
          <p:cNvSpPr txBox="1">
            <a:spLocks noChangeArrowheads="1"/>
          </p:cNvSpPr>
          <p:nvPr/>
        </p:nvSpPr>
        <p:spPr bwMode="auto">
          <a:xfrm>
            <a:off x="1003300" y="695325"/>
            <a:ext cx="4849813" cy="3429000"/>
          </a:xfrm>
          <a:prstGeom prst="rect">
            <a:avLst/>
          </a:prstGeom>
          <a:solidFill>
            <a:srgbClr val="FFFFFF"/>
          </a:solidFill>
          <a:ln w="9360">
            <a:solidFill>
              <a:srgbClr val="000000"/>
            </a:solidFill>
            <a:miter lim="800000"/>
            <a:headEnd/>
            <a:tailEnd/>
          </a:ln>
        </p:spPr>
        <p:txBody>
          <a:bodyPr wrap="none" anchor="ctr"/>
          <a:lstStyle/>
          <a:p>
            <a:pPr eaLnBrk="1" hangingPunct="1"/>
            <a:endParaRPr lang="fr-FR" altLang="fr-FR"/>
          </a:p>
        </p:txBody>
      </p:sp>
      <p:sp>
        <p:nvSpPr>
          <p:cNvPr id="112644" name="Rectangle 3"/>
          <p:cNvSpPr>
            <a:spLocks noChangeArrowheads="1"/>
          </p:cNvSpPr>
          <p:nvPr>
            <p:ph type="body"/>
          </p:nvPr>
        </p:nvSpPr>
        <p:spPr>
          <a:xfrm>
            <a:off x="685800" y="4343400"/>
            <a:ext cx="5467350" cy="4095750"/>
          </a:xfrm>
          <a:noFill/>
        </p:spPr>
        <p:txBody>
          <a:bodyPr wrap="none" anchor="ctr"/>
          <a:lstStyle/>
          <a:p>
            <a:pPr defTabSz="449263" eaLnBrk="1" hangingPunct="1"/>
            <a:endParaRPr lang="fr-FR"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miter lim="800000"/>
            <a:headEnd/>
            <a:tailEnd/>
          </a:ln>
        </p:spPr>
        <p:txBody>
          <a:bodyPr/>
          <a:lstStyle/>
          <a:p>
            <a:fld id="{6F0A80F5-B415-47E2-BDBD-7797DEA0CA3C}" type="slidenum">
              <a:rPr lang="fr-FR" altLang="fr-FR"/>
              <a:pPr/>
              <a:t>77</a:t>
            </a:fld>
            <a:endParaRPr lang="fr-FR" altLang="fr-FR"/>
          </a:p>
        </p:txBody>
      </p:sp>
      <p:sp>
        <p:nvSpPr>
          <p:cNvPr id="114691" name="Text Box 2"/>
          <p:cNvSpPr txBox="1">
            <a:spLocks noChangeArrowheads="1"/>
          </p:cNvSpPr>
          <p:nvPr/>
        </p:nvSpPr>
        <p:spPr bwMode="auto">
          <a:xfrm>
            <a:off x="1003300" y="695325"/>
            <a:ext cx="4849813" cy="3429000"/>
          </a:xfrm>
          <a:prstGeom prst="rect">
            <a:avLst/>
          </a:prstGeom>
          <a:solidFill>
            <a:srgbClr val="FFFFFF"/>
          </a:solidFill>
          <a:ln w="9360">
            <a:solidFill>
              <a:srgbClr val="000000"/>
            </a:solidFill>
            <a:miter lim="800000"/>
            <a:headEnd/>
            <a:tailEnd/>
          </a:ln>
        </p:spPr>
        <p:txBody>
          <a:bodyPr wrap="none" anchor="ctr"/>
          <a:lstStyle/>
          <a:p>
            <a:pPr eaLnBrk="1" hangingPunct="1"/>
            <a:endParaRPr lang="fr-FR" altLang="fr-FR"/>
          </a:p>
        </p:txBody>
      </p:sp>
      <p:sp>
        <p:nvSpPr>
          <p:cNvPr id="114692" name="Rectangle 3"/>
          <p:cNvSpPr>
            <a:spLocks noChangeArrowheads="1"/>
          </p:cNvSpPr>
          <p:nvPr>
            <p:ph type="body"/>
          </p:nvPr>
        </p:nvSpPr>
        <p:spPr>
          <a:xfrm>
            <a:off x="685800" y="4343400"/>
            <a:ext cx="5467350" cy="4095750"/>
          </a:xfrm>
          <a:noFill/>
        </p:spPr>
        <p:txBody>
          <a:bodyPr wrap="none" anchor="ctr"/>
          <a:lstStyle/>
          <a:p>
            <a:pPr defTabSz="449263" eaLnBrk="1" hangingPunct="1"/>
            <a:endParaRPr lang="fr-FR" alt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miter lim="800000"/>
            <a:headEnd/>
            <a:tailEnd/>
          </a:ln>
        </p:spPr>
        <p:txBody>
          <a:bodyPr/>
          <a:lstStyle/>
          <a:p>
            <a:fld id="{371A00F3-F91C-4C86-ACD1-31B5131A49D1}" type="slidenum">
              <a:rPr lang="fr-FR" altLang="fr-FR"/>
              <a:pPr/>
              <a:t>79</a:t>
            </a:fld>
            <a:endParaRPr lang="fr-FR" altLang="fr-FR"/>
          </a:p>
        </p:txBody>
      </p:sp>
      <p:sp>
        <p:nvSpPr>
          <p:cNvPr id="117763" name="Text Box 2"/>
          <p:cNvSpPr txBox="1">
            <a:spLocks noChangeArrowheads="1"/>
          </p:cNvSpPr>
          <p:nvPr/>
        </p:nvSpPr>
        <p:spPr bwMode="auto">
          <a:xfrm>
            <a:off x="1003300" y="695325"/>
            <a:ext cx="4849813" cy="3429000"/>
          </a:xfrm>
          <a:prstGeom prst="rect">
            <a:avLst/>
          </a:prstGeom>
          <a:solidFill>
            <a:srgbClr val="FFFFFF"/>
          </a:solidFill>
          <a:ln w="9360">
            <a:solidFill>
              <a:srgbClr val="000000"/>
            </a:solidFill>
            <a:miter lim="800000"/>
            <a:headEnd/>
            <a:tailEnd/>
          </a:ln>
        </p:spPr>
        <p:txBody>
          <a:bodyPr wrap="none" anchor="ctr"/>
          <a:lstStyle/>
          <a:p>
            <a:pPr eaLnBrk="1" hangingPunct="1"/>
            <a:endParaRPr lang="fr-FR" altLang="fr-FR"/>
          </a:p>
        </p:txBody>
      </p:sp>
      <p:sp>
        <p:nvSpPr>
          <p:cNvPr id="117764" name="Rectangle 3"/>
          <p:cNvSpPr>
            <a:spLocks noChangeArrowheads="1"/>
          </p:cNvSpPr>
          <p:nvPr>
            <p:ph type="body"/>
          </p:nvPr>
        </p:nvSpPr>
        <p:spPr>
          <a:xfrm>
            <a:off x="685800" y="4343400"/>
            <a:ext cx="5467350" cy="4095750"/>
          </a:xfrm>
          <a:noFill/>
        </p:spPr>
        <p:txBody>
          <a:bodyPr wrap="none" anchor="ctr"/>
          <a:lstStyle/>
          <a:p>
            <a:pPr defTabSz="449263" eaLnBrk="1" hangingPunct="1"/>
            <a:endParaRPr lang="fr-FR"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E549A641-829A-473C-B201-55108DD0BBD9}" type="slidenum">
              <a:rPr lang="fr-FR" altLang="fr-FR"/>
              <a:pPr/>
              <a:t>80</a:t>
            </a:fld>
            <a:endParaRPr lang="fr-FR" altLang="fr-FR"/>
          </a:p>
        </p:txBody>
      </p:sp>
      <p:sp>
        <p:nvSpPr>
          <p:cNvPr id="119811" name="Text Box 2"/>
          <p:cNvSpPr txBox="1">
            <a:spLocks noChangeArrowheads="1"/>
          </p:cNvSpPr>
          <p:nvPr/>
        </p:nvSpPr>
        <p:spPr bwMode="auto">
          <a:xfrm>
            <a:off x="1003300" y="695325"/>
            <a:ext cx="4849813" cy="3429000"/>
          </a:xfrm>
          <a:prstGeom prst="rect">
            <a:avLst/>
          </a:prstGeom>
          <a:solidFill>
            <a:srgbClr val="FFFFFF"/>
          </a:solidFill>
          <a:ln w="9360">
            <a:solidFill>
              <a:srgbClr val="000000"/>
            </a:solidFill>
            <a:miter lim="800000"/>
            <a:headEnd/>
            <a:tailEnd/>
          </a:ln>
        </p:spPr>
        <p:txBody>
          <a:bodyPr wrap="none" anchor="ctr"/>
          <a:lstStyle/>
          <a:p>
            <a:pPr eaLnBrk="1" hangingPunct="1"/>
            <a:endParaRPr lang="fr-FR" altLang="fr-FR"/>
          </a:p>
        </p:txBody>
      </p:sp>
      <p:sp>
        <p:nvSpPr>
          <p:cNvPr id="119812" name="Rectangle 3"/>
          <p:cNvSpPr>
            <a:spLocks noChangeArrowheads="1"/>
          </p:cNvSpPr>
          <p:nvPr>
            <p:ph type="body"/>
          </p:nvPr>
        </p:nvSpPr>
        <p:spPr>
          <a:xfrm>
            <a:off x="685800" y="4343400"/>
            <a:ext cx="5467350" cy="4095750"/>
          </a:xfrm>
          <a:noFill/>
        </p:spPr>
        <p:txBody>
          <a:bodyPr wrap="none" anchor="ctr"/>
          <a:lstStyle/>
          <a:p>
            <a:pPr defTabSz="449263"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miter lim="800000"/>
            <a:headEnd/>
            <a:tailEnd/>
          </a:ln>
        </p:spPr>
        <p:txBody>
          <a:bodyPr/>
          <a:lstStyle/>
          <a:p>
            <a:fld id="{734CCCDD-8BE6-43B5-8659-47437F8AC3F7}" type="slidenum">
              <a:rPr lang="fr-FR" altLang="fr-FR"/>
              <a:pPr/>
              <a:t>81</a:t>
            </a:fld>
            <a:endParaRPr lang="fr-FR" altLang="fr-FR"/>
          </a:p>
        </p:txBody>
      </p:sp>
      <p:sp>
        <p:nvSpPr>
          <p:cNvPr id="121859" name="Text Box 2"/>
          <p:cNvSpPr txBox="1">
            <a:spLocks noChangeArrowheads="1"/>
          </p:cNvSpPr>
          <p:nvPr/>
        </p:nvSpPr>
        <p:spPr bwMode="auto">
          <a:xfrm>
            <a:off x="1003300" y="695325"/>
            <a:ext cx="4848225" cy="3427413"/>
          </a:xfrm>
          <a:prstGeom prst="rect">
            <a:avLst/>
          </a:prstGeom>
          <a:solidFill>
            <a:srgbClr val="FFFFFF"/>
          </a:solidFill>
          <a:ln w="9360">
            <a:solidFill>
              <a:srgbClr val="000000"/>
            </a:solidFill>
            <a:miter lim="800000"/>
            <a:headEnd/>
            <a:tailEnd/>
          </a:ln>
        </p:spPr>
        <p:txBody>
          <a:bodyPr wrap="none" anchor="ctr"/>
          <a:lstStyle/>
          <a:p>
            <a:pPr eaLnBrk="1" hangingPunct="1"/>
            <a:endParaRPr lang="fr-FR" altLang="fr-FR"/>
          </a:p>
        </p:txBody>
      </p:sp>
      <p:sp>
        <p:nvSpPr>
          <p:cNvPr id="121860" name="Rectangle 3"/>
          <p:cNvSpPr>
            <a:spLocks noChangeArrowheads="1"/>
          </p:cNvSpPr>
          <p:nvPr>
            <p:ph type="body"/>
          </p:nvPr>
        </p:nvSpPr>
        <p:spPr>
          <a:xfrm>
            <a:off x="685800" y="4343400"/>
            <a:ext cx="5476875" cy="4105275"/>
          </a:xfrm>
          <a:noFill/>
        </p:spPr>
        <p:txBody>
          <a:bodyPr wrap="none" anchor="ctr"/>
          <a:lstStyle/>
          <a:p>
            <a:pPr defTabSz="449263" eaLnBrk="1" hangingPunct="1"/>
            <a:endParaRPr lang="fr-FR" alt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fr-FR"/>
          </a:p>
        </p:txBody>
      </p:sp>
      <p:sp>
        <p:nvSpPr>
          <p:cNvPr id="264194" name="Rectangle 2"/>
          <p:cNvSpPr>
            <a:spLocks noGrp="1" noChangeArrowheads="1"/>
          </p:cNvSpPr>
          <p:nvPr>
            <p:ph type="ctrTitle"/>
          </p:nvPr>
        </p:nvSpPr>
        <p:spPr>
          <a:xfrm>
            <a:off x="685800" y="990600"/>
            <a:ext cx="7772400" cy="1371600"/>
          </a:xfrm>
        </p:spPr>
        <p:txBody>
          <a:bodyPr/>
          <a:lstStyle>
            <a:lvl1pPr>
              <a:defRPr sz="4000"/>
            </a:lvl1pPr>
          </a:lstStyle>
          <a:p>
            <a:pPr lvl="0"/>
            <a:r>
              <a:rPr lang="fr-FR" noProof="0" smtClean="0"/>
              <a:t>Cliquez pour modifier le style du titre</a:t>
            </a:r>
          </a:p>
        </p:txBody>
      </p:sp>
      <p:sp>
        <p:nvSpPr>
          <p:cNvPr id="26419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fr-FR" noProof="0" smtClean="0"/>
              <a:t>Cliquez pour modifier le style des sous-titres du masque</a:t>
            </a:r>
          </a:p>
        </p:txBody>
      </p:sp>
      <p:sp>
        <p:nvSpPr>
          <p:cNvPr id="5" name="Espace réservé de la date 4"/>
          <p:cNvSpPr>
            <a:spLocks noGrp="1" noChangeArrowheads="1"/>
          </p:cNvSpPr>
          <p:nvPr>
            <p:ph type="dt" sz="half" idx="10"/>
          </p:nvPr>
        </p:nvSpPr>
        <p:spPr>
          <a:xfrm>
            <a:off x="685800" y="6248400"/>
            <a:ext cx="1905000" cy="457200"/>
          </a:xfrm>
        </p:spPr>
        <p:txBody>
          <a:bodyPr/>
          <a:lstStyle>
            <a:lvl1pPr>
              <a:defRPr/>
            </a:lvl1pPr>
          </a:lstStyle>
          <a:p>
            <a:pPr>
              <a:defRPr/>
            </a:pPr>
            <a:endParaRPr lang="fr-FR"/>
          </a:p>
        </p:txBody>
      </p:sp>
      <p:sp>
        <p:nvSpPr>
          <p:cNvPr id="6" name="Espace réservé du pied de page 5"/>
          <p:cNvSpPr>
            <a:spLocks noGrp="1" noChangeArrowheads="1"/>
          </p:cNvSpPr>
          <p:nvPr>
            <p:ph type="ftr" sz="quarter" idx="11"/>
          </p:nvPr>
        </p:nvSpPr>
        <p:spPr>
          <a:xfrm>
            <a:off x="3124200" y="6248400"/>
            <a:ext cx="2895600" cy="457200"/>
          </a:xfrm>
        </p:spPr>
        <p:txBody>
          <a:bodyPr/>
          <a:lstStyle>
            <a:lvl1pPr>
              <a:defRPr/>
            </a:lvl1pPr>
          </a:lstStyle>
          <a:p>
            <a:pPr>
              <a:defRPr/>
            </a:pPr>
            <a:r>
              <a:rPr lang="fr-FR"/>
              <a:t>France Traumatisme Crânien janvier 2023</a:t>
            </a:r>
          </a:p>
        </p:txBody>
      </p:sp>
      <p:sp>
        <p:nvSpPr>
          <p:cNvPr id="7" name="Espace réservé du numéro de diapositive 6"/>
          <p:cNvSpPr>
            <a:spLocks noGrp="1" noChangeArrowheads="1"/>
          </p:cNvSpPr>
          <p:nvPr>
            <p:ph type="sldNum" sz="quarter" idx="12"/>
          </p:nvPr>
        </p:nvSpPr>
        <p:spPr>
          <a:xfrm>
            <a:off x="6553200" y="6248400"/>
            <a:ext cx="1905000" cy="457200"/>
          </a:xfrm>
        </p:spPr>
        <p:txBody>
          <a:bodyPr/>
          <a:lstStyle>
            <a:lvl1pPr>
              <a:defRPr/>
            </a:lvl1pPr>
          </a:lstStyle>
          <a:p>
            <a:fld id="{80ED26C7-AFDE-47D4-A94B-B91D3969F6F8}" type="slidenum">
              <a:rPr lang="fr-FR" altLang="fr-FR"/>
              <a:pPr/>
              <a:t>‹N°›</a:t>
            </a:fld>
            <a:endParaRPr lang="fr-FR" alt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dt" sz="half" idx="10"/>
          </p:nvPr>
        </p:nvSpPr>
        <p:spPr/>
        <p:txBody>
          <a:bodyPr/>
          <a:lstStyle>
            <a:lvl1pPr>
              <a:defRPr/>
            </a:lvl1pPr>
          </a:lstStyle>
          <a:p>
            <a:pPr>
              <a:defRPr/>
            </a:pPr>
            <a:endParaRPr lang="fr-FR"/>
          </a:p>
        </p:txBody>
      </p:sp>
      <p:sp>
        <p:nvSpPr>
          <p:cNvPr id="5"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6" name="Rectangle 8"/>
          <p:cNvSpPr>
            <a:spLocks noGrp="1" noChangeArrowheads="1"/>
          </p:cNvSpPr>
          <p:nvPr>
            <p:ph type="sldNum" sz="quarter" idx="12"/>
          </p:nvPr>
        </p:nvSpPr>
        <p:spPr/>
        <p:txBody>
          <a:bodyPr/>
          <a:lstStyle>
            <a:lvl1pPr>
              <a:defRPr/>
            </a:lvl1pPr>
          </a:lstStyle>
          <a:p>
            <a:fld id="{AF8AA0C2-B929-4793-A35E-1DF6A0D5A806}" type="slidenum">
              <a:rPr lang="fr-FR" altLang="fr-FR"/>
              <a:pPr/>
              <a:t>‹N°›</a:t>
            </a:fld>
            <a:endParaRPr lang="fr-FR" alt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3838" y="304800"/>
            <a:ext cx="2001837" cy="571500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566738" y="304800"/>
            <a:ext cx="5854700" cy="57150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dt" sz="half" idx="10"/>
          </p:nvPr>
        </p:nvSpPr>
        <p:spPr/>
        <p:txBody>
          <a:bodyPr/>
          <a:lstStyle>
            <a:lvl1pPr>
              <a:defRPr/>
            </a:lvl1pPr>
          </a:lstStyle>
          <a:p>
            <a:pPr>
              <a:defRPr/>
            </a:pPr>
            <a:endParaRPr lang="fr-FR"/>
          </a:p>
        </p:txBody>
      </p:sp>
      <p:sp>
        <p:nvSpPr>
          <p:cNvPr id="5"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6" name="Rectangle 8"/>
          <p:cNvSpPr>
            <a:spLocks noGrp="1" noChangeArrowheads="1"/>
          </p:cNvSpPr>
          <p:nvPr>
            <p:ph type="sldNum" sz="quarter" idx="12"/>
          </p:nvPr>
        </p:nvSpPr>
        <p:spPr/>
        <p:txBody>
          <a:bodyPr/>
          <a:lstStyle>
            <a:lvl1pPr>
              <a:defRPr/>
            </a:lvl1pPr>
          </a:lstStyle>
          <a:p>
            <a:fld id="{ED6ABAC5-C14B-4CC1-8593-CAE39786A580}" type="slidenum">
              <a:rPr lang="fr-FR" altLang="fr-FR"/>
              <a:pPr/>
              <a:t>‹N°›</a:t>
            </a:fld>
            <a:endParaRPr lang="fr-FR" alt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574675" y="304800"/>
            <a:ext cx="8001000" cy="1216025"/>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566738" y="1752600"/>
            <a:ext cx="3924300" cy="4267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4643438" y="1752600"/>
            <a:ext cx="3924300" cy="4267200"/>
          </a:xfrm>
        </p:spPr>
        <p:txBody>
          <a:bodyPr/>
          <a:lstStyle/>
          <a:p>
            <a:pPr lvl="0"/>
            <a:endParaRPr lang="fr-FR" noProof="0" smtClean="0"/>
          </a:p>
        </p:txBody>
      </p:sp>
      <p:sp>
        <p:nvSpPr>
          <p:cNvPr id="5" name="Rectangle 6"/>
          <p:cNvSpPr>
            <a:spLocks noGrp="1" noChangeArrowheads="1"/>
          </p:cNvSpPr>
          <p:nvPr>
            <p:ph type="dt" sz="half" idx="10"/>
          </p:nvPr>
        </p:nvSpPr>
        <p:spPr/>
        <p:txBody>
          <a:bodyPr/>
          <a:lstStyle>
            <a:lvl1pPr>
              <a:defRPr/>
            </a:lvl1pPr>
          </a:lstStyle>
          <a:p>
            <a:pPr>
              <a:defRPr/>
            </a:pPr>
            <a:endParaRPr lang="fr-FR"/>
          </a:p>
        </p:txBody>
      </p:sp>
      <p:sp>
        <p:nvSpPr>
          <p:cNvPr id="6"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7" name="Rectangle 8"/>
          <p:cNvSpPr>
            <a:spLocks noGrp="1" noChangeArrowheads="1"/>
          </p:cNvSpPr>
          <p:nvPr>
            <p:ph type="sldNum" sz="quarter" idx="12"/>
          </p:nvPr>
        </p:nvSpPr>
        <p:spPr/>
        <p:txBody>
          <a:bodyPr/>
          <a:lstStyle>
            <a:lvl1pPr>
              <a:defRPr/>
            </a:lvl1pPr>
          </a:lstStyle>
          <a:p>
            <a:fld id="{AFC03095-B54A-4596-8F8F-6E31B6CBD357}" type="slidenum">
              <a:rPr lang="fr-FR" altLang="fr-FR"/>
              <a:pPr/>
              <a:t>‹N°›</a:t>
            </a:fld>
            <a:endParaRPr lang="fr-FR" alt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574675" y="304800"/>
            <a:ext cx="8001000" cy="1216025"/>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566738" y="1752600"/>
            <a:ext cx="3924300" cy="42672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3438" y="1752600"/>
            <a:ext cx="3924300" cy="2057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3438" y="3962400"/>
            <a:ext cx="3924300" cy="2057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6"/>
          <p:cNvSpPr>
            <a:spLocks noGrp="1" noChangeArrowheads="1"/>
          </p:cNvSpPr>
          <p:nvPr>
            <p:ph type="dt" sz="half" idx="10"/>
          </p:nvPr>
        </p:nvSpPr>
        <p:spPr/>
        <p:txBody>
          <a:bodyPr/>
          <a:lstStyle>
            <a:lvl1pPr>
              <a:defRPr/>
            </a:lvl1pPr>
          </a:lstStyle>
          <a:p>
            <a:pPr>
              <a:defRPr/>
            </a:pPr>
            <a:endParaRPr lang="fr-FR"/>
          </a:p>
        </p:txBody>
      </p:sp>
      <p:sp>
        <p:nvSpPr>
          <p:cNvPr id="7"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8" name="Rectangle 8"/>
          <p:cNvSpPr>
            <a:spLocks noGrp="1" noChangeArrowheads="1"/>
          </p:cNvSpPr>
          <p:nvPr>
            <p:ph type="sldNum" sz="quarter" idx="12"/>
          </p:nvPr>
        </p:nvSpPr>
        <p:spPr/>
        <p:txBody>
          <a:bodyPr/>
          <a:lstStyle>
            <a:lvl1pPr>
              <a:defRPr/>
            </a:lvl1pPr>
          </a:lstStyle>
          <a:p>
            <a:fld id="{F1AD79D7-AA35-4BC6-BA3D-D7402D64C001}" type="slidenum">
              <a:rPr lang="fr-FR" altLang="fr-FR"/>
              <a:pPr/>
              <a:t>‹N°›</a:t>
            </a:fld>
            <a:endParaRPr lang="fr-FR" alt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566738" y="304800"/>
            <a:ext cx="8008937" cy="57150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6"/>
          <p:cNvSpPr>
            <a:spLocks noGrp="1" noChangeArrowheads="1"/>
          </p:cNvSpPr>
          <p:nvPr>
            <p:ph type="dt" sz="half" idx="10"/>
          </p:nvPr>
        </p:nvSpPr>
        <p:spPr/>
        <p:txBody>
          <a:bodyPr/>
          <a:lstStyle>
            <a:lvl1pPr>
              <a:defRPr/>
            </a:lvl1pPr>
          </a:lstStyle>
          <a:p>
            <a:pPr>
              <a:defRPr/>
            </a:pPr>
            <a:endParaRPr lang="fr-FR"/>
          </a:p>
        </p:txBody>
      </p:sp>
      <p:sp>
        <p:nvSpPr>
          <p:cNvPr id="4"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5" name="Rectangle 8"/>
          <p:cNvSpPr>
            <a:spLocks noGrp="1" noChangeArrowheads="1"/>
          </p:cNvSpPr>
          <p:nvPr>
            <p:ph type="sldNum" sz="quarter" idx="12"/>
          </p:nvPr>
        </p:nvSpPr>
        <p:spPr/>
        <p:txBody>
          <a:bodyPr/>
          <a:lstStyle>
            <a:lvl1pPr>
              <a:defRPr/>
            </a:lvl1pPr>
          </a:lstStyle>
          <a:p>
            <a:fld id="{36374946-40E9-4241-8263-6DC2CDE46F7C}" type="slidenum">
              <a:rPr lang="fr-FR" altLang="fr-FR"/>
              <a:pPr/>
              <a:t>‹N°›</a:t>
            </a:fld>
            <a:endParaRPr lang="fr-FR" alt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5"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6" name="Espace réservé du numéro de diapositive 5"/>
          <p:cNvSpPr>
            <a:spLocks noGrp="1"/>
          </p:cNvSpPr>
          <p:nvPr>
            <p:ph type="sldNum" sz="quarter" idx="12"/>
          </p:nvPr>
        </p:nvSpPr>
        <p:spPr/>
        <p:txBody>
          <a:bodyPr/>
          <a:lstStyle>
            <a:lvl1pPr eaLnBrk="0" hangingPunct="0">
              <a:defRPr/>
            </a:lvl1pPr>
          </a:lstStyle>
          <a:p>
            <a:fld id="{743E6253-1114-4C33-90B1-8E184D9D5273}" type="slidenum">
              <a:rPr lang="fr-FR" altLang="fr-FR"/>
              <a:pPr/>
              <a:t>‹N°›</a:t>
            </a:fld>
            <a:endParaRPr lang="fr-FR" alt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5"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6" name="Espace réservé du numéro de diapositive 5"/>
          <p:cNvSpPr>
            <a:spLocks noGrp="1"/>
          </p:cNvSpPr>
          <p:nvPr>
            <p:ph type="sldNum" sz="quarter" idx="12"/>
          </p:nvPr>
        </p:nvSpPr>
        <p:spPr/>
        <p:txBody>
          <a:bodyPr/>
          <a:lstStyle>
            <a:lvl1pPr eaLnBrk="0" hangingPunct="0">
              <a:defRPr/>
            </a:lvl1pPr>
          </a:lstStyle>
          <a:p>
            <a:fld id="{D77175D8-5230-4253-BEA4-4F019242AAF0}" type="slidenum">
              <a:rPr lang="fr-FR" altLang="fr-FR"/>
              <a:pPr/>
              <a:t>‹N°›</a:t>
            </a:fld>
            <a:endParaRPr lang="fr-FR" alt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5"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6" name="Espace réservé du numéro de diapositive 5"/>
          <p:cNvSpPr>
            <a:spLocks noGrp="1"/>
          </p:cNvSpPr>
          <p:nvPr>
            <p:ph type="sldNum" sz="quarter" idx="12"/>
          </p:nvPr>
        </p:nvSpPr>
        <p:spPr/>
        <p:txBody>
          <a:bodyPr/>
          <a:lstStyle>
            <a:lvl1pPr eaLnBrk="0" hangingPunct="0">
              <a:defRPr/>
            </a:lvl1pPr>
          </a:lstStyle>
          <a:p>
            <a:fld id="{1931DCF6-14DE-48AA-8B5F-63940693848C}" type="slidenum">
              <a:rPr lang="fr-FR" altLang="fr-FR"/>
              <a:pPr/>
              <a:t>‹N°›</a:t>
            </a:fld>
            <a:endParaRPr lang="fr-FR" alt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6"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7" name="Espace réservé du numéro de diapositive 5"/>
          <p:cNvSpPr>
            <a:spLocks noGrp="1"/>
          </p:cNvSpPr>
          <p:nvPr>
            <p:ph type="sldNum" sz="quarter" idx="12"/>
          </p:nvPr>
        </p:nvSpPr>
        <p:spPr/>
        <p:txBody>
          <a:bodyPr/>
          <a:lstStyle>
            <a:lvl1pPr eaLnBrk="0" hangingPunct="0">
              <a:defRPr/>
            </a:lvl1pPr>
          </a:lstStyle>
          <a:p>
            <a:fld id="{F0E7D606-135F-45DD-BF3E-9B79547801E6}" type="slidenum">
              <a:rPr lang="fr-FR" altLang="fr-FR"/>
              <a:pPr/>
              <a:t>‹N°›</a:t>
            </a:fld>
            <a:endParaRPr lang="fr-FR" alt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8"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9" name="Espace réservé du numéro de diapositive 5"/>
          <p:cNvSpPr>
            <a:spLocks noGrp="1"/>
          </p:cNvSpPr>
          <p:nvPr>
            <p:ph type="sldNum" sz="quarter" idx="12"/>
          </p:nvPr>
        </p:nvSpPr>
        <p:spPr/>
        <p:txBody>
          <a:bodyPr/>
          <a:lstStyle>
            <a:lvl1pPr eaLnBrk="0" hangingPunct="0">
              <a:defRPr/>
            </a:lvl1pPr>
          </a:lstStyle>
          <a:p>
            <a:fld id="{3726B39D-EB6C-4B27-8F7E-140E9F379F8B}" type="slidenum">
              <a:rPr lang="fr-FR" altLang="fr-FR"/>
              <a:pPr/>
              <a:t>‹N°›</a:t>
            </a:fld>
            <a:endParaRPr lang="fr-FR" alt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dt" sz="half" idx="10"/>
          </p:nvPr>
        </p:nvSpPr>
        <p:spPr/>
        <p:txBody>
          <a:bodyPr/>
          <a:lstStyle>
            <a:lvl1pPr>
              <a:defRPr/>
            </a:lvl1pPr>
          </a:lstStyle>
          <a:p>
            <a:pPr>
              <a:defRPr/>
            </a:pPr>
            <a:endParaRPr lang="fr-FR"/>
          </a:p>
        </p:txBody>
      </p:sp>
      <p:sp>
        <p:nvSpPr>
          <p:cNvPr id="5"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6" name="Rectangle 8"/>
          <p:cNvSpPr>
            <a:spLocks noGrp="1" noChangeArrowheads="1"/>
          </p:cNvSpPr>
          <p:nvPr>
            <p:ph type="sldNum" sz="quarter" idx="12"/>
          </p:nvPr>
        </p:nvSpPr>
        <p:spPr/>
        <p:txBody>
          <a:bodyPr/>
          <a:lstStyle>
            <a:lvl1pPr>
              <a:defRPr/>
            </a:lvl1pPr>
          </a:lstStyle>
          <a:p>
            <a:fld id="{6A2CC9DA-D1BF-478F-80C0-2FEFE38F5F43}" type="slidenum">
              <a:rPr lang="fr-FR" altLang="fr-FR"/>
              <a:pPr/>
              <a:t>‹N°›</a:t>
            </a:fld>
            <a:endParaRPr lang="fr-FR" alt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4"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5" name="Espace réservé du numéro de diapositive 5"/>
          <p:cNvSpPr>
            <a:spLocks noGrp="1"/>
          </p:cNvSpPr>
          <p:nvPr>
            <p:ph type="sldNum" sz="quarter" idx="12"/>
          </p:nvPr>
        </p:nvSpPr>
        <p:spPr/>
        <p:txBody>
          <a:bodyPr/>
          <a:lstStyle>
            <a:lvl1pPr eaLnBrk="0" hangingPunct="0">
              <a:defRPr/>
            </a:lvl1pPr>
          </a:lstStyle>
          <a:p>
            <a:fld id="{11927D4D-236E-46CA-A5F9-BA573EB115DC}" type="slidenum">
              <a:rPr lang="fr-FR" altLang="fr-FR"/>
              <a:pPr/>
              <a:t>‹N°›</a:t>
            </a:fld>
            <a:endParaRPr lang="fr-FR" alt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3"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4" name="Espace réservé du numéro de diapositive 5"/>
          <p:cNvSpPr>
            <a:spLocks noGrp="1"/>
          </p:cNvSpPr>
          <p:nvPr>
            <p:ph type="sldNum" sz="quarter" idx="12"/>
          </p:nvPr>
        </p:nvSpPr>
        <p:spPr/>
        <p:txBody>
          <a:bodyPr/>
          <a:lstStyle>
            <a:lvl1pPr eaLnBrk="0" hangingPunct="0">
              <a:defRPr/>
            </a:lvl1pPr>
          </a:lstStyle>
          <a:p>
            <a:fld id="{A7A1673A-8426-4AC9-83A4-B05B60DEB977}" type="slidenum">
              <a:rPr lang="fr-FR" altLang="fr-FR"/>
              <a:pPr/>
              <a:t>‹N°›</a:t>
            </a:fld>
            <a:endParaRPr lang="fr-FR" alt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6"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7" name="Espace réservé du numéro de diapositive 5"/>
          <p:cNvSpPr>
            <a:spLocks noGrp="1"/>
          </p:cNvSpPr>
          <p:nvPr>
            <p:ph type="sldNum" sz="quarter" idx="12"/>
          </p:nvPr>
        </p:nvSpPr>
        <p:spPr/>
        <p:txBody>
          <a:bodyPr/>
          <a:lstStyle>
            <a:lvl1pPr eaLnBrk="0" hangingPunct="0">
              <a:defRPr/>
            </a:lvl1pPr>
          </a:lstStyle>
          <a:p>
            <a:fld id="{BD319B36-1832-4DED-B7F3-B6E6E3327726}" type="slidenum">
              <a:rPr lang="fr-FR" altLang="fr-FR"/>
              <a:pPr/>
              <a:t>‹N°›</a:t>
            </a:fld>
            <a:endParaRPr lang="fr-FR" alt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6"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7" name="Espace réservé du numéro de diapositive 5"/>
          <p:cNvSpPr>
            <a:spLocks noGrp="1"/>
          </p:cNvSpPr>
          <p:nvPr>
            <p:ph type="sldNum" sz="quarter" idx="12"/>
          </p:nvPr>
        </p:nvSpPr>
        <p:spPr/>
        <p:txBody>
          <a:bodyPr/>
          <a:lstStyle>
            <a:lvl1pPr eaLnBrk="0" hangingPunct="0">
              <a:defRPr/>
            </a:lvl1pPr>
          </a:lstStyle>
          <a:p>
            <a:fld id="{F900EA79-495D-4159-88CC-628D5B7A572B}" type="slidenum">
              <a:rPr lang="fr-FR" altLang="fr-FR"/>
              <a:pPr/>
              <a:t>‹N°›</a:t>
            </a:fld>
            <a:endParaRPr lang="fr-FR" alt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5"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6" name="Espace réservé du numéro de diapositive 5"/>
          <p:cNvSpPr>
            <a:spLocks noGrp="1"/>
          </p:cNvSpPr>
          <p:nvPr>
            <p:ph type="sldNum" sz="quarter" idx="12"/>
          </p:nvPr>
        </p:nvSpPr>
        <p:spPr/>
        <p:txBody>
          <a:bodyPr/>
          <a:lstStyle>
            <a:lvl1pPr eaLnBrk="0" hangingPunct="0">
              <a:defRPr/>
            </a:lvl1pPr>
          </a:lstStyle>
          <a:p>
            <a:fld id="{71720795-B1BD-4B62-BDF6-5F2AC812A50D}" type="slidenum">
              <a:rPr lang="fr-FR" altLang="fr-FR"/>
              <a:pPr/>
              <a:t>‹N°›</a:t>
            </a:fld>
            <a:endParaRPr lang="fr-FR" alt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eaLnBrk="0" hangingPunct="0">
              <a:defRPr/>
            </a:lvl1pPr>
          </a:lstStyle>
          <a:p>
            <a:pPr>
              <a:defRPr/>
            </a:pPr>
            <a:endParaRPr lang="fr-FR"/>
          </a:p>
        </p:txBody>
      </p:sp>
      <p:sp>
        <p:nvSpPr>
          <p:cNvPr id="5" name="Espace réservé du pied de page 4"/>
          <p:cNvSpPr>
            <a:spLocks noGrp="1"/>
          </p:cNvSpPr>
          <p:nvPr>
            <p:ph type="ftr" sz="quarter" idx="11"/>
          </p:nvPr>
        </p:nvSpPr>
        <p:spPr/>
        <p:txBody>
          <a:bodyPr/>
          <a:lstStyle>
            <a:lvl1pPr eaLnBrk="0" hangingPunct="0">
              <a:defRPr/>
            </a:lvl1pPr>
          </a:lstStyle>
          <a:p>
            <a:pPr>
              <a:defRPr/>
            </a:pPr>
            <a:r>
              <a:rPr lang="fr-FR"/>
              <a:t>France Traumatisme Crânien janvier 2023</a:t>
            </a:r>
          </a:p>
        </p:txBody>
      </p:sp>
      <p:sp>
        <p:nvSpPr>
          <p:cNvPr id="6" name="Espace réservé du numéro de diapositive 5"/>
          <p:cNvSpPr>
            <a:spLocks noGrp="1"/>
          </p:cNvSpPr>
          <p:nvPr>
            <p:ph type="sldNum" sz="quarter" idx="12"/>
          </p:nvPr>
        </p:nvSpPr>
        <p:spPr/>
        <p:txBody>
          <a:bodyPr/>
          <a:lstStyle>
            <a:lvl1pPr eaLnBrk="0" hangingPunct="0">
              <a:defRPr/>
            </a:lvl1pPr>
          </a:lstStyle>
          <a:p>
            <a:fld id="{8C97A846-21F4-4788-8695-0D3811421E95}" type="slidenum">
              <a:rPr lang="fr-FR" altLang="fr-FR"/>
              <a:pPr/>
              <a:t>‹N°›</a:t>
            </a:fld>
            <a:endParaRPr lang="fr-FR" alt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6"/>
          <p:cNvSpPr>
            <a:spLocks noGrp="1" noChangeArrowheads="1"/>
          </p:cNvSpPr>
          <p:nvPr>
            <p:ph type="dt" sz="half" idx="10"/>
          </p:nvPr>
        </p:nvSpPr>
        <p:spPr/>
        <p:txBody>
          <a:bodyPr/>
          <a:lstStyle>
            <a:lvl1pPr>
              <a:defRPr/>
            </a:lvl1pPr>
          </a:lstStyle>
          <a:p>
            <a:pPr>
              <a:defRPr/>
            </a:pPr>
            <a:endParaRPr lang="fr-FR"/>
          </a:p>
        </p:txBody>
      </p:sp>
      <p:sp>
        <p:nvSpPr>
          <p:cNvPr id="5"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6" name="Rectangle 8"/>
          <p:cNvSpPr>
            <a:spLocks noGrp="1" noChangeArrowheads="1"/>
          </p:cNvSpPr>
          <p:nvPr>
            <p:ph type="sldNum" sz="quarter" idx="12"/>
          </p:nvPr>
        </p:nvSpPr>
        <p:spPr/>
        <p:txBody>
          <a:bodyPr/>
          <a:lstStyle>
            <a:lvl1pPr>
              <a:defRPr/>
            </a:lvl1pPr>
          </a:lstStyle>
          <a:p>
            <a:fld id="{F8AB0D13-10CC-4487-848C-E677925C88F1}" type="slidenum">
              <a:rPr lang="fr-FR" altLang="fr-FR"/>
              <a:pPr/>
              <a:t>‹N°›</a:t>
            </a:fld>
            <a:endParaRPr lang="fr-FR" alt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dt" sz="half" idx="10"/>
          </p:nvPr>
        </p:nvSpPr>
        <p:spPr/>
        <p:txBody>
          <a:bodyPr/>
          <a:lstStyle>
            <a:lvl1pPr>
              <a:defRPr/>
            </a:lvl1pPr>
          </a:lstStyle>
          <a:p>
            <a:pPr>
              <a:defRPr/>
            </a:pPr>
            <a:endParaRPr lang="fr-FR"/>
          </a:p>
        </p:txBody>
      </p:sp>
      <p:sp>
        <p:nvSpPr>
          <p:cNvPr id="6"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7" name="Rectangle 8"/>
          <p:cNvSpPr>
            <a:spLocks noGrp="1" noChangeArrowheads="1"/>
          </p:cNvSpPr>
          <p:nvPr>
            <p:ph type="sldNum" sz="quarter" idx="12"/>
          </p:nvPr>
        </p:nvSpPr>
        <p:spPr/>
        <p:txBody>
          <a:bodyPr/>
          <a:lstStyle>
            <a:lvl1pPr>
              <a:defRPr/>
            </a:lvl1pPr>
          </a:lstStyle>
          <a:p>
            <a:fld id="{376C023C-199B-410C-B542-C5B061242694}" type="slidenum">
              <a:rPr lang="fr-FR" altLang="fr-FR"/>
              <a:pPr/>
              <a:t>‹N°›</a:t>
            </a:fld>
            <a:endParaRPr lang="fr-FR" alt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noChangeArrowheads="1"/>
          </p:cNvSpPr>
          <p:nvPr>
            <p:ph type="dt" sz="half" idx="10"/>
          </p:nvPr>
        </p:nvSpPr>
        <p:spPr/>
        <p:txBody>
          <a:bodyPr/>
          <a:lstStyle>
            <a:lvl1pPr>
              <a:defRPr/>
            </a:lvl1pPr>
          </a:lstStyle>
          <a:p>
            <a:pPr>
              <a:defRPr/>
            </a:pPr>
            <a:endParaRPr lang="fr-FR"/>
          </a:p>
        </p:txBody>
      </p:sp>
      <p:sp>
        <p:nvSpPr>
          <p:cNvPr id="8" name="Espace réservé du pied de pag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9" name="Espace réservé du numéro de diapositive 8"/>
          <p:cNvSpPr>
            <a:spLocks noGrp="1" noChangeArrowheads="1"/>
          </p:cNvSpPr>
          <p:nvPr>
            <p:ph type="sldNum" sz="quarter" idx="12"/>
          </p:nvPr>
        </p:nvSpPr>
        <p:spPr/>
        <p:txBody>
          <a:bodyPr/>
          <a:lstStyle>
            <a:lvl1pPr>
              <a:defRPr/>
            </a:lvl1pPr>
          </a:lstStyle>
          <a:p>
            <a:fld id="{5C210859-DC20-45EF-A874-D3C69217A732}" type="slidenum">
              <a:rPr lang="fr-FR" altLang="fr-FR"/>
              <a:pPr/>
              <a:t>‹N°›</a:t>
            </a:fld>
            <a:endParaRPr lang="fr-FR" alt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6"/>
          <p:cNvSpPr>
            <a:spLocks noGrp="1" noChangeArrowheads="1"/>
          </p:cNvSpPr>
          <p:nvPr>
            <p:ph type="dt" sz="half" idx="10"/>
          </p:nvPr>
        </p:nvSpPr>
        <p:spPr/>
        <p:txBody>
          <a:bodyPr/>
          <a:lstStyle>
            <a:lvl1pPr>
              <a:defRPr/>
            </a:lvl1pPr>
          </a:lstStyle>
          <a:p>
            <a:pPr>
              <a:defRPr/>
            </a:pPr>
            <a:endParaRPr lang="fr-FR"/>
          </a:p>
        </p:txBody>
      </p:sp>
      <p:sp>
        <p:nvSpPr>
          <p:cNvPr id="4"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5" name="Rectangle 8"/>
          <p:cNvSpPr>
            <a:spLocks noGrp="1" noChangeArrowheads="1"/>
          </p:cNvSpPr>
          <p:nvPr>
            <p:ph type="sldNum" sz="quarter" idx="12"/>
          </p:nvPr>
        </p:nvSpPr>
        <p:spPr/>
        <p:txBody>
          <a:bodyPr/>
          <a:lstStyle>
            <a:lvl1pPr>
              <a:defRPr/>
            </a:lvl1pPr>
          </a:lstStyle>
          <a:p>
            <a:fld id="{F99DF5D9-FCD4-4AEB-A8F2-15FE9D34B2FC}" type="slidenum">
              <a:rPr lang="fr-FR" altLang="fr-FR"/>
              <a:pPr/>
              <a:t>‹N°›</a:t>
            </a:fld>
            <a:endParaRPr lang="fr-FR" alt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fr-FR"/>
          </a:p>
        </p:txBody>
      </p:sp>
      <p:sp>
        <p:nvSpPr>
          <p:cNvPr id="3"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4" name="Rectangle 8"/>
          <p:cNvSpPr>
            <a:spLocks noGrp="1" noChangeArrowheads="1"/>
          </p:cNvSpPr>
          <p:nvPr>
            <p:ph type="sldNum" sz="quarter" idx="12"/>
          </p:nvPr>
        </p:nvSpPr>
        <p:spPr/>
        <p:txBody>
          <a:bodyPr/>
          <a:lstStyle>
            <a:lvl1pPr>
              <a:defRPr/>
            </a:lvl1pPr>
          </a:lstStyle>
          <a:p>
            <a:fld id="{68301D77-4B6F-45FC-9352-FE3E4F1164C0}" type="slidenum">
              <a:rPr lang="fr-FR" altLang="fr-FR"/>
              <a:pPr/>
              <a:t>‹N°›</a:t>
            </a:fld>
            <a:endParaRPr lang="fr-FR" alt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6"/>
          <p:cNvSpPr>
            <a:spLocks noGrp="1" noChangeArrowheads="1"/>
          </p:cNvSpPr>
          <p:nvPr>
            <p:ph type="dt" sz="half" idx="10"/>
          </p:nvPr>
        </p:nvSpPr>
        <p:spPr/>
        <p:txBody>
          <a:bodyPr/>
          <a:lstStyle>
            <a:lvl1pPr>
              <a:defRPr/>
            </a:lvl1pPr>
          </a:lstStyle>
          <a:p>
            <a:pPr>
              <a:defRPr/>
            </a:pPr>
            <a:endParaRPr lang="fr-FR"/>
          </a:p>
        </p:txBody>
      </p:sp>
      <p:sp>
        <p:nvSpPr>
          <p:cNvPr id="6"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7" name="Rectangle 8"/>
          <p:cNvSpPr>
            <a:spLocks noGrp="1" noChangeArrowheads="1"/>
          </p:cNvSpPr>
          <p:nvPr>
            <p:ph type="sldNum" sz="quarter" idx="12"/>
          </p:nvPr>
        </p:nvSpPr>
        <p:spPr/>
        <p:txBody>
          <a:bodyPr/>
          <a:lstStyle>
            <a:lvl1pPr>
              <a:defRPr/>
            </a:lvl1pPr>
          </a:lstStyle>
          <a:p>
            <a:fld id="{31E504A8-262A-404C-B751-EA6846058E29}" type="slidenum">
              <a:rPr lang="fr-FR" altLang="fr-FR"/>
              <a:pPr/>
              <a:t>‹N°›</a:t>
            </a:fld>
            <a:endParaRPr lang="fr-FR" alt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6"/>
          <p:cNvSpPr>
            <a:spLocks noGrp="1" noChangeArrowheads="1"/>
          </p:cNvSpPr>
          <p:nvPr>
            <p:ph type="dt" sz="half" idx="10"/>
          </p:nvPr>
        </p:nvSpPr>
        <p:spPr/>
        <p:txBody>
          <a:bodyPr/>
          <a:lstStyle>
            <a:lvl1pPr>
              <a:defRPr/>
            </a:lvl1pPr>
          </a:lstStyle>
          <a:p>
            <a:pPr>
              <a:defRPr/>
            </a:pPr>
            <a:endParaRPr lang="fr-FR"/>
          </a:p>
        </p:txBody>
      </p:sp>
      <p:sp>
        <p:nvSpPr>
          <p:cNvPr id="6" name="Rectangle 7"/>
          <p:cNvSpPr>
            <a:spLocks noGrp="1" noChangeArrowheads="1"/>
          </p:cNvSpPr>
          <p:nvPr>
            <p:ph type="ftr" sz="quarter" idx="11"/>
          </p:nvPr>
        </p:nvSpPr>
        <p:spPr/>
        <p:txBody>
          <a:bodyPr/>
          <a:lstStyle>
            <a:lvl1pPr>
              <a:defRPr/>
            </a:lvl1pPr>
          </a:lstStyle>
          <a:p>
            <a:pPr>
              <a:defRPr/>
            </a:pPr>
            <a:r>
              <a:rPr lang="fr-FR"/>
              <a:t>France Traumatisme Crânien janvier 2023</a:t>
            </a:r>
          </a:p>
        </p:txBody>
      </p:sp>
      <p:sp>
        <p:nvSpPr>
          <p:cNvPr id="7" name="Rectangle 8"/>
          <p:cNvSpPr>
            <a:spLocks noGrp="1" noChangeArrowheads="1"/>
          </p:cNvSpPr>
          <p:nvPr>
            <p:ph type="sldNum" sz="quarter" idx="12"/>
          </p:nvPr>
        </p:nvSpPr>
        <p:spPr/>
        <p:txBody>
          <a:bodyPr/>
          <a:lstStyle>
            <a:lvl1pPr>
              <a:defRPr/>
            </a:lvl1pPr>
          </a:lstStyle>
          <a:p>
            <a:fld id="{A8B52E03-BDCF-4E62-AC0C-BF458E2E041A}" type="slidenum">
              <a:rPr lang="fr-FR" altLang="fr-FR"/>
              <a:pPr/>
              <a:t>‹N°›</a:t>
            </a:fld>
            <a:endParaRPr lang="fr-FR" alt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AFBFC"/>
            </a:gs>
            <a:gs pos="74001">
              <a:srgbClr val="D6DCE3"/>
            </a:gs>
            <a:gs pos="83000">
              <a:srgbClr val="D6DCE3"/>
            </a:gs>
            <a:gs pos="100000">
              <a:srgbClr val="E3E8E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fr-F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p:spPr>
        <p:txBody>
          <a:bodyPr/>
          <a:lstStyle/>
          <a:p>
            <a:endParaRPr lang="fr-FR"/>
          </a:p>
        </p:txBody>
      </p:sp>
      <p:sp>
        <p:nvSpPr>
          <p:cNvPr id="263174" name="Rectangle 6"/>
          <p:cNvSpPr>
            <a:spLocks noGrp="1" noChangeArrowheads="1"/>
          </p:cNvSpPr>
          <p:nvPr>
            <p:ph type="dt" sz="half" idx="2"/>
          </p:nvPr>
        </p:nvSpPr>
        <p:spPr bwMode="auto">
          <a:xfrm>
            <a:off x="609600" y="6245225"/>
            <a:ext cx="19812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fr-FR"/>
          </a:p>
        </p:txBody>
      </p:sp>
      <p:sp>
        <p:nvSpPr>
          <p:cNvPr id="263175" name="Rectangle 7"/>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r>
              <a:rPr lang="fr-FR"/>
              <a:t>France Traumatisme Crânien janvier 2023</a:t>
            </a:r>
          </a:p>
        </p:txBody>
      </p:sp>
      <p:sp>
        <p:nvSpPr>
          <p:cNvPr id="263176" name="Rectangle 8"/>
          <p:cNvSpPr>
            <a:spLocks noGrp="1" noChangeArrowheads="1"/>
          </p:cNvSpPr>
          <p:nvPr>
            <p:ph type="sldNum" sz="quarter" idx="4"/>
          </p:nvPr>
        </p:nvSpPr>
        <p:spPr bwMode="auto">
          <a:xfrm>
            <a:off x="6553200" y="6245225"/>
            <a:ext cx="19812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vl1pPr>
          </a:lstStyle>
          <a:p>
            <a:fld id="{566413DB-CE1D-47AF-BDB9-28C6CC9EF232}"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 id="2147485192" r:id="rId12"/>
    <p:sldLayoutId id="2147485193" r:id="rId13"/>
    <p:sldLayoutId id="2147485194" r:id="rId14"/>
  </p:sldLayoutIdLst>
  <p:timing>
    <p:tnLst>
      <p:par>
        <p:cTn id="1" dur="indefinite" restart="never" nodeType="tmRoot"/>
      </p:par>
    </p:tnLst>
  </p:timing>
  <p:hf hd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6F9FC"/>
            </a:gs>
            <a:gs pos="74001">
              <a:srgbClr val="B0C6E1"/>
            </a:gs>
            <a:gs pos="83000">
              <a:srgbClr val="B0C6E1"/>
            </a:gs>
            <a:gs pos="100000">
              <a:srgbClr val="CAD9EB"/>
            </a:gs>
          </a:gsLst>
          <a:lin ang="5400000" scaled="1"/>
        </a:gra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smtClean="0"/>
              <a:t>Modifiez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smtClean="0"/>
              <a:t>Modifiez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r>
              <a:rPr lang="fr-FR"/>
              <a:t>France Traumatisme Crânien janvier 2023</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65D62547-7F56-482A-AE4D-6F5BDC0E3A4B}"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5195" r:id="rId1"/>
    <p:sldLayoutId id="2147485196" r:id="rId2"/>
    <p:sldLayoutId id="2147485197" r:id="rId3"/>
    <p:sldLayoutId id="2147485198" r:id="rId4"/>
    <p:sldLayoutId id="2147485199" r:id="rId5"/>
    <p:sldLayoutId id="2147485200" r:id="rId6"/>
    <p:sldLayoutId id="2147485201" r:id="rId7"/>
    <p:sldLayoutId id="2147485202" r:id="rId8"/>
    <p:sldLayoutId id="2147485203" r:id="rId9"/>
    <p:sldLayoutId id="2147485204" r:id="rId10"/>
    <p:sldLayoutId id="2147485205"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8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ubmed.ncbi.nlm.nih.gov/33345574/" TargetMode="External"/><Relationship Id="rId2" Type="http://schemas.openxmlformats.org/officeDocument/2006/relationships/hyperlink" Target="https://pubmed.ncbi.nlm.nih.gov/?term=Howley+IW&amp;cauthor_id=33345574" TargetMode="External"/><Relationship Id="rId1" Type="http://schemas.openxmlformats.org/officeDocument/2006/relationships/slideLayout" Target="../slideLayouts/slideLayout2.xml"/><Relationship Id="rId5" Type="http://schemas.openxmlformats.org/officeDocument/2006/relationships/hyperlink" Target="https://pubmed.ncbi.nlm.nih.gov/?term=Stein+DM&amp;cauthor_id=33345574" TargetMode="External"/><Relationship Id="rId4" Type="http://schemas.openxmlformats.org/officeDocument/2006/relationships/hyperlink" Target="https://pubmed.ncbi.nlm.nih.gov/?term=Bennett+JD&amp;cauthor_id=33345574"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fr.wikipedia.org/wiki/Arachno%C3%AFde"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a:ln>
            <a:miter lim="800000"/>
            <a:headEnd/>
            <a:tailEnd/>
          </a:ln>
        </p:spPr>
        <p:txBody>
          <a:bodyPr/>
          <a:lstStyle/>
          <a:p>
            <a:fld id="{EE132742-C251-4180-8911-85F6DC5C147D}" type="slidenum">
              <a:rPr lang="fr-FR" altLang="fr-FR"/>
              <a:pPr/>
              <a:t>1</a:t>
            </a:fld>
            <a:endParaRPr lang="fr-FR" altLang="fr-FR"/>
          </a:p>
        </p:txBody>
      </p:sp>
      <p:sp>
        <p:nvSpPr>
          <p:cNvPr id="2050" name="Rectangle 2"/>
          <p:cNvSpPr>
            <a:spLocks noGrp="1" noChangeArrowheads="1"/>
          </p:cNvSpPr>
          <p:nvPr>
            <p:ph type="ctrTitle"/>
          </p:nvPr>
        </p:nvSpPr>
        <p:spPr>
          <a:xfrm>
            <a:off x="395288" y="1196975"/>
            <a:ext cx="8424862" cy="2447925"/>
          </a:xfrm>
          <a:extLst/>
        </p:spPr>
        <p:txBody>
          <a:bodyPr/>
          <a:lstStyle/>
          <a:p>
            <a:pPr algn="ctr" eaLnBrk="1" hangingPunct="1">
              <a:defRPr/>
            </a:pPr>
            <a:r>
              <a:rPr lang="fr-FR" dirty="0" smtClean="0">
                <a:effectLst>
                  <a:outerShdw blurRad="38100" dist="38100" dir="2700000" algn="tl">
                    <a:srgbClr val="C0C0C0"/>
                  </a:outerShdw>
                </a:effectLst>
                <a:latin typeface="Comic Sans MS" pitchFamily="66" charset="0"/>
              </a:rPr>
              <a:t>La </a:t>
            </a:r>
            <a:r>
              <a:rPr lang="fr-FR" dirty="0" err="1" smtClean="0">
                <a:effectLst>
                  <a:outerShdw blurRad="38100" dist="38100" dir="2700000" algn="tl">
                    <a:srgbClr val="C0C0C0"/>
                  </a:outerShdw>
                </a:effectLst>
                <a:latin typeface="Comic Sans MS" pitchFamily="66" charset="0"/>
              </a:rPr>
              <a:t>neuroimagerie</a:t>
            </a:r>
            <a:r>
              <a:rPr lang="fr-FR" dirty="0" smtClean="0">
                <a:effectLst>
                  <a:outerShdw blurRad="38100" dist="38100" dir="2700000" algn="tl">
                    <a:srgbClr val="C0C0C0"/>
                  </a:outerShdw>
                </a:effectLst>
                <a:latin typeface="Comic Sans MS" pitchFamily="66" charset="0"/>
              </a:rPr>
              <a:t> </a:t>
            </a:r>
            <a:br>
              <a:rPr lang="fr-FR" dirty="0" smtClean="0">
                <a:effectLst>
                  <a:outerShdw blurRad="38100" dist="38100" dir="2700000" algn="tl">
                    <a:srgbClr val="C0C0C0"/>
                  </a:outerShdw>
                </a:effectLst>
                <a:latin typeface="Comic Sans MS" pitchFamily="66" charset="0"/>
              </a:rPr>
            </a:br>
            <a:r>
              <a:rPr lang="fr-FR" dirty="0" smtClean="0">
                <a:effectLst>
                  <a:outerShdw blurRad="38100" dist="38100" dir="2700000" algn="tl">
                    <a:srgbClr val="C0C0C0"/>
                  </a:outerShdw>
                </a:effectLst>
                <a:latin typeface="Comic Sans MS" pitchFamily="66" charset="0"/>
              </a:rPr>
              <a:t>après traumatisme crânien. </a:t>
            </a:r>
            <a:br>
              <a:rPr lang="fr-FR" dirty="0" smtClean="0">
                <a:effectLst>
                  <a:outerShdw blurRad="38100" dist="38100" dir="2700000" algn="tl">
                    <a:srgbClr val="C0C0C0"/>
                  </a:outerShdw>
                </a:effectLst>
                <a:latin typeface="Comic Sans MS" pitchFamily="66" charset="0"/>
              </a:rPr>
            </a:br>
            <a:r>
              <a:rPr lang="fr-FR" dirty="0" smtClean="0">
                <a:effectLst>
                  <a:outerShdw blurRad="38100" dist="38100" dir="2700000" algn="tl">
                    <a:srgbClr val="C0C0C0"/>
                  </a:outerShdw>
                </a:effectLst>
                <a:latin typeface="Comic Sans MS" pitchFamily="66" charset="0"/>
              </a:rPr>
              <a:t>Applications à l’expertise </a:t>
            </a:r>
            <a:br>
              <a:rPr lang="fr-FR" dirty="0" smtClean="0">
                <a:effectLst>
                  <a:outerShdw blurRad="38100" dist="38100" dir="2700000" algn="tl">
                    <a:srgbClr val="C0C0C0"/>
                  </a:outerShdw>
                </a:effectLst>
                <a:latin typeface="Comic Sans MS" pitchFamily="66" charset="0"/>
              </a:rPr>
            </a:br>
            <a:r>
              <a:rPr lang="fr-FR" dirty="0" smtClean="0">
                <a:effectLst>
                  <a:outerShdw blurRad="38100" dist="38100" dir="2700000" algn="tl">
                    <a:srgbClr val="C0C0C0"/>
                  </a:outerShdw>
                </a:effectLst>
                <a:latin typeface="Comic Sans MS" pitchFamily="66" charset="0"/>
              </a:rPr>
              <a:t>médico légale.</a:t>
            </a:r>
          </a:p>
        </p:txBody>
      </p:sp>
      <p:sp>
        <p:nvSpPr>
          <p:cNvPr id="2051" name="Rectangle 3"/>
          <p:cNvSpPr>
            <a:spLocks noGrp="1" noChangeArrowheads="1"/>
          </p:cNvSpPr>
          <p:nvPr>
            <p:ph type="subTitle" idx="1"/>
          </p:nvPr>
        </p:nvSpPr>
        <p:spPr>
          <a:xfrm>
            <a:off x="611188" y="4149725"/>
            <a:ext cx="7921625" cy="2232025"/>
          </a:xfrm>
        </p:spPr>
        <p:txBody>
          <a:bodyPr/>
          <a:lstStyle/>
          <a:p>
            <a:pPr algn="ctr" eaLnBrk="1" hangingPunct="1">
              <a:defRPr/>
            </a:pPr>
            <a:r>
              <a:rPr lang="fr-FR" b="1" i="1" dirty="0" smtClean="0">
                <a:solidFill>
                  <a:srgbClr val="000000"/>
                </a:solidFill>
                <a:effectLst>
                  <a:outerShdw blurRad="38100" dist="38100" dir="2700000" algn="tl">
                    <a:srgbClr val="C0C0C0"/>
                  </a:outerShdw>
                </a:effectLst>
                <a:latin typeface="Arial" pitchFamily="34" charset="0"/>
                <a:cs typeface="Arial" pitchFamily="34" charset="0"/>
              </a:rPr>
              <a:t>Dr D. PLANTIER</a:t>
            </a:r>
          </a:p>
          <a:p>
            <a:pPr algn="ctr" eaLnBrk="1" hangingPunct="1">
              <a:defRPr/>
            </a:pPr>
            <a:r>
              <a:rPr lang="fr-FR" b="1" i="1" dirty="0" smtClean="0">
                <a:solidFill>
                  <a:srgbClr val="000000"/>
                </a:solidFill>
                <a:effectLst>
                  <a:outerShdw blurRad="38100" dist="38100" dir="2700000" algn="tl">
                    <a:srgbClr val="C0C0C0"/>
                  </a:outerShdw>
                </a:effectLst>
                <a:latin typeface="Arial" pitchFamily="34" charset="0"/>
                <a:cs typeface="Arial" pitchFamily="34" charset="0"/>
              </a:rPr>
              <a:t>Médecine Physique et Réadaptation</a:t>
            </a:r>
          </a:p>
          <a:p>
            <a:pPr algn="ctr" eaLnBrk="1" hangingPunct="1">
              <a:defRPr/>
            </a:pPr>
            <a:r>
              <a:rPr lang="fr-FR" b="1" i="1" dirty="0" smtClean="0">
                <a:solidFill>
                  <a:srgbClr val="000000"/>
                </a:solidFill>
                <a:effectLst>
                  <a:outerShdw blurRad="38100" dist="38100" dir="2700000" algn="tl">
                    <a:srgbClr val="C0C0C0"/>
                  </a:outerShdw>
                </a:effectLst>
                <a:latin typeface="Arial" pitchFamily="34" charset="0"/>
                <a:cs typeface="Arial" pitchFamily="34" charset="0"/>
              </a:rPr>
              <a:t>Hôpital Renée Sabran - Giens Var</a:t>
            </a:r>
          </a:p>
          <a:p>
            <a:pPr algn="ctr" eaLnBrk="1" hangingPunct="1">
              <a:defRPr/>
            </a:pPr>
            <a:r>
              <a:rPr lang="fr-FR" sz="3200" b="1" i="1" dirty="0" smtClean="0">
                <a:solidFill>
                  <a:srgbClr val="0000FF"/>
                </a:solidFill>
                <a:effectLst>
                  <a:outerShdw blurRad="38100" dist="38100" dir="2700000" algn="tl">
                    <a:srgbClr val="C0C0C0"/>
                  </a:outerShdw>
                </a:effectLst>
                <a:latin typeface="Arial" pitchFamily="34" charset="0"/>
                <a:cs typeface="Arial" pitchFamily="34" charset="0"/>
              </a:rPr>
              <a:t>david.plantier@chu-lyon.fr</a:t>
            </a:r>
          </a:p>
        </p:txBody>
      </p:sp>
      <p:pic>
        <p:nvPicPr>
          <p:cNvPr id="30725" name="Picture 1032" descr="fond-home"/>
          <p:cNvPicPr>
            <a:picLocks noChangeAspect="1" noChangeArrowheads="1"/>
          </p:cNvPicPr>
          <p:nvPr/>
        </p:nvPicPr>
        <p:blipFill>
          <a:blip r:embed="rId4"/>
          <a:srcRect/>
          <a:stretch>
            <a:fillRect/>
          </a:stretch>
        </p:blipFill>
        <p:spPr bwMode="auto">
          <a:xfrm>
            <a:off x="2039938" y="115888"/>
            <a:ext cx="731837" cy="792162"/>
          </a:xfrm>
          <a:prstGeom prst="rect">
            <a:avLst/>
          </a:prstGeom>
          <a:noFill/>
          <a:ln w="9525">
            <a:noFill/>
            <a:miter lim="800000"/>
            <a:headEnd/>
            <a:tailEnd/>
          </a:ln>
        </p:spPr>
      </p:pic>
      <p:pic>
        <p:nvPicPr>
          <p:cNvPr id="30726" name="Picture 1033" descr="logo_ladapt_var"/>
          <p:cNvPicPr>
            <a:picLocks noChangeAspect="1" noChangeArrowheads="1"/>
          </p:cNvPicPr>
          <p:nvPr/>
        </p:nvPicPr>
        <p:blipFill>
          <a:blip r:embed="rId5"/>
          <a:srcRect/>
          <a:stretch>
            <a:fillRect/>
          </a:stretch>
        </p:blipFill>
        <p:spPr bwMode="auto">
          <a:xfrm>
            <a:off x="3616325" y="115888"/>
            <a:ext cx="1243013" cy="684212"/>
          </a:xfrm>
          <a:prstGeom prst="rect">
            <a:avLst/>
          </a:prstGeom>
          <a:noFill/>
          <a:ln w="9525">
            <a:noFill/>
            <a:miter lim="800000"/>
            <a:headEnd/>
            <a:tailEnd/>
          </a:ln>
        </p:spPr>
      </p:pic>
      <p:pic>
        <p:nvPicPr>
          <p:cNvPr id="30727" name="Picture 1034" descr="logo AFTC"/>
          <p:cNvPicPr>
            <a:picLocks noChangeAspect="1" noChangeArrowheads="1"/>
          </p:cNvPicPr>
          <p:nvPr/>
        </p:nvPicPr>
        <p:blipFill>
          <a:blip r:embed="rId6"/>
          <a:srcRect/>
          <a:stretch>
            <a:fillRect/>
          </a:stretch>
        </p:blipFill>
        <p:spPr bwMode="auto">
          <a:xfrm>
            <a:off x="5602288" y="74613"/>
            <a:ext cx="698500" cy="690562"/>
          </a:xfrm>
          <a:prstGeom prst="rect">
            <a:avLst/>
          </a:prstGeom>
          <a:noFill/>
          <a:ln w="9525">
            <a:noFill/>
            <a:miter lim="800000"/>
            <a:headEnd/>
            <a:tailEnd/>
          </a:ln>
        </p:spPr>
      </p:pic>
      <p:sp>
        <p:nvSpPr>
          <p:cNvPr id="30728" name="Text Box 1036"/>
          <p:cNvSpPr txBox="1">
            <a:spLocks noChangeArrowheads="1"/>
          </p:cNvSpPr>
          <p:nvPr/>
        </p:nvSpPr>
        <p:spPr bwMode="auto">
          <a:xfrm>
            <a:off x="5580063" y="765175"/>
            <a:ext cx="1008062" cy="274638"/>
          </a:xfrm>
          <a:prstGeom prst="rect">
            <a:avLst/>
          </a:prstGeom>
          <a:noFill/>
          <a:ln w="9525">
            <a:noFill/>
            <a:miter lim="800000"/>
            <a:headEnd/>
            <a:tailEnd/>
          </a:ln>
        </p:spPr>
        <p:txBody>
          <a:bodyPr>
            <a:spAutoFit/>
          </a:bodyPr>
          <a:lstStyle/>
          <a:p>
            <a:pPr>
              <a:spcBef>
                <a:spcPct val="50000"/>
              </a:spcBef>
            </a:pPr>
            <a:r>
              <a:rPr lang="fr-FR" altLang="fr-FR" sz="1200" b="1">
                <a:solidFill>
                  <a:srgbClr val="000000"/>
                </a:solidFill>
                <a:latin typeface="Times New Roman" pitchFamily="18" charset="0"/>
              </a:rPr>
              <a:t>UNAFTC</a:t>
            </a:r>
          </a:p>
        </p:txBody>
      </p:sp>
      <p:pic>
        <p:nvPicPr>
          <p:cNvPr id="30729" name="Picture 1037" descr="FALAM-Logo"/>
          <p:cNvPicPr>
            <a:picLocks noChangeAspect="1" noChangeArrowheads="1"/>
          </p:cNvPicPr>
          <p:nvPr/>
        </p:nvPicPr>
        <p:blipFill>
          <a:blip r:embed="rId7" cstate="print"/>
          <a:srcRect/>
          <a:stretch>
            <a:fillRect/>
          </a:stretch>
        </p:blipFill>
        <p:spPr bwMode="auto">
          <a:xfrm>
            <a:off x="7092950" y="150813"/>
            <a:ext cx="2047875" cy="685800"/>
          </a:xfrm>
          <a:prstGeom prst="rect">
            <a:avLst/>
          </a:prstGeom>
          <a:noFill/>
          <a:ln w="9525">
            <a:noFill/>
            <a:miter lim="800000"/>
            <a:headEnd/>
            <a:tailEnd/>
          </a:ln>
        </p:spPr>
      </p:pic>
      <p:graphicFrame>
        <p:nvGraphicFramePr>
          <p:cNvPr id="30730" name="Objet 1"/>
          <p:cNvGraphicFramePr>
            <a:graphicFrameLocks noChangeAspect="1"/>
          </p:cNvGraphicFramePr>
          <p:nvPr/>
        </p:nvGraphicFramePr>
        <p:xfrm>
          <a:off x="107950" y="115888"/>
          <a:ext cx="1266825" cy="795337"/>
        </p:xfrm>
        <a:graphic>
          <a:graphicData uri="http://schemas.openxmlformats.org/presentationml/2006/ole">
            <p:oleObj spid="_x0000_s30730" name="Image bitmap" r:id="rId8" imgW="0" imgH="0" progId="PBrush">
              <p:embed/>
            </p:oleObj>
          </a:graphicData>
        </a:graphic>
      </p:graphicFrame>
      <p:sp>
        <p:nvSpPr>
          <p:cNvPr id="30731" name="Espace réservé du pied de page 11"/>
          <p:cNvSpPr>
            <a:spLocks noGrp="1"/>
          </p:cNvSpPr>
          <p:nvPr>
            <p:ph type="ftr" sz="quarter" idx="11"/>
          </p:nvPr>
        </p:nvSpPr>
        <p:spPr>
          <a:xfrm>
            <a:off x="3124200" y="6500813"/>
            <a:ext cx="3751263" cy="457200"/>
          </a:xfrm>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noFill/>
          <a:ln>
            <a:miter lim="800000"/>
            <a:headEnd/>
            <a:tailEnd/>
          </a:ln>
        </p:spPr>
        <p:txBody>
          <a:bodyPr/>
          <a:lstStyle/>
          <a:p>
            <a:fld id="{E5F689C7-F5CA-4344-BC54-D13EEAB57198}" type="slidenum">
              <a:rPr lang="fr-FR" altLang="fr-FR"/>
              <a:pPr/>
              <a:t>10</a:t>
            </a:fld>
            <a:endParaRPr lang="fr-FR" altLang="fr-FR"/>
          </a:p>
        </p:txBody>
      </p:sp>
      <p:sp>
        <p:nvSpPr>
          <p:cNvPr id="40963" name="Text Box 2"/>
          <p:cNvSpPr txBox="1">
            <a:spLocks noChangeArrowheads="1"/>
          </p:cNvSpPr>
          <p:nvPr/>
        </p:nvSpPr>
        <p:spPr bwMode="auto">
          <a:xfrm>
            <a:off x="531813" y="266700"/>
            <a:ext cx="8001000" cy="714375"/>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4000" b="1" i="1">
                <a:solidFill>
                  <a:schemeClr val="tx2"/>
                </a:solidFill>
                <a:latin typeface="Comic Sans MS" pitchFamily="66" charset="0"/>
              </a:rPr>
              <a:t>Physiopathologie des TC</a:t>
            </a:r>
          </a:p>
        </p:txBody>
      </p:sp>
      <p:sp>
        <p:nvSpPr>
          <p:cNvPr id="160771" name="Text Box 3"/>
          <p:cNvSpPr txBox="1">
            <a:spLocks noChangeArrowheads="1"/>
          </p:cNvSpPr>
          <p:nvPr/>
        </p:nvSpPr>
        <p:spPr bwMode="auto">
          <a:xfrm>
            <a:off x="71438" y="1282700"/>
            <a:ext cx="9109075" cy="4883150"/>
          </a:xfrm>
          <a:prstGeom prst="rect">
            <a:avLst/>
          </a:prstGeom>
          <a:noFill/>
          <a:ln>
            <a:noFill/>
          </a:ln>
          <a:effectLst/>
          <a:extLst/>
        </p:spPr>
        <p:txBody>
          <a:bodyPr>
            <a:spAutoFit/>
          </a:bodyPr>
          <a:lstStyle/>
          <a:p>
            <a:pPr>
              <a:spcBef>
                <a:spcPct val="50000"/>
              </a:spcBef>
              <a:defRPr/>
            </a:pPr>
            <a:r>
              <a:rPr lang="fr-FR" sz="3700" b="1">
                <a:solidFill>
                  <a:srgbClr val="0000FF"/>
                </a:solidFill>
                <a:effectLst>
                  <a:outerShdw blurRad="38100" dist="38100" dir="2700000" algn="tl">
                    <a:srgbClr val="C0C0C0"/>
                  </a:outerShdw>
                </a:effectLst>
                <a:latin typeface="Comic Sans MS" pitchFamily="66" charset="0"/>
              </a:rPr>
              <a:t>Holbourn</a:t>
            </a:r>
            <a:r>
              <a:rPr lang="fr-FR" sz="3700" b="1">
                <a:effectLst>
                  <a:outerShdw blurRad="38100" dist="38100" dir="2700000" algn="tl">
                    <a:srgbClr val="C0C0C0"/>
                  </a:outerShdw>
                </a:effectLst>
                <a:latin typeface="Comic Sans MS" pitchFamily="66" charset="0"/>
              </a:rPr>
              <a:t> (Lancet, 1943) : une vulnérabilité particulière du cerveau, des propriétés mécaniques singulières :</a:t>
            </a:r>
            <a:br>
              <a:rPr lang="fr-FR" sz="3700" b="1">
                <a:effectLst>
                  <a:outerShdw blurRad="38100" dist="38100" dir="2700000" algn="tl">
                    <a:srgbClr val="C0C0C0"/>
                  </a:outerShdw>
                </a:effectLst>
                <a:latin typeface="Comic Sans MS" pitchFamily="66" charset="0"/>
              </a:rPr>
            </a:br>
            <a:r>
              <a:rPr lang="fr-FR" sz="3700" b="1">
                <a:effectLst>
                  <a:outerShdw blurRad="38100" dist="38100" dir="2700000" algn="tl">
                    <a:srgbClr val="C0C0C0"/>
                  </a:outerShdw>
                </a:effectLst>
                <a:latin typeface="Comic Sans MS" pitchFamily="66" charset="0"/>
              </a:rPr>
              <a:t>- faible cœfficient </a:t>
            </a:r>
            <a:r>
              <a:rPr lang="fr-FR" sz="3700" b="1">
                <a:solidFill>
                  <a:srgbClr val="000066"/>
                </a:solidFill>
                <a:effectLst>
                  <a:outerShdw blurRad="38100" dist="38100" dir="2700000" algn="tl">
                    <a:srgbClr val="C0C0C0"/>
                  </a:outerShdw>
                </a:effectLst>
                <a:latin typeface="Comic Sans MS" pitchFamily="66" charset="0"/>
              </a:rPr>
              <a:t>d’allongement</a:t>
            </a:r>
            <a:r>
              <a:rPr lang="fr-FR" sz="3700" b="1">
                <a:effectLst>
                  <a:outerShdw blurRad="38100" dist="38100" dir="2700000" algn="tl">
                    <a:srgbClr val="C0C0C0"/>
                  </a:outerShdw>
                </a:effectLst>
                <a:latin typeface="Comic Sans MS" pitchFamily="66" charset="0"/>
              </a:rPr>
              <a:t/>
            </a:r>
            <a:br>
              <a:rPr lang="fr-FR" sz="3700" b="1">
                <a:effectLst>
                  <a:outerShdw blurRad="38100" dist="38100" dir="2700000" algn="tl">
                    <a:srgbClr val="C0C0C0"/>
                  </a:outerShdw>
                </a:effectLst>
                <a:latin typeface="Comic Sans MS" pitchFamily="66" charset="0"/>
              </a:rPr>
            </a:br>
            <a:r>
              <a:rPr lang="fr-FR" sz="3700" b="1">
                <a:effectLst>
                  <a:outerShdw blurRad="38100" dist="38100" dir="2700000" algn="tl">
                    <a:srgbClr val="C0C0C0"/>
                  </a:outerShdw>
                </a:effectLst>
                <a:latin typeface="Comic Sans MS" pitchFamily="66" charset="0"/>
              </a:rPr>
              <a:t>- fort coefficient de </a:t>
            </a:r>
            <a:r>
              <a:rPr lang="fr-FR" sz="3700" b="1">
                <a:solidFill>
                  <a:srgbClr val="000066"/>
                </a:solidFill>
                <a:effectLst>
                  <a:outerShdw blurRad="38100" dist="38100" dir="2700000" algn="tl">
                    <a:srgbClr val="C0C0C0"/>
                  </a:outerShdw>
                </a:effectLst>
                <a:latin typeface="Comic Sans MS" pitchFamily="66" charset="0"/>
              </a:rPr>
              <a:t>compressibilité</a:t>
            </a:r>
          </a:p>
          <a:p>
            <a:pPr>
              <a:spcBef>
                <a:spcPct val="50000"/>
              </a:spcBef>
              <a:defRPr/>
            </a:pPr>
            <a:r>
              <a:rPr lang="fr-FR" sz="3700" b="1">
                <a:effectLst>
                  <a:outerShdw blurRad="38100" dist="38100" dir="2700000" algn="tl">
                    <a:srgbClr val="C0C0C0"/>
                  </a:outerShdw>
                </a:effectLst>
                <a:latin typeface="Comic Sans MS" pitchFamily="66" charset="0"/>
              </a:rPr>
              <a:t>Théorie du cerveau « mobile » dans le crâne : le meilleur moyen de léser le cerveau est un mécanisme rotatoire.</a:t>
            </a:r>
          </a:p>
        </p:txBody>
      </p:sp>
      <p:sp>
        <p:nvSpPr>
          <p:cNvPr id="4096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Espace réservé du numéro de diapositive 5"/>
          <p:cNvSpPr>
            <a:spLocks noGrp="1"/>
          </p:cNvSpPr>
          <p:nvPr>
            <p:ph type="sldNum" sz="quarter" idx="12"/>
          </p:nvPr>
        </p:nvSpPr>
        <p:spPr>
          <a:noFill/>
          <a:ln>
            <a:miter lim="800000"/>
            <a:headEnd/>
            <a:tailEnd/>
          </a:ln>
        </p:spPr>
        <p:txBody>
          <a:bodyPr/>
          <a:lstStyle/>
          <a:p>
            <a:fld id="{DE151465-D2C4-40CF-AAB3-D296D4D5F672}" type="slidenum">
              <a:rPr lang="fr-FR" altLang="fr-FR"/>
              <a:pPr/>
              <a:t>100</a:t>
            </a:fld>
            <a:endParaRPr lang="fr-FR" altLang="fr-FR"/>
          </a:p>
        </p:txBody>
      </p:sp>
      <p:sp>
        <p:nvSpPr>
          <p:cNvPr id="456706" name="Rectangle 2"/>
          <p:cNvSpPr>
            <a:spLocks noGrp="1" noChangeArrowheads="1"/>
          </p:cNvSpPr>
          <p:nvPr>
            <p:ph type="title"/>
          </p:nvPr>
        </p:nvSpPr>
        <p:spPr>
          <a:xfrm>
            <a:off x="525463" y="115888"/>
            <a:ext cx="8347075" cy="723900"/>
          </a:xfrm>
          <a:ln>
            <a:solidFill>
              <a:srgbClr val="FF3300"/>
            </a:solidFill>
          </a:ln>
        </p:spPr>
        <p:txBody>
          <a:bodyPr/>
          <a:lstStyle/>
          <a:p>
            <a:pPr algn="ctr" eaLnBrk="1" hangingPunct="1">
              <a:defRPr/>
            </a:pPr>
            <a:r>
              <a:rPr lang="fr-FR" sz="3400" smtClean="0">
                <a:effectLst>
                  <a:outerShdw blurRad="38100" dist="38100" dir="2700000" algn="tl">
                    <a:srgbClr val="C0C0C0"/>
                  </a:outerShdw>
                </a:effectLst>
                <a:latin typeface="Comic Sans MS" pitchFamily="66" charset="0"/>
              </a:rPr>
              <a:t>La spectroscopie IRM</a:t>
            </a:r>
            <a:r>
              <a:rPr lang="fr-FR" sz="3900" smtClean="0">
                <a:effectLst>
                  <a:outerShdw blurRad="38100" dist="38100" dir="2700000" algn="tl">
                    <a:srgbClr val="C0C0C0"/>
                  </a:outerShdw>
                </a:effectLst>
              </a:rPr>
              <a:t> </a:t>
            </a:r>
          </a:p>
        </p:txBody>
      </p:sp>
      <p:sp>
        <p:nvSpPr>
          <p:cNvPr id="142340" name="Rectangle 3"/>
          <p:cNvSpPr>
            <a:spLocks noGrp="1" noChangeArrowheads="1"/>
          </p:cNvSpPr>
          <p:nvPr>
            <p:ph type="body" idx="1"/>
          </p:nvPr>
        </p:nvSpPr>
        <p:spPr>
          <a:xfrm>
            <a:off x="0" y="1341438"/>
            <a:ext cx="9009063" cy="3959225"/>
          </a:xfrm>
        </p:spPr>
        <p:txBody>
          <a:bodyPr/>
          <a:lstStyle/>
          <a:p>
            <a:pPr>
              <a:buFont typeface="Arial" panose="020B0604020202020204" pitchFamily="34" charset="0"/>
              <a:buChar char="•"/>
              <a:defRPr/>
            </a:pPr>
            <a:r>
              <a:rPr lang="fr-FR" dirty="0" smtClean="0"/>
              <a:t>Assez Peu </a:t>
            </a:r>
            <a:r>
              <a:rPr lang="fr-FR" dirty="0"/>
              <a:t>d’études </a:t>
            </a:r>
            <a:endParaRPr lang="fr-FR" dirty="0" smtClean="0"/>
          </a:p>
          <a:p>
            <a:pPr>
              <a:buFont typeface="Arial" panose="020B0604020202020204" pitchFamily="34" charset="0"/>
              <a:buChar char="•"/>
              <a:defRPr/>
            </a:pPr>
            <a:r>
              <a:rPr lang="fr-FR" dirty="0" smtClean="0"/>
              <a:t>A </a:t>
            </a:r>
            <a:r>
              <a:rPr lang="fr-FR" dirty="0"/>
              <a:t>ce jour, n’est pas </a:t>
            </a:r>
            <a:r>
              <a:rPr lang="fr-FR" dirty="0" smtClean="0"/>
              <a:t>considérée </a:t>
            </a:r>
            <a:r>
              <a:rPr lang="fr-FR" dirty="0"/>
              <a:t>comme une technique diagnostique </a:t>
            </a:r>
            <a:r>
              <a:rPr lang="fr-FR" dirty="0" smtClean="0"/>
              <a:t>fiable après TCC, </a:t>
            </a:r>
          </a:p>
          <a:p>
            <a:pPr>
              <a:buFont typeface="Arial" panose="020B0604020202020204" pitchFamily="34" charset="0"/>
              <a:buChar char="•"/>
              <a:defRPr/>
            </a:pPr>
            <a:r>
              <a:rPr lang="fr-FR" dirty="0" smtClean="0"/>
              <a:t>non utilisée en expertise. </a:t>
            </a:r>
            <a:endParaRPr lang="fr-FR" dirty="0"/>
          </a:p>
          <a:p>
            <a:pPr>
              <a:buFont typeface="Arial" panose="020B0604020202020204" pitchFamily="34" charset="0"/>
              <a:buChar char="•"/>
              <a:defRPr/>
            </a:pPr>
            <a:r>
              <a:rPr lang="fr-FR" dirty="0" smtClean="0"/>
              <a:t>Outil </a:t>
            </a:r>
            <a:r>
              <a:rPr lang="fr-FR" dirty="0"/>
              <a:t>de recherche </a:t>
            </a:r>
          </a:p>
          <a:p>
            <a:pPr marL="0" indent="0" eaLnBrk="1" hangingPunct="1">
              <a:buFont typeface="Wingdings" pitchFamily="2" charset="2"/>
              <a:buNone/>
              <a:defRPr/>
            </a:pPr>
            <a:endParaRPr lang="fr-FR" altLang="fr-FR" sz="3600" dirty="0" smtClean="0">
              <a:solidFill>
                <a:srgbClr val="000099"/>
              </a:solidFill>
              <a:latin typeface="Comic Sans MS" panose="030F0702030302020204" pitchFamily="66" charset="0"/>
            </a:endParaRPr>
          </a:p>
        </p:txBody>
      </p:sp>
      <p:sp>
        <p:nvSpPr>
          <p:cNvPr id="142341"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Espace réservé du numéro de diapositive 5"/>
          <p:cNvSpPr>
            <a:spLocks noGrp="1"/>
          </p:cNvSpPr>
          <p:nvPr>
            <p:ph type="sldNum" sz="quarter" idx="12"/>
          </p:nvPr>
        </p:nvSpPr>
        <p:spPr>
          <a:noFill/>
          <a:ln>
            <a:miter lim="800000"/>
            <a:headEnd/>
            <a:tailEnd/>
          </a:ln>
        </p:spPr>
        <p:txBody>
          <a:bodyPr/>
          <a:lstStyle/>
          <a:p>
            <a:fld id="{09507D75-8747-460D-B164-F607F6EE6B58}" type="slidenum">
              <a:rPr lang="fr-FR" altLang="fr-FR"/>
              <a:pPr/>
              <a:t>101</a:t>
            </a:fld>
            <a:endParaRPr lang="fr-FR" altLang="fr-FR"/>
          </a:p>
        </p:txBody>
      </p:sp>
      <p:sp>
        <p:nvSpPr>
          <p:cNvPr id="143363" name="Rectangle 2"/>
          <p:cNvSpPr>
            <a:spLocks noGrp="1" noChangeArrowheads="1"/>
          </p:cNvSpPr>
          <p:nvPr>
            <p:ph type="title"/>
          </p:nvPr>
        </p:nvSpPr>
        <p:spPr>
          <a:xfrm>
            <a:off x="611188" y="763588"/>
            <a:ext cx="7920037" cy="4105275"/>
          </a:xfrm>
          <a:noFill/>
        </p:spPr>
        <p:txBody>
          <a:bodyPr/>
          <a:lstStyle/>
          <a:p>
            <a:pPr algn="ctr" eaLnBrk="1" hangingPunct="1"/>
            <a:r>
              <a:rPr lang="fr-FR" altLang="fr-FR" sz="5700" b="1" i="1" smtClean="0">
                <a:latin typeface="Comic Sans MS" pitchFamily="66" charset="0"/>
              </a:rPr>
              <a:t>Apport de l’IRM : </a:t>
            </a:r>
            <a:br>
              <a:rPr lang="fr-FR" altLang="fr-FR" sz="5700" b="1" i="1" smtClean="0">
                <a:latin typeface="Comic Sans MS" pitchFamily="66" charset="0"/>
              </a:rPr>
            </a:br>
            <a:r>
              <a:rPr lang="fr-FR" altLang="fr-FR" sz="5700" b="1" i="1" smtClean="0">
                <a:latin typeface="Comic Sans MS" pitchFamily="66" charset="0"/>
              </a:rPr>
              <a:t>la puissance de l’aimant </a:t>
            </a:r>
            <a:br>
              <a:rPr lang="fr-FR" altLang="fr-FR" sz="5700" b="1" i="1" smtClean="0">
                <a:latin typeface="Comic Sans MS" pitchFamily="66" charset="0"/>
              </a:rPr>
            </a:br>
            <a:r>
              <a:rPr lang="fr-FR" altLang="fr-FR" sz="5700" b="1" i="1" smtClean="0">
                <a:latin typeface="Comic Sans MS" pitchFamily="66" charset="0"/>
              </a:rPr>
              <a:t>1.5, 3, 7, 11T….</a:t>
            </a:r>
          </a:p>
        </p:txBody>
      </p:sp>
      <p:sp>
        <p:nvSpPr>
          <p:cNvPr id="143364"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Espace réservé du numéro de diapositive 5"/>
          <p:cNvSpPr>
            <a:spLocks noGrp="1"/>
          </p:cNvSpPr>
          <p:nvPr>
            <p:ph type="sldNum" sz="quarter" idx="12"/>
          </p:nvPr>
        </p:nvSpPr>
        <p:spPr>
          <a:noFill/>
          <a:ln>
            <a:miter lim="800000"/>
            <a:headEnd/>
            <a:tailEnd/>
          </a:ln>
        </p:spPr>
        <p:txBody>
          <a:bodyPr/>
          <a:lstStyle/>
          <a:p>
            <a:fld id="{1D9C362C-9010-4A78-B121-0B8E91EAB107}" type="slidenum">
              <a:rPr lang="fr-FR" altLang="fr-FR"/>
              <a:pPr/>
              <a:t>102</a:t>
            </a:fld>
            <a:endParaRPr lang="fr-FR" altLang="fr-FR"/>
          </a:p>
        </p:txBody>
      </p:sp>
      <p:sp>
        <p:nvSpPr>
          <p:cNvPr id="144387" name="Rectangle 2"/>
          <p:cNvSpPr>
            <a:spLocks noGrp="1" noChangeArrowheads="1"/>
          </p:cNvSpPr>
          <p:nvPr>
            <p:ph type="body" idx="1"/>
          </p:nvPr>
        </p:nvSpPr>
        <p:spPr>
          <a:xfrm>
            <a:off x="0" y="981075"/>
            <a:ext cx="9070975" cy="5184775"/>
          </a:xfrm>
        </p:spPr>
        <p:txBody>
          <a:bodyPr/>
          <a:lstStyle/>
          <a:p>
            <a:pPr algn="ctr" eaLnBrk="1" hangingPunct="1">
              <a:lnSpc>
                <a:spcPts val="600"/>
              </a:lnSpc>
              <a:buFont typeface="Wingdings" pitchFamily="2" charset="2"/>
              <a:buNone/>
            </a:pPr>
            <a:endParaRPr lang="fr-FR" altLang="fr-FR" sz="400" b="1" i="1" smtClean="0">
              <a:solidFill>
                <a:srgbClr val="66FFFF"/>
              </a:solidFill>
            </a:endParaRPr>
          </a:p>
          <a:p>
            <a:pPr eaLnBrk="1" hangingPunct="1">
              <a:buFontTx/>
              <a:buChar char="o"/>
            </a:pPr>
            <a:r>
              <a:rPr lang="fr-FR" altLang="fr-FR" sz="3200" b="1" smtClean="0">
                <a:latin typeface="Comic Sans MS" pitchFamily="66" charset="0"/>
              </a:rPr>
              <a:t>Acquisition des images </a:t>
            </a:r>
            <a:r>
              <a:rPr lang="fr-FR" altLang="fr-FR" sz="3200" b="1" smtClean="0">
                <a:solidFill>
                  <a:srgbClr val="000099"/>
                </a:solidFill>
                <a:latin typeface="Comic Sans MS" pitchFamily="66" charset="0"/>
              </a:rPr>
              <a:t>plus rapide, permettant des coupes plus fines, </a:t>
            </a:r>
            <a:r>
              <a:rPr lang="fr-FR" altLang="fr-FR" sz="3200" b="1" smtClean="0">
                <a:latin typeface="Comic Sans MS" pitchFamily="66" charset="0"/>
              </a:rPr>
              <a:t>des images de </a:t>
            </a:r>
            <a:r>
              <a:rPr lang="fr-FR" altLang="fr-FR" sz="3200" b="1" smtClean="0">
                <a:solidFill>
                  <a:srgbClr val="000099"/>
                </a:solidFill>
                <a:latin typeface="Comic Sans MS" pitchFamily="66" charset="0"/>
              </a:rPr>
              <a:t>qualité supérieure, </a:t>
            </a:r>
          </a:p>
          <a:p>
            <a:pPr eaLnBrk="1" hangingPunct="1">
              <a:buFontTx/>
              <a:buChar char="o"/>
            </a:pPr>
            <a:r>
              <a:rPr lang="fr-FR" altLang="fr-FR" sz="3200" b="1" smtClean="0">
                <a:solidFill>
                  <a:srgbClr val="000099"/>
                </a:solidFill>
                <a:latin typeface="Comic Sans MS" pitchFamily="66" charset="0"/>
              </a:rPr>
              <a:t>Un meilleur contraste,</a:t>
            </a:r>
          </a:p>
          <a:p>
            <a:pPr eaLnBrk="1" hangingPunct="1">
              <a:buFontTx/>
              <a:buChar char="o"/>
            </a:pPr>
            <a:r>
              <a:rPr lang="fr-FR" altLang="fr-FR" sz="3200" b="1" smtClean="0">
                <a:solidFill>
                  <a:srgbClr val="000099"/>
                </a:solidFill>
                <a:latin typeface="Comic Sans MS" pitchFamily="66" charset="0"/>
              </a:rPr>
              <a:t>Une meilleure résolution spatiale,</a:t>
            </a:r>
          </a:p>
          <a:p>
            <a:pPr eaLnBrk="1" hangingPunct="1">
              <a:buFontTx/>
              <a:buChar char="o"/>
            </a:pPr>
            <a:r>
              <a:rPr lang="fr-FR" altLang="fr-FR" sz="3200" b="1" smtClean="0">
                <a:solidFill>
                  <a:srgbClr val="000099"/>
                </a:solidFill>
                <a:latin typeface="Comic Sans MS" pitchFamily="66" charset="0"/>
              </a:rPr>
              <a:t>Un meilleur rapport signal / bruit</a:t>
            </a:r>
          </a:p>
          <a:p>
            <a:pPr eaLnBrk="1" hangingPunct="1">
              <a:buFontTx/>
              <a:buChar char="o"/>
            </a:pPr>
            <a:r>
              <a:rPr lang="fr-FR" altLang="fr-FR" sz="3200" b="1" smtClean="0">
                <a:solidFill>
                  <a:srgbClr val="000099"/>
                </a:solidFill>
                <a:latin typeface="Comic Sans MS" pitchFamily="66" charset="0"/>
              </a:rPr>
              <a:t>25 à 30 imageurs en France</a:t>
            </a:r>
            <a:r>
              <a:rPr lang="fr-FR" altLang="fr-FR" sz="3200" b="1" smtClean="0">
                <a:latin typeface="Comic Sans MS" pitchFamily="66" charset="0"/>
              </a:rPr>
              <a:t>, à rechercher dans votre région.</a:t>
            </a:r>
          </a:p>
        </p:txBody>
      </p:sp>
      <p:sp>
        <p:nvSpPr>
          <p:cNvPr id="457731" name="Rectangle 3"/>
          <p:cNvSpPr>
            <a:spLocks noGrp="1" noChangeArrowheads="1"/>
          </p:cNvSpPr>
          <p:nvPr>
            <p:ph type="title"/>
          </p:nvPr>
        </p:nvSpPr>
        <p:spPr>
          <a:xfrm>
            <a:off x="730250" y="188913"/>
            <a:ext cx="7950200" cy="503237"/>
          </a:xfrm>
          <a:ln>
            <a:solidFill>
              <a:srgbClr val="FF3300"/>
            </a:solidFill>
          </a:ln>
        </p:spPr>
        <p:txBody>
          <a:bodyPr/>
          <a:lstStyle/>
          <a:p>
            <a:pPr algn="ctr" eaLnBrk="1" hangingPunct="1">
              <a:defRPr/>
            </a:pPr>
            <a:r>
              <a:rPr lang="fr-FR" sz="3400" b="1" i="1" smtClean="0">
                <a:effectLst>
                  <a:outerShdw blurRad="38100" dist="38100" dir="2700000" algn="tl">
                    <a:srgbClr val="C0C0C0"/>
                  </a:outerShdw>
                </a:effectLst>
                <a:latin typeface="Comic Sans MS" pitchFamily="66" charset="0"/>
              </a:rPr>
              <a:t>L’IRM 3T</a:t>
            </a:r>
          </a:p>
        </p:txBody>
      </p:sp>
      <p:sp>
        <p:nvSpPr>
          <p:cNvPr id="14438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0" y="476250"/>
            <a:ext cx="9070975" cy="6237288"/>
          </a:xfrm>
        </p:spPr>
        <p:txBody>
          <a:bodyPr/>
          <a:lstStyle/>
          <a:p>
            <a:pPr algn="ctr">
              <a:lnSpc>
                <a:spcPts val="600"/>
              </a:lnSpc>
              <a:buFont typeface="Wingdings" pitchFamily="2" charset="2"/>
              <a:buNone/>
            </a:pPr>
            <a:endParaRPr lang="fr-FR" altLang="fr-FR" sz="300" b="1" i="1" smtClean="0">
              <a:solidFill>
                <a:srgbClr val="66FFFF"/>
              </a:solidFill>
            </a:endParaRPr>
          </a:p>
          <a:p>
            <a:pPr>
              <a:buFontTx/>
              <a:buChar char="o"/>
            </a:pPr>
            <a:r>
              <a:rPr lang="fr-FR" altLang="fr-FR" sz="2800" b="1" smtClean="0">
                <a:latin typeface="Comic Sans MS" pitchFamily="66" charset="0"/>
              </a:rPr>
              <a:t>Plus le champ magnétique est élevé, meilleure est la résolution spatiale, plus rapide est l’acquisition,</a:t>
            </a:r>
          </a:p>
          <a:p>
            <a:pPr>
              <a:buFontTx/>
              <a:buChar char="o"/>
            </a:pPr>
            <a:r>
              <a:rPr lang="fr-FR" altLang="fr-FR" sz="2800" b="1" smtClean="0">
                <a:solidFill>
                  <a:srgbClr val="000099"/>
                </a:solidFill>
                <a:latin typeface="Comic Sans MS" pitchFamily="66" charset="0"/>
              </a:rPr>
              <a:t>Déjà 809 en 2020 articles à propos de « brain and 7T MRI ».</a:t>
            </a:r>
          </a:p>
          <a:p>
            <a:pPr>
              <a:buFontTx/>
              <a:buChar char="o"/>
            </a:pPr>
            <a:r>
              <a:rPr lang="fr-FR" altLang="fr-FR" sz="2800" b="1" smtClean="0">
                <a:solidFill>
                  <a:srgbClr val="000099"/>
                </a:solidFill>
                <a:latin typeface="Comic Sans MS" pitchFamily="66" charset="0"/>
              </a:rPr>
              <a:t>TC et 7T :  10 en 2020, 39 au 10/03/22 (1 case report MTBI, autopsie virtuelle, études animales…)</a:t>
            </a:r>
          </a:p>
          <a:p>
            <a:pPr>
              <a:buFontTx/>
              <a:buChar char="o"/>
            </a:pPr>
            <a:r>
              <a:rPr lang="fr-FR" altLang="fr-FR" sz="2800" b="1" smtClean="0">
                <a:latin typeface="Comic Sans MS" pitchFamily="66" charset="0"/>
              </a:rPr>
              <a:t>« Il est ainsi possible de descendre la résolution spatiale vers 400 µ, contre seulement 1 mm pour un champ de 3T, et donc de voir plus de détails. » </a:t>
            </a:r>
          </a:p>
          <a:p>
            <a:pPr>
              <a:buFontTx/>
              <a:buChar char="o"/>
            </a:pPr>
            <a:r>
              <a:rPr lang="fr-FR" altLang="fr-FR" sz="2700" b="1" i="1" smtClean="0">
                <a:solidFill>
                  <a:srgbClr val="FF3300"/>
                </a:solidFill>
                <a:latin typeface="Comic Sans MS" pitchFamily="66" charset="0"/>
              </a:rPr>
              <a:t>11.7T = 2015 (Siemens, CEA Saclay…)</a:t>
            </a:r>
          </a:p>
        </p:txBody>
      </p:sp>
      <p:sp>
        <p:nvSpPr>
          <p:cNvPr id="532483" name="Rectangle 3"/>
          <p:cNvSpPr>
            <a:spLocks noGrp="1" noChangeArrowheads="1"/>
          </p:cNvSpPr>
          <p:nvPr>
            <p:ph type="title"/>
          </p:nvPr>
        </p:nvSpPr>
        <p:spPr>
          <a:xfrm>
            <a:off x="395288" y="188913"/>
            <a:ext cx="8497887" cy="503237"/>
          </a:xfrm>
          <a:ln>
            <a:solidFill>
              <a:srgbClr val="FF0000"/>
            </a:solidFill>
          </a:ln>
        </p:spPr>
        <p:txBody>
          <a:bodyPr/>
          <a:lstStyle/>
          <a:p>
            <a:pPr algn="ctr">
              <a:defRPr/>
            </a:pPr>
            <a:r>
              <a:rPr lang="fr-FR" sz="3400" b="1" i="1" dirty="0">
                <a:effectLst>
                  <a:outerShdw blurRad="38100" dist="38100" dir="2700000" algn="tl">
                    <a:srgbClr val="C0C0C0"/>
                  </a:outerShdw>
                </a:effectLst>
                <a:latin typeface="Comic Sans MS" pitchFamily="66" charset="0"/>
              </a:rPr>
              <a:t>L’IRM </a:t>
            </a:r>
            <a:r>
              <a:rPr lang="fr-FR" sz="3400" b="1" i="1" dirty="0" smtClean="0">
                <a:effectLst>
                  <a:outerShdw blurRad="38100" dist="38100" dir="2700000" algn="tl">
                    <a:srgbClr val="C0C0C0"/>
                  </a:outerShdw>
                </a:effectLst>
                <a:latin typeface="Comic Sans MS" pitchFamily="66" charset="0"/>
              </a:rPr>
              <a:t>de hauts champs : 7 </a:t>
            </a:r>
            <a:r>
              <a:rPr lang="fr-FR" sz="3400" b="1" i="1" dirty="0">
                <a:effectLst>
                  <a:outerShdw blurRad="38100" dist="38100" dir="2700000" algn="tl">
                    <a:srgbClr val="C0C0C0"/>
                  </a:outerShdw>
                </a:effectLst>
                <a:latin typeface="Comic Sans MS" pitchFamily="66" charset="0"/>
              </a:rPr>
              <a:t>et 11.7T)</a:t>
            </a:r>
          </a:p>
        </p:txBody>
      </p:sp>
      <p:sp>
        <p:nvSpPr>
          <p:cNvPr id="145412" name="Espace réservé du numéro de diapositive 3"/>
          <p:cNvSpPr>
            <a:spLocks noGrp="1"/>
          </p:cNvSpPr>
          <p:nvPr>
            <p:ph type="sldNum" sz="quarter" idx="12"/>
          </p:nvPr>
        </p:nvSpPr>
        <p:spPr>
          <a:noFill/>
          <a:ln>
            <a:miter lim="800000"/>
            <a:headEnd/>
            <a:tailEnd/>
          </a:ln>
        </p:spPr>
        <p:txBody>
          <a:bodyPr/>
          <a:lstStyle/>
          <a:p>
            <a:fld id="{9B900E94-020C-4B23-A12F-349B8298EB0A}" type="slidenum">
              <a:rPr lang="fr-FR" altLang="fr-FR"/>
              <a:pPr/>
              <a:t>103</a:t>
            </a:fld>
            <a:endParaRPr lang="fr-FR" altLang="fr-FR"/>
          </a:p>
        </p:txBody>
      </p:sp>
      <p:sp>
        <p:nvSpPr>
          <p:cNvPr id="145413"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531" name="Rectangle 3"/>
          <p:cNvSpPr>
            <a:spLocks noGrp="1" noChangeArrowheads="1"/>
          </p:cNvSpPr>
          <p:nvPr>
            <p:ph type="title"/>
          </p:nvPr>
        </p:nvSpPr>
        <p:spPr>
          <a:xfrm>
            <a:off x="574675" y="144463"/>
            <a:ext cx="8001000" cy="547687"/>
          </a:xfrm>
          <a:ln>
            <a:solidFill>
              <a:srgbClr val="FF3300"/>
            </a:solidFill>
          </a:ln>
        </p:spPr>
        <p:txBody>
          <a:bodyPr/>
          <a:lstStyle/>
          <a:p>
            <a:pPr algn="ctr">
              <a:defRPr/>
            </a:pPr>
            <a:r>
              <a:rPr lang="fr-FR" sz="3400" b="1" i="1">
                <a:effectLst>
                  <a:outerShdw blurRad="38100" dist="38100" dir="2700000" algn="tl">
                    <a:srgbClr val="C0C0C0"/>
                  </a:outerShdw>
                </a:effectLst>
                <a:latin typeface="Comic Sans MS" pitchFamily="66" charset="0"/>
              </a:rPr>
              <a:t>IRM 7T </a:t>
            </a:r>
          </a:p>
        </p:txBody>
      </p:sp>
      <p:pic>
        <p:nvPicPr>
          <p:cNvPr id="146435" name="Picture 10" descr="7T_MRI_invivo"/>
          <p:cNvPicPr>
            <a:picLocks noChangeAspect="1" noChangeArrowheads="1"/>
          </p:cNvPicPr>
          <p:nvPr>
            <p:ph idx="1"/>
          </p:nvPr>
        </p:nvPicPr>
        <p:blipFill>
          <a:blip r:embed="rId2"/>
          <a:srcRect/>
          <a:stretch>
            <a:fillRect/>
          </a:stretch>
        </p:blipFill>
        <p:spPr>
          <a:xfrm>
            <a:off x="1116013" y="698500"/>
            <a:ext cx="6910387" cy="6115050"/>
          </a:xfrm>
          <a:noFill/>
        </p:spPr>
      </p:pic>
      <p:sp>
        <p:nvSpPr>
          <p:cNvPr id="146436" name="Espace réservé du numéro de diapositive 3"/>
          <p:cNvSpPr>
            <a:spLocks noGrp="1"/>
          </p:cNvSpPr>
          <p:nvPr>
            <p:ph type="sldNum" sz="quarter" idx="12"/>
          </p:nvPr>
        </p:nvSpPr>
        <p:spPr>
          <a:noFill/>
          <a:ln>
            <a:miter lim="800000"/>
            <a:headEnd/>
            <a:tailEnd/>
          </a:ln>
        </p:spPr>
        <p:txBody>
          <a:bodyPr/>
          <a:lstStyle/>
          <a:p>
            <a:fld id="{9932F755-6461-4F6A-BA41-E3395F059A74}" type="slidenum">
              <a:rPr lang="fr-FR" altLang="fr-FR"/>
              <a:pPr/>
              <a:t>104</a:t>
            </a:fld>
            <a:endParaRPr lang="fr-FR" altLang="fr-FR"/>
          </a:p>
        </p:txBody>
      </p:sp>
      <p:sp>
        <p:nvSpPr>
          <p:cNvPr id="14643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Titre 1"/>
          <p:cNvSpPr>
            <a:spLocks noGrp="1"/>
          </p:cNvSpPr>
          <p:nvPr>
            <p:ph type="title"/>
          </p:nvPr>
        </p:nvSpPr>
        <p:spPr>
          <a:xfrm>
            <a:off x="457200" y="-26988"/>
            <a:ext cx="8229600" cy="719138"/>
          </a:xfrm>
        </p:spPr>
        <p:txBody>
          <a:bodyPr/>
          <a:lstStyle/>
          <a:p>
            <a:pPr eaLnBrk="1" hangingPunct="1"/>
            <a:r>
              <a:rPr lang="fr-FR" altLang="fr-FR" smtClean="0"/>
              <a:t>Imageur 7T - CRMBM</a:t>
            </a:r>
          </a:p>
        </p:txBody>
      </p:sp>
      <p:pic>
        <p:nvPicPr>
          <p:cNvPr id="147459" name="Image 8"/>
          <p:cNvPicPr>
            <a:picLocks noChangeAspect="1"/>
          </p:cNvPicPr>
          <p:nvPr/>
        </p:nvPicPr>
        <p:blipFill>
          <a:blip r:embed="rId3"/>
          <a:srcRect/>
          <a:stretch>
            <a:fillRect/>
          </a:stretch>
        </p:blipFill>
        <p:spPr bwMode="auto">
          <a:xfrm>
            <a:off x="34925" y="692150"/>
            <a:ext cx="5453063" cy="5905500"/>
          </a:xfrm>
          <a:prstGeom prst="rect">
            <a:avLst/>
          </a:prstGeom>
          <a:noFill/>
          <a:ln w="9525">
            <a:noFill/>
            <a:miter lim="800000"/>
            <a:headEnd/>
            <a:tailEnd/>
          </a:ln>
        </p:spPr>
      </p:pic>
      <p:pic>
        <p:nvPicPr>
          <p:cNvPr id="147460" name="Espace réservé du contenu 7"/>
          <p:cNvPicPr>
            <a:picLocks noGrp="1" noChangeAspect="1"/>
          </p:cNvPicPr>
          <p:nvPr>
            <p:ph idx="1"/>
          </p:nvPr>
        </p:nvPicPr>
        <p:blipFill>
          <a:blip r:embed="rId4"/>
          <a:srcRect/>
          <a:stretch>
            <a:fillRect/>
          </a:stretch>
        </p:blipFill>
        <p:spPr>
          <a:xfrm>
            <a:off x="4616450" y="5084763"/>
            <a:ext cx="4492625" cy="1728787"/>
          </a:xfrm>
        </p:spPr>
      </p:pic>
      <p:sp>
        <p:nvSpPr>
          <p:cNvPr id="2" name="Espace réservé du pied de page 1"/>
          <p:cNvSpPr>
            <a:spLocks noGrp="1"/>
          </p:cNvSpPr>
          <p:nvPr>
            <p:ph type="ftr" sz="quarter" idx="11"/>
          </p:nvPr>
        </p:nvSpPr>
        <p:spPr/>
        <p:txBody>
          <a:bodyPr/>
          <a:lstStyle/>
          <a:p>
            <a:pPr>
              <a:defRPr/>
            </a:pPr>
            <a:r>
              <a:rPr lang="fr-FR"/>
              <a:t>France Traumatisme Crânien janvier 2023</a:t>
            </a:r>
          </a:p>
        </p:txBody>
      </p:sp>
      <p:sp>
        <p:nvSpPr>
          <p:cNvPr id="147462" name="Espace réservé du numéro de diapositive 2"/>
          <p:cNvSpPr>
            <a:spLocks noGrp="1"/>
          </p:cNvSpPr>
          <p:nvPr>
            <p:ph type="sldNum" sz="quarter" idx="12"/>
          </p:nvPr>
        </p:nvSpPr>
        <p:spPr bwMode="auto">
          <a:noFill/>
          <a:ln>
            <a:miter lim="800000"/>
            <a:headEnd/>
            <a:tailEnd/>
          </a:ln>
        </p:spPr>
        <p:txBody>
          <a:bodyPr/>
          <a:lstStyle/>
          <a:p>
            <a:fld id="{9AD3F9E1-D9BE-4FC1-BF3E-FFC2A73D801B}" type="slidenum">
              <a:rPr lang="fr-FR" altLang="fr-FR"/>
              <a:pPr/>
              <a:t>105</a:t>
            </a:fld>
            <a:endParaRPr lang="fr-FR" altLang="fr-F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Espace réservé du numéro de diapositive 5"/>
          <p:cNvSpPr>
            <a:spLocks noGrp="1"/>
          </p:cNvSpPr>
          <p:nvPr>
            <p:ph type="sldNum" sz="quarter" idx="12"/>
          </p:nvPr>
        </p:nvSpPr>
        <p:spPr>
          <a:noFill/>
          <a:ln>
            <a:miter lim="800000"/>
            <a:headEnd/>
            <a:tailEnd/>
          </a:ln>
        </p:spPr>
        <p:txBody>
          <a:bodyPr/>
          <a:lstStyle/>
          <a:p>
            <a:fld id="{1F15B173-F6EE-4D09-9EFE-66BC354D24D7}" type="slidenum">
              <a:rPr lang="fr-FR" altLang="fr-FR"/>
              <a:pPr/>
              <a:t>106</a:t>
            </a:fld>
            <a:endParaRPr lang="fr-FR" altLang="fr-FR"/>
          </a:p>
        </p:txBody>
      </p:sp>
      <p:sp>
        <p:nvSpPr>
          <p:cNvPr id="149507" name="Rectangle 2"/>
          <p:cNvSpPr>
            <a:spLocks noGrp="1" noChangeArrowheads="1"/>
          </p:cNvSpPr>
          <p:nvPr>
            <p:ph type="title"/>
          </p:nvPr>
        </p:nvSpPr>
        <p:spPr>
          <a:xfrm>
            <a:off x="611188" y="692150"/>
            <a:ext cx="7920037" cy="3457575"/>
          </a:xfrm>
          <a:noFill/>
        </p:spPr>
        <p:txBody>
          <a:bodyPr/>
          <a:lstStyle/>
          <a:p>
            <a:pPr algn="ctr" eaLnBrk="1" hangingPunct="1"/>
            <a:r>
              <a:rPr lang="fr-FR" altLang="fr-FR" sz="5700" b="1" i="1" smtClean="0">
                <a:latin typeface="Comic Sans MS" pitchFamily="66" charset="0"/>
              </a:rPr>
              <a:t>La neuroimagerie fonctionnelle </a:t>
            </a:r>
          </a:p>
        </p:txBody>
      </p:sp>
      <p:sp>
        <p:nvSpPr>
          <p:cNvPr id="149508"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8994" name="Rectangle 2"/>
          <p:cNvSpPr>
            <a:spLocks noGrp="1" noChangeArrowheads="1"/>
          </p:cNvSpPr>
          <p:nvPr>
            <p:ph type="body" idx="1"/>
          </p:nvPr>
        </p:nvSpPr>
        <p:spPr>
          <a:xfrm>
            <a:off x="987425" y="188913"/>
            <a:ext cx="7077075" cy="576262"/>
          </a:xfrm>
          <a:ln>
            <a:solidFill>
              <a:schemeClr val="accent2"/>
            </a:solidFill>
          </a:ln>
        </p:spPr>
        <p:txBody>
          <a:bodyPr/>
          <a:lstStyle/>
          <a:p>
            <a:pPr marL="342900" indent="-342900" algn="ctr" eaLnBrk="1" hangingPunct="1">
              <a:lnSpc>
                <a:spcPct val="80000"/>
              </a:lnSpc>
              <a:buFont typeface="Wingdings" pitchFamily="2" charset="2"/>
              <a:buNone/>
              <a:defRPr/>
            </a:pPr>
            <a:r>
              <a:rPr lang="fr-FR" sz="3400" smtClean="0">
                <a:effectLst>
                  <a:outerShdw blurRad="38100" dist="38100" dir="2700000" algn="tl">
                    <a:srgbClr val="C0C0C0"/>
                  </a:outerShdw>
                </a:effectLst>
              </a:rPr>
              <a:t>L’IRM fonctionnelle : principes</a:t>
            </a:r>
            <a:r>
              <a:rPr lang="fr-FR" sz="3400" smtClean="0">
                <a:solidFill>
                  <a:schemeClr val="bg2"/>
                </a:solidFill>
                <a:effectLst>
                  <a:outerShdw blurRad="38100" dist="38100" dir="2700000" algn="tl">
                    <a:srgbClr val="C0C0C0"/>
                  </a:outerShdw>
                </a:effectLst>
              </a:rPr>
              <a:t> </a:t>
            </a:r>
          </a:p>
        </p:txBody>
      </p:sp>
      <p:sp>
        <p:nvSpPr>
          <p:cNvPr id="148483" name="Text Box 3"/>
          <p:cNvSpPr txBox="1">
            <a:spLocks noChangeArrowheads="1"/>
          </p:cNvSpPr>
          <p:nvPr/>
        </p:nvSpPr>
        <p:spPr bwMode="auto">
          <a:xfrm>
            <a:off x="284163" y="984250"/>
            <a:ext cx="8639175" cy="548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a:lnSpc>
                <a:spcPts val="3000"/>
              </a:lnSpc>
              <a:spcBef>
                <a:spcPct val="50000"/>
              </a:spcBef>
              <a:buClr>
                <a:schemeClr val="bg2"/>
              </a:buClr>
              <a:buSzPct val="130000"/>
              <a:buFont typeface="Wingdings" panose="05000000000000000000" pitchFamily="2" charset="2"/>
              <a:buBlip>
                <a:blip r:embed="rId2"/>
              </a:buBlip>
              <a:defRPr/>
            </a:pPr>
            <a:r>
              <a:rPr lang="fr-FR" altLang="fr-FR" sz="2400" i="1" dirty="0" smtClean="0">
                <a:latin typeface="Arial" panose="020B0604020202020204" pitchFamily="34" charset="0"/>
              </a:rPr>
              <a:t> </a:t>
            </a:r>
            <a:r>
              <a:rPr lang="fr-FR" altLang="fr-FR" sz="3200" dirty="0" smtClean="0">
                <a:latin typeface="Comic Sans MS" panose="030F0702030302020204" pitchFamily="66" charset="0"/>
              </a:rPr>
              <a:t>repose sur enregistrement et analyse des variations de </a:t>
            </a:r>
            <a:r>
              <a:rPr lang="fr-FR" altLang="fr-FR" sz="3200" b="1" dirty="0" smtClean="0">
                <a:solidFill>
                  <a:srgbClr val="0000FF"/>
                </a:solidFill>
                <a:latin typeface="Comic Sans MS" panose="030F0702030302020204" pitchFamily="66" charset="0"/>
              </a:rPr>
              <a:t>circulation sanguine</a:t>
            </a:r>
            <a:r>
              <a:rPr lang="fr-FR" altLang="fr-FR" sz="3200" dirty="0" smtClean="0">
                <a:latin typeface="Comic Sans MS" panose="030F0702030302020204" pitchFamily="66" charset="0"/>
              </a:rPr>
              <a:t> liées à une activation cérébrale. </a:t>
            </a:r>
          </a:p>
          <a:p>
            <a:pPr>
              <a:lnSpc>
                <a:spcPts val="3000"/>
              </a:lnSpc>
              <a:spcBef>
                <a:spcPct val="50000"/>
              </a:spcBef>
              <a:buClr>
                <a:schemeClr val="bg2"/>
              </a:buClr>
              <a:buSzPct val="130000"/>
              <a:buFont typeface="Wingdings" panose="05000000000000000000" pitchFamily="2" charset="2"/>
              <a:buBlip>
                <a:blip r:embed="rId2"/>
              </a:buBlip>
              <a:defRPr/>
            </a:pPr>
            <a:r>
              <a:rPr lang="fr-FR" altLang="fr-FR" sz="3200" b="1" dirty="0" smtClean="0">
                <a:solidFill>
                  <a:srgbClr val="0000FF"/>
                </a:solidFill>
                <a:latin typeface="Comic Sans MS" panose="030F0702030302020204" pitchFamily="66" charset="0"/>
              </a:rPr>
              <a:t>Très bonne résolution spatiale, </a:t>
            </a:r>
            <a:r>
              <a:rPr lang="fr-FR" altLang="fr-FR" sz="3200" dirty="0" smtClean="0">
                <a:latin typeface="Comic Sans MS" panose="030F0702030302020204" pitchFamily="66" charset="0"/>
              </a:rPr>
              <a:t>acquisition rapide des images pendant une tâche d’activation (paradigme moteur, mémoire, génération de mots….) ou au repos (</a:t>
            </a:r>
            <a:r>
              <a:rPr lang="fr-FR" altLang="fr-FR" sz="3200" dirty="0" err="1" smtClean="0">
                <a:latin typeface="Comic Sans MS" panose="030F0702030302020204" pitchFamily="66" charset="0"/>
              </a:rPr>
              <a:t>resting</a:t>
            </a:r>
            <a:r>
              <a:rPr lang="fr-FR" altLang="fr-FR" sz="3200" dirty="0" smtClean="0">
                <a:latin typeface="Comic Sans MS" panose="030F0702030302020204" pitchFamily="66" charset="0"/>
              </a:rPr>
              <a:t> state) </a:t>
            </a:r>
          </a:p>
          <a:p>
            <a:pPr marL="285750" indent="-285750" eaLnBrk="1" hangingPunct="1">
              <a:buFont typeface="Arial" panose="020B0604020202020204" pitchFamily="34" charset="0"/>
              <a:buChar char="•"/>
              <a:defRPr/>
            </a:pPr>
            <a:r>
              <a:rPr lang="fr-FR" sz="3200" dirty="0" smtClean="0">
                <a:latin typeface="Comic Sans MS" panose="030F0702030302020204" pitchFamily="66" charset="0"/>
              </a:rPr>
              <a:t>n’est pas considéré comme une technique diagnostique </a:t>
            </a:r>
            <a:r>
              <a:rPr lang="fr-FR" sz="3200" dirty="0" err="1" smtClean="0">
                <a:latin typeface="Comic Sans MS" panose="030F0702030302020204" pitchFamily="66" charset="0"/>
              </a:rPr>
              <a:t>deTCC</a:t>
            </a:r>
            <a:r>
              <a:rPr lang="fr-FR" sz="3200" dirty="0" smtClean="0">
                <a:latin typeface="Comic Sans MS" panose="030F0702030302020204" pitchFamily="66" charset="0"/>
              </a:rPr>
              <a:t>, outil de recherche de la connectivité cérébrale, des réseaux neuronaux.</a:t>
            </a:r>
            <a:endParaRPr lang="fr-FR" altLang="fr-FR" sz="3200" dirty="0" smtClean="0">
              <a:latin typeface="Comic Sans MS" panose="030F0702030302020204" pitchFamily="66" charset="0"/>
            </a:endParaRPr>
          </a:p>
        </p:txBody>
      </p:sp>
      <p:sp>
        <p:nvSpPr>
          <p:cNvPr id="150532" name="Espace réservé du numéro de diapositive 3"/>
          <p:cNvSpPr>
            <a:spLocks noGrp="1"/>
          </p:cNvSpPr>
          <p:nvPr>
            <p:ph type="sldNum" sz="quarter" idx="12"/>
          </p:nvPr>
        </p:nvSpPr>
        <p:spPr>
          <a:noFill/>
          <a:ln>
            <a:miter lim="800000"/>
            <a:headEnd/>
            <a:tailEnd/>
          </a:ln>
        </p:spPr>
        <p:txBody>
          <a:bodyPr/>
          <a:lstStyle/>
          <a:p>
            <a:fld id="{67323380-F1F8-4A41-B620-4C305F686748}" type="slidenum">
              <a:rPr lang="fr-FR" altLang="fr-FR"/>
              <a:pPr/>
              <a:t>107</a:t>
            </a:fld>
            <a:endParaRPr lang="fr-FR" altLang="fr-FR"/>
          </a:p>
        </p:txBody>
      </p:sp>
      <p:sp>
        <p:nvSpPr>
          <p:cNvPr id="150533"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a:xfrm>
            <a:off x="203200" y="228600"/>
            <a:ext cx="8737600" cy="679450"/>
          </a:xfrm>
          <a:ln>
            <a:solidFill>
              <a:schemeClr val="accent2"/>
            </a:solidFill>
          </a:ln>
        </p:spPr>
        <p:txBody>
          <a:bodyPr/>
          <a:lstStyle/>
          <a:p>
            <a:pPr algn="ctr" eaLnBrk="1" hangingPunct="1">
              <a:lnSpc>
                <a:spcPct val="120000"/>
              </a:lnSpc>
              <a:defRPr/>
            </a:pPr>
            <a:r>
              <a:rPr lang="fr-FR" sz="3800" b="1" dirty="0" smtClean="0">
                <a:effectLst>
                  <a:outerShdw blurRad="38100" dist="38100" dir="2700000" algn="tl">
                    <a:srgbClr val="C0C0C0"/>
                  </a:outerShdw>
                </a:effectLst>
                <a:latin typeface="Comic Sans MS" pitchFamily="66" charset="0"/>
              </a:rPr>
              <a:t>TEMP et TEP</a:t>
            </a:r>
            <a:endParaRPr lang="fr-FR" sz="4400" dirty="0" smtClean="0"/>
          </a:p>
        </p:txBody>
      </p:sp>
      <p:sp>
        <p:nvSpPr>
          <p:cNvPr id="151555" name="Text Box 3"/>
          <p:cNvSpPr txBox="1">
            <a:spLocks noChangeArrowheads="1"/>
          </p:cNvSpPr>
          <p:nvPr/>
        </p:nvSpPr>
        <p:spPr bwMode="auto">
          <a:xfrm>
            <a:off x="112713" y="1247775"/>
            <a:ext cx="8923337" cy="4702175"/>
          </a:xfrm>
          <a:prstGeom prst="rect">
            <a:avLst/>
          </a:prstGeom>
          <a:noFill/>
          <a:ln w="12700">
            <a:noFill/>
            <a:miter lim="800000"/>
            <a:headEnd/>
            <a:tailEnd/>
          </a:ln>
        </p:spPr>
        <p:txBody>
          <a:bodyPr>
            <a:spAutoFit/>
          </a:bodyPr>
          <a:lstStyle/>
          <a:p>
            <a:pPr>
              <a:lnSpc>
                <a:spcPct val="90000"/>
              </a:lnSpc>
              <a:spcBef>
                <a:spcPts val="1700"/>
              </a:spcBef>
              <a:buFontTx/>
              <a:buChar char="•"/>
            </a:pPr>
            <a:r>
              <a:rPr lang="fr-FR" altLang="fr-FR" sz="3200">
                <a:latin typeface="Arial" pitchFamily="34" charset="0"/>
              </a:rPr>
              <a:t> </a:t>
            </a:r>
            <a:r>
              <a:rPr lang="fr-FR" altLang="fr-FR" sz="4000" b="1">
                <a:solidFill>
                  <a:srgbClr val="0000FF"/>
                </a:solidFill>
                <a:latin typeface="Comic Sans MS" pitchFamily="66" charset="0"/>
              </a:rPr>
              <a:t>Imageries cérébrales fonctionnelles en 3D</a:t>
            </a:r>
            <a:r>
              <a:rPr lang="fr-FR" altLang="fr-FR" sz="4000" b="1">
                <a:latin typeface="Comic Sans MS" pitchFamily="66" charset="0"/>
              </a:rPr>
              <a:t> </a:t>
            </a:r>
            <a:r>
              <a:rPr lang="fr-FR" altLang="fr-FR" sz="4000">
                <a:latin typeface="Comic Sans MS" pitchFamily="66" charset="0"/>
              </a:rPr>
              <a:t>: aspects circulatoires et métaboliques.</a:t>
            </a:r>
          </a:p>
          <a:p>
            <a:pPr>
              <a:lnSpc>
                <a:spcPct val="90000"/>
              </a:lnSpc>
              <a:spcBef>
                <a:spcPts val="1700"/>
              </a:spcBef>
              <a:buFontTx/>
              <a:buChar char="•"/>
            </a:pPr>
            <a:r>
              <a:rPr lang="fr-FR" altLang="fr-FR" sz="4000">
                <a:latin typeface="Comic Sans MS" pitchFamily="66" charset="0"/>
              </a:rPr>
              <a:t> coupes représentant la </a:t>
            </a:r>
            <a:r>
              <a:rPr lang="fr-FR" altLang="fr-FR" sz="4000" b="1">
                <a:latin typeface="Comic Sans MS" pitchFamily="66" charset="0"/>
              </a:rPr>
              <a:t>distribution cérébrale d’un </a:t>
            </a:r>
            <a:r>
              <a:rPr lang="fr-FR" altLang="fr-FR" sz="4000" b="1">
                <a:solidFill>
                  <a:srgbClr val="0000FF"/>
                </a:solidFill>
                <a:latin typeface="Comic Sans MS" pitchFamily="66" charset="0"/>
              </a:rPr>
              <a:t>radioélément injecté</a:t>
            </a:r>
            <a:r>
              <a:rPr lang="fr-FR" altLang="fr-FR" sz="4000" b="1">
                <a:latin typeface="Comic Sans MS" pitchFamily="66" charset="0"/>
              </a:rPr>
              <a:t> par voie veineuse détecté par voie externe</a:t>
            </a:r>
            <a:r>
              <a:rPr lang="fr-FR" altLang="fr-FR" sz="4000">
                <a:latin typeface="Comic Sans MS" pitchFamily="66" charset="0"/>
              </a:rPr>
              <a:t> par une caméra (tomographe)</a:t>
            </a:r>
            <a:endParaRPr lang="fr-FR" altLang="fr-FR" sz="5400">
              <a:latin typeface="Comic Sans MS" pitchFamily="66" charset="0"/>
            </a:endParaRPr>
          </a:p>
        </p:txBody>
      </p:sp>
      <p:sp>
        <p:nvSpPr>
          <p:cNvPr id="151556" name="Espace réservé du numéro de diapositive 3"/>
          <p:cNvSpPr>
            <a:spLocks noGrp="1"/>
          </p:cNvSpPr>
          <p:nvPr>
            <p:ph type="sldNum" sz="quarter" idx="12"/>
          </p:nvPr>
        </p:nvSpPr>
        <p:spPr>
          <a:noFill/>
          <a:ln>
            <a:miter lim="800000"/>
            <a:headEnd/>
            <a:tailEnd/>
          </a:ln>
        </p:spPr>
        <p:txBody>
          <a:bodyPr/>
          <a:lstStyle/>
          <a:p>
            <a:fld id="{5B294C4F-2F69-4C6B-B7FB-D44EF89D4574}" type="slidenum">
              <a:rPr lang="fr-FR" altLang="fr-FR"/>
              <a:pPr/>
              <a:t>108</a:t>
            </a:fld>
            <a:endParaRPr lang="fr-FR" altLang="fr-FR"/>
          </a:p>
        </p:txBody>
      </p:sp>
      <p:sp>
        <p:nvSpPr>
          <p:cNvPr id="15155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931863" y="115888"/>
            <a:ext cx="6924675" cy="576262"/>
          </a:xfrm>
          <a:ln>
            <a:solidFill>
              <a:srgbClr val="FF0000"/>
            </a:solidFill>
          </a:ln>
        </p:spPr>
        <p:txBody>
          <a:bodyPr/>
          <a:lstStyle/>
          <a:p>
            <a:pPr algn="ctr" eaLnBrk="1" hangingPunct="1">
              <a:defRPr/>
            </a:pPr>
            <a:r>
              <a:rPr lang="fr-FR" sz="3500" b="1" i="1" dirty="0" smtClean="0">
                <a:effectLst>
                  <a:outerShdw blurRad="38100" dist="38100" dir="2700000" algn="tl">
                    <a:srgbClr val="C0C0C0"/>
                  </a:outerShdw>
                </a:effectLst>
                <a:latin typeface="Comic Sans MS" pitchFamily="66" charset="0"/>
              </a:rPr>
              <a:t>Revue Bibliographie, TEMP</a:t>
            </a:r>
          </a:p>
        </p:txBody>
      </p:sp>
      <p:sp>
        <p:nvSpPr>
          <p:cNvPr id="491523" name="Rectangle 3"/>
          <p:cNvSpPr>
            <a:spLocks noGrp="1" noChangeArrowheads="1"/>
          </p:cNvSpPr>
          <p:nvPr>
            <p:ph type="body" idx="1"/>
          </p:nvPr>
        </p:nvSpPr>
        <p:spPr>
          <a:xfrm>
            <a:off x="107950" y="692150"/>
            <a:ext cx="8880475" cy="5976938"/>
          </a:xfrm>
        </p:spPr>
        <p:txBody>
          <a:bodyPr/>
          <a:lstStyle/>
          <a:p>
            <a:pPr marL="342900" indent="-342900" eaLnBrk="1" hangingPunct="1">
              <a:lnSpc>
                <a:spcPct val="90000"/>
              </a:lnSpc>
              <a:buFontTx/>
              <a:buChar char="•"/>
              <a:defRPr/>
            </a:pPr>
            <a:r>
              <a:rPr lang="fr-FR" sz="2800" b="1" dirty="0" err="1" smtClean="0">
                <a:solidFill>
                  <a:srgbClr val="0000FF"/>
                </a:solidFill>
                <a:effectLst>
                  <a:outerShdw blurRad="38100" dist="38100" dir="2700000" algn="tl">
                    <a:srgbClr val="C0C0C0"/>
                  </a:outerShdw>
                </a:effectLst>
                <a:latin typeface="Comic Sans MS" pitchFamily="66" charset="0"/>
              </a:rPr>
              <a:t>Raji</a:t>
            </a:r>
            <a:r>
              <a:rPr lang="fr-FR" sz="2800" b="1" dirty="0" smtClean="0">
                <a:solidFill>
                  <a:srgbClr val="0000FF"/>
                </a:solidFill>
                <a:effectLst>
                  <a:outerShdw blurRad="38100" dist="38100" dir="2700000" algn="tl">
                    <a:srgbClr val="C0C0C0"/>
                  </a:outerShdw>
                </a:effectLst>
                <a:latin typeface="Comic Sans MS" pitchFamily="66" charset="0"/>
              </a:rPr>
              <a:t> CA, </a:t>
            </a:r>
            <a:r>
              <a:rPr lang="fr-FR" sz="2800" b="1" dirty="0" err="1" smtClean="0">
                <a:solidFill>
                  <a:srgbClr val="0000FF"/>
                </a:solidFill>
                <a:effectLst>
                  <a:outerShdw blurRad="38100" dist="38100" dir="2700000" algn="tl">
                    <a:srgbClr val="C0C0C0"/>
                  </a:outerShdw>
                </a:effectLst>
                <a:latin typeface="Comic Sans MS" pitchFamily="66" charset="0"/>
              </a:rPr>
              <a:t>Tarzwell</a:t>
            </a:r>
            <a:r>
              <a:rPr lang="fr-FR" sz="2800" b="1" dirty="0" smtClean="0">
                <a:solidFill>
                  <a:srgbClr val="0000FF"/>
                </a:solidFill>
                <a:effectLst>
                  <a:outerShdw blurRad="38100" dist="38100" dir="2700000" algn="tl">
                    <a:srgbClr val="C0C0C0"/>
                  </a:outerShdw>
                </a:effectLst>
                <a:latin typeface="Comic Sans MS" pitchFamily="66" charset="0"/>
              </a:rPr>
              <a:t> R et al,</a:t>
            </a:r>
            <a:r>
              <a:rPr lang="fr-FR" sz="2800" b="1" dirty="0" smtClean="0">
                <a:solidFill>
                  <a:srgbClr val="0000FF"/>
                </a:solidFill>
                <a:latin typeface="Comic Sans MS" pitchFamily="66" charset="0"/>
              </a:rPr>
              <a:t> 2014,</a:t>
            </a:r>
            <a:r>
              <a:rPr lang="fr-FR" sz="2800" b="1" dirty="0" smtClean="0">
                <a:latin typeface="Comic Sans MS" pitchFamily="66" charset="0"/>
              </a:rPr>
              <a:t>Clinical utility of SPECT </a:t>
            </a:r>
            <a:r>
              <a:rPr lang="fr-FR" sz="2800" b="1" dirty="0" err="1" smtClean="0">
                <a:latin typeface="Comic Sans MS" pitchFamily="66" charset="0"/>
              </a:rPr>
              <a:t>neuroimaging</a:t>
            </a:r>
            <a:r>
              <a:rPr lang="fr-FR" sz="2800" b="1" dirty="0" smtClean="0">
                <a:latin typeface="Comic Sans MS" pitchFamily="66" charset="0"/>
              </a:rPr>
              <a:t> in the diagnostic and </a:t>
            </a:r>
            <a:r>
              <a:rPr lang="fr-FR" sz="2800" b="1" dirty="0" err="1" smtClean="0">
                <a:latin typeface="Comic Sans MS" pitchFamily="66" charset="0"/>
              </a:rPr>
              <a:t>treatment</a:t>
            </a:r>
            <a:r>
              <a:rPr lang="fr-FR" sz="2800" b="1" dirty="0" smtClean="0">
                <a:latin typeface="Comic Sans MS" pitchFamily="66" charset="0"/>
              </a:rPr>
              <a:t> of TBI, a </a:t>
            </a:r>
            <a:r>
              <a:rPr lang="fr-FR" sz="2800" b="1" dirty="0" err="1" smtClean="0">
                <a:latin typeface="Comic Sans MS" pitchFamily="66" charset="0"/>
              </a:rPr>
              <a:t>systematic</a:t>
            </a:r>
            <a:r>
              <a:rPr lang="fr-FR" sz="2800" b="1" dirty="0" smtClean="0">
                <a:latin typeface="Comic Sans MS" pitchFamily="66" charset="0"/>
              </a:rPr>
              <a:t> </a:t>
            </a:r>
            <a:r>
              <a:rPr lang="fr-FR" sz="2800" b="1" dirty="0" err="1" smtClean="0">
                <a:latin typeface="Comic Sans MS" pitchFamily="66" charset="0"/>
              </a:rPr>
              <a:t>review</a:t>
            </a:r>
            <a:r>
              <a:rPr lang="fr-FR" sz="2800" b="1" dirty="0" smtClean="0">
                <a:latin typeface="Comic Sans MS" pitchFamily="66" charset="0"/>
              </a:rPr>
              <a:t>. </a:t>
            </a:r>
          </a:p>
          <a:p>
            <a:pPr marL="342900" indent="-342900" eaLnBrk="1" hangingPunct="1">
              <a:lnSpc>
                <a:spcPct val="90000"/>
              </a:lnSpc>
              <a:buFontTx/>
              <a:buChar char="•"/>
              <a:defRPr/>
            </a:pPr>
            <a:r>
              <a:rPr lang="fr-FR" sz="2800" b="1" dirty="0" smtClean="0">
                <a:latin typeface="Comic Sans MS" pitchFamily="66" charset="0"/>
              </a:rPr>
              <a:t>1600 articles, 374 éligibles, TC toutes sévérités, études comparatives.</a:t>
            </a:r>
          </a:p>
          <a:p>
            <a:pPr marL="342900" indent="-342900" eaLnBrk="1" hangingPunct="1">
              <a:lnSpc>
                <a:spcPct val="90000"/>
              </a:lnSpc>
              <a:buFontTx/>
              <a:buChar char="•"/>
              <a:defRPr/>
            </a:pPr>
            <a:r>
              <a:rPr lang="fr-FR" sz="2800" b="1" dirty="0" smtClean="0">
                <a:solidFill>
                  <a:srgbClr val="0000FF"/>
                </a:solidFill>
                <a:latin typeface="Comic Sans MS" pitchFamily="66" charset="0"/>
              </a:rPr>
              <a:t>Valeur prédictive négative ≈100%</a:t>
            </a:r>
          </a:p>
          <a:p>
            <a:pPr marL="342900" indent="-342900" eaLnBrk="1" hangingPunct="1">
              <a:lnSpc>
                <a:spcPct val="90000"/>
              </a:lnSpc>
              <a:buFontTx/>
              <a:buChar char="•"/>
              <a:defRPr/>
            </a:pPr>
            <a:r>
              <a:rPr lang="fr-FR" sz="2800" b="1" dirty="0" smtClean="0">
                <a:latin typeface="Comic Sans MS" pitchFamily="66" charset="0"/>
              </a:rPr>
              <a:t>Valeur prédictive </a:t>
            </a:r>
            <a:r>
              <a:rPr lang="fr-FR" sz="2800" b="1" dirty="0" smtClean="0">
                <a:solidFill>
                  <a:srgbClr val="0000FF"/>
                </a:solidFill>
                <a:latin typeface="Comic Sans MS" pitchFamily="66" charset="0"/>
              </a:rPr>
              <a:t>positive 59 à 95%</a:t>
            </a:r>
          </a:p>
          <a:p>
            <a:pPr marL="342900" indent="-342900" eaLnBrk="1" hangingPunct="1">
              <a:lnSpc>
                <a:spcPct val="90000"/>
              </a:lnSpc>
              <a:buFontTx/>
              <a:buChar char="•"/>
              <a:defRPr/>
            </a:pPr>
            <a:r>
              <a:rPr lang="fr-FR" sz="2800" b="1" dirty="0" smtClean="0">
                <a:latin typeface="Comic Sans MS" pitchFamily="66" charset="0"/>
              </a:rPr>
              <a:t>Régions le plus souvent anormales: </a:t>
            </a:r>
            <a:r>
              <a:rPr lang="fr-FR" sz="2800" b="1" dirty="0" smtClean="0">
                <a:solidFill>
                  <a:srgbClr val="0000FF"/>
                </a:solidFill>
                <a:latin typeface="Comic Sans MS" pitchFamily="66" charset="0"/>
              </a:rPr>
              <a:t>LF pour 94%, LT pour 77%, </a:t>
            </a:r>
            <a:r>
              <a:rPr lang="fr-FR" sz="2800" b="1" dirty="0" smtClean="0">
                <a:latin typeface="Comic Sans MS" pitchFamily="66" charset="0"/>
              </a:rPr>
              <a:t>plus performant que le scanner et l’IRM en phase aigue et chronique. </a:t>
            </a:r>
          </a:p>
          <a:p>
            <a:pPr marL="342900" indent="-342900" eaLnBrk="1" hangingPunct="1">
              <a:lnSpc>
                <a:spcPct val="90000"/>
              </a:lnSpc>
              <a:buFontTx/>
              <a:buChar char="•"/>
              <a:defRPr/>
            </a:pPr>
            <a:r>
              <a:rPr lang="fr-FR" sz="2800" b="1" dirty="0" smtClean="0">
                <a:solidFill>
                  <a:srgbClr val="0000FF"/>
                </a:solidFill>
                <a:latin typeface="Comic Sans MS" pitchFamily="66" charset="0"/>
              </a:rPr>
              <a:t>Niveau de preuve IIA</a:t>
            </a:r>
            <a:r>
              <a:rPr lang="fr-FR" sz="2800" b="1" dirty="0" smtClean="0">
                <a:latin typeface="Comic Sans MS" pitchFamily="66" charset="0"/>
              </a:rPr>
              <a:t>, un test de 2eme intention important quand scanner et IRM sont négatifs si symptômes neuro ou psychiatriques.</a:t>
            </a:r>
          </a:p>
        </p:txBody>
      </p:sp>
      <p:sp>
        <p:nvSpPr>
          <p:cNvPr id="152580" name="Espace réservé du numéro de diapositive 3"/>
          <p:cNvSpPr>
            <a:spLocks noGrp="1"/>
          </p:cNvSpPr>
          <p:nvPr>
            <p:ph type="sldNum" sz="quarter" idx="12"/>
          </p:nvPr>
        </p:nvSpPr>
        <p:spPr>
          <a:noFill/>
          <a:ln>
            <a:miter lim="800000"/>
            <a:headEnd/>
            <a:tailEnd/>
          </a:ln>
        </p:spPr>
        <p:txBody>
          <a:bodyPr/>
          <a:lstStyle/>
          <a:p>
            <a:fld id="{8B2856AD-43BE-487A-9E91-D91C07597D55}" type="slidenum">
              <a:rPr lang="fr-FR" altLang="fr-FR"/>
              <a:pPr/>
              <a:t>109</a:t>
            </a:fld>
            <a:endParaRPr lang="fr-FR" altLang="fr-FR"/>
          </a:p>
        </p:txBody>
      </p:sp>
      <p:sp>
        <p:nvSpPr>
          <p:cNvPr id="152581"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a:ln>
            <a:miter lim="800000"/>
            <a:headEnd/>
            <a:tailEnd/>
          </a:ln>
        </p:spPr>
        <p:txBody>
          <a:bodyPr/>
          <a:lstStyle/>
          <a:p>
            <a:fld id="{E4DC8CBE-EB8E-41BC-B885-21A15460DDD8}" type="slidenum">
              <a:rPr lang="fr-FR" altLang="fr-FR"/>
              <a:pPr/>
              <a:t>11</a:t>
            </a:fld>
            <a:endParaRPr lang="fr-FR" altLang="fr-FR"/>
          </a:p>
        </p:txBody>
      </p:sp>
      <p:sp>
        <p:nvSpPr>
          <p:cNvPr id="41987" name="Text Box 2"/>
          <p:cNvSpPr txBox="1">
            <a:spLocks noChangeArrowheads="1"/>
          </p:cNvSpPr>
          <p:nvPr/>
        </p:nvSpPr>
        <p:spPr bwMode="auto">
          <a:xfrm>
            <a:off x="531813" y="193675"/>
            <a:ext cx="8001000" cy="714375"/>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4000" b="1" i="1">
                <a:solidFill>
                  <a:schemeClr val="tx2"/>
                </a:solidFill>
                <a:latin typeface="Comic Sans MS" pitchFamily="66" charset="0"/>
              </a:rPr>
              <a:t>Physiopathologie des TC</a:t>
            </a:r>
          </a:p>
        </p:txBody>
      </p:sp>
      <p:sp>
        <p:nvSpPr>
          <p:cNvPr id="123907" name="Text Box 3"/>
          <p:cNvSpPr txBox="1">
            <a:spLocks noChangeArrowheads="1"/>
          </p:cNvSpPr>
          <p:nvPr/>
        </p:nvSpPr>
        <p:spPr bwMode="auto">
          <a:xfrm>
            <a:off x="539750" y="1341438"/>
            <a:ext cx="8243888" cy="4524375"/>
          </a:xfrm>
          <a:prstGeom prst="rect">
            <a:avLst/>
          </a:prstGeom>
          <a:noFill/>
          <a:ln>
            <a:noFill/>
          </a:ln>
          <a:effectLst/>
          <a:extLst/>
        </p:spPr>
        <p:txBody>
          <a:bodyPr>
            <a:spAutoFit/>
          </a:bodyPr>
          <a:lstStyle/>
          <a:p>
            <a:pPr>
              <a:spcBef>
                <a:spcPct val="50000"/>
              </a:spcBef>
              <a:defRPr/>
            </a:pPr>
            <a:r>
              <a:rPr lang="fr-FR" sz="4400" b="1" u="sng">
                <a:effectLst>
                  <a:outerShdw blurRad="38100" dist="38100" dir="2700000" algn="tl">
                    <a:srgbClr val="C0C0C0"/>
                  </a:outerShdw>
                </a:effectLst>
                <a:latin typeface="Comic Sans MS" pitchFamily="66" charset="0"/>
              </a:rPr>
              <a:t>Aspects biomécaniques</a:t>
            </a:r>
          </a:p>
          <a:p>
            <a:pPr>
              <a:spcBef>
                <a:spcPct val="50000"/>
              </a:spcBef>
              <a:defRPr/>
            </a:pPr>
            <a:endParaRPr lang="fr-FR" b="1">
              <a:effectLst>
                <a:outerShdw blurRad="38100" dist="38100" dir="2700000" algn="tl">
                  <a:srgbClr val="C0C0C0"/>
                </a:outerShdw>
              </a:effectLst>
              <a:latin typeface="Comic Sans MS" pitchFamily="66" charset="0"/>
            </a:endParaRPr>
          </a:p>
          <a:p>
            <a:pPr>
              <a:spcBef>
                <a:spcPct val="50000"/>
              </a:spcBef>
              <a:buFontTx/>
              <a:buChar char="•"/>
              <a:defRPr/>
            </a:pPr>
            <a:r>
              <a:rPr lang="fr-FR" sz="4400" b="1">
                <a:effectLst>
                  <a:outerShdw blurRad="38100" dist="38100" dir="2700000" algn="tl">
                    <a:srgbClr val="C0C0C0"/>
                  </a:outerShdw>
                </a:effectLst>
                <a:latin typeface="Comic Sans MS" pitchFamily="66" charset="0"/>
              </a:rPr>
              <a:t>Choc direct : </a:t>
            </a:r>
            <a:r>
              <a:rPr lang="fr-FR" sz="4400" b="1">
                <a:solidFill>
                  <a:srgbClr val="000066"/>
                </a:solidFill>
                <a:effectLst>
                  <a:outerShdw blurRad="38100" dist="38100" dir="2700000" algn="tl">
                    <a:srgbClr val="C0C0C0"/>
                  </a:outerShdw>
                </a:effectLst>
                <a:latin typeface="Comic Sans MS" pitchFamily="66" charset="0"/>
              </a:rPr>
              <a:t>impact</a:t>
            </a:r>
          </a:p>
          <a:p>
            <a:pPr>
              <a:spcBef>
                <a:spcPct val="50000"/>
              </a:spcBef>
              <a:buFontTx/>
              <a:buChar char="•"/>
              <a:defRPr/>
            </a:pPr>
            <a:r>
              <a:rPr lang="fr-FR" sz="4400" b="1">
                <a:solidFill>
                  <a:srgbClr val="000066"/>
                </a:solidFill>
                <a:effectLst>
                  <a:outerShdw blurRad="38100" dist="38100" dir="2700000" algn="tl">
                    <a:srgbClr val="C0C0C0"/>
                  </a:outerShdw>
                </a:effectLst>
                <a:latin typeface="Comic Sans MS" pitchFamily="66" charset="0"/>
              </a:rPr>
              <a:t>Accélération / décélération</a:t>
            </a:r>
            <a:r>
              <a:rPr lang="fr-FR" sz="4400" b="1">
                <a:effectLst>
                  <a:outerShdw blurRad="38100" dist="38100" dir="2700000" algn="tl">
                    <a:srgbClr val="C0C0C0"/>
                  </a:outerShdw>
                </a:effectLst>
                <a:latin typeface="Comic Sans MS" pitchFamily="66" charset="0"/>
              </a:rPr>
              <a:t>, transversale ou rotatoire ou mixte</a:t>
            </a:r>
          </a:p>
        </p:txBody>
      </p:sp>
      <p:sp>
        <p:nvSpPr>
          <p:cNvPr id="4198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323850" y="115888"/>
            <a:ext cx="8496300" cy="1009650"/>
          </a:xfrm>
          <a:ln>
            <a:solidFill>
              <a:srgbClr val="FF0000"/>
            </a:solidFill>
          </a:ln>
        </p:spPr>
        <p:txBody>
          <a:bodyPr/>
          <a:lstStyle/>
          <a:p>
            <a:pPr algn="ctr">
              <a:defRPr/>
            </a:pPr>
            <a:r>
              <a:rPr lang="fr-FR" dirty="0"/>
              <a:t/>
            </a:r>
            <a:br>
              <a:rPr lang="fr-FR" dirty="0"/>
            </a:br>
            <a:r>
              <a:rPr lang="fr-FR" sz="3200" dirty="0"/>
              <a:t>Tomographie en Emission de Positron (TEP scan) </a:t>
            </a:r>
            <a:endParaRPr lang="fr-FR" sz="2800" b="1" i="1" dirty="0" smtClean="0">
              <a:effectLst>
                <a:outerShdw blurRad="38100" dist="38100" dir="2700000" algn="tl">
                  <a:srgbClr val="C0C0C0"/>
                </a:outerShdw>
              </a:effectLst>
              <a:latin typeface="Comic Sans MS" pitchFamily="66" charset="0"/>
            </a:endParaRPr>
          </a:p>
        </p:txBody>
      </p:sp>
      <p:sp>
        <p:nvSpPr>
          <p:cNvPr id="491523" name="Rectangle 3"/>
          <p:cNvSpPr>
            <a:spLocks noGrp="1" noChangeArrowheads="1"/>
          </p:cNvSpPr>
          <p:nvPr>
            <p:ph type="body" idx="1"/>
          </p:nvPr>
        </p:nvSpPr>
        <p:spPr>
          <a:xfrm>
            <a:off x="107950" y="1412875"/>
            <a:ext cx="8880475" cy="5256213"/>
          </a:xfrm>
        </p:spPr>
        <p:txBody>
          <a:bodyPr/>
          <a:lstStyle/>
          <a:p>
            <a:pPr>
              <a:buFont typeface="Arial" panose="020B0604020202020204" pitchFamily="34" charset="0"/>
              <a:buChar char="•"/>
              <a:defRPr/>
            </a:pPr>
            <a:r>
              <a:rPr lang="fr-FR" dirty="0" smtClean="0"/>
              <a:t>Peu </a:t>
            </a:r>
            <a:r>
              <a:rPr lang="fr-FR" dirty="0"/>
              <a:t>d’études sur les TCCL (12) </a:t>
            </a:r>
          </a:p>
          <a:p>
            <a:pPr>
              <a:buFont typeface="Arial" panose="020B0604020202020204" pitchFamily="34" charset="0"/>
              <a:buChar char="•"/>
              <a:defRPr/>
            </a:pPr>
            <a:r>
              <a:rPr lang="fr-FR" dirty="0" smtClean="0"/>
              <a:t>A </a:t>
            </a:r>
            <a:r>
              <a:rPr lang="fr-FR" dirty="0"/>
              <a:t>ce jour, n’est pas considéré comme une technique diagnostique </a:t>
            </a:r>
            <a:r>
              <a:rPr lang="fr-FR" dirty="0" smtClean="0"/>
              <a:t>de TCC</a:t>
            </a:r>
          </a:p>
          <a:p>
            <a:pPr>
              <a:buFont typeface="Arial" panose="020B0604020202020204" pitchFamily="34" charset="0"/>
              <a:buChar char="•"/>
              <a:defRPr/>
            </a:pPr>
            <a:r>
              <a:rPr lang="fr-FR" dirty="0" smtClean="0"/>
              <a:t>Rarement demandé en expertise.</a:t>
            </a:r>
            <a:endParaRPr lang="fr-FR" dirty="0"/>
          </a:p>
          <a:p>
            <a:pPr>
              <a:buFont typeface="Arial" panose="020B0604020202020204" pitchFamily="34" charset="0"/>
              <a:buChar char="•"/>
              <a:defRPr/>
            </a:pPr>
            <a:endParaRPr lang="fr-FR" dirty="0"/>
          </a:p>
          <a:p>
            <a:pPr marL="0" indent="0">
              <a:buFont typeface="Wingdings" pitchFamily="2" charset="2"/>
              <a:buNone/>
              <a:defRPr/>
            </a:pPr>
            <a:r>
              <a:rPr lang="en-US" dirty="0">
                <a:solidFill>
                  <a:srgbClr val="002060"/>
                </a:solidFill>
              </a:rPr>
              <a:t>Byrnes KR, FDG-PET imaging in mild traumatic brain injury: a critical review. Front </a:t>
            </a:r>
            <a:r>
              <a:rPr lang="en-US" dirty="0" err="1">
                <a:solidFill>
                  <a:srgbClr val="002060"/>
                </a:solidFill>
              </a:rPr>
              <a:t>Neuroenergetics</a:t>
            </a:r>
            <a:r>
              <a:rPr lang="en-US" dirty="0">
                <a:solidFill>
                  <a:srgbClr val="002060"/>
                </a:solidFill>
              </a:rPr>
              <a:t> </a:t>
            </a:r>
            <a:r>
              <a:rPr lang="en-US" dirty="0" smtClean="0">
                <a:solidFill>
                  <a:srgbClr val="002060"/>
                </a:solidFill>
              </a:rPr>
              <a:t>2014. </a:t>
            </a:r>
            <a:endParaRPr lang="en-US" dirty="0">
              <a:solidFill>
                <a:srgbClr val="002060"/>
              </a:solidFill>
            </a:endParaRPr>
          </a:p>
          <a:p>
            <a:pPr marL="342900" indent="-342900" eaLnBrk="1" hangingPunct="1">
              <a:lnSpc>
                <a:spcPct val="90000"/>
              </a:lnSpc>
              <a:buFontTx/>
              <a:buChar char="•"/>
              <a:defRPr/>
            </a:pPr>
            <a:endParaRPr lang="fr-FR" sz="2800" b="1" dirty="0" smtClean="0">
              <a:latin typeface="Comic Sans MS" pitchFamily="66" charset="0"/>
            </a:endParaRPr>
          </a:p>
        </p:txBody>
      </p:sp>
      <p:sp>
        <p:nvSpPr>
          <p:cNvPr id="153604" name="Espace réservé du numéro de diapositive 3"/>
          <p:cNvSpPr>
            <a:spLocks noGrp="1"/>
          </p:cNvSpPr>
          <p:nvPr>
            <p:ph type="sldNum" sz="quarter" idx="12"/>
          </p:nvPr>
        </p:nvSpPr>
        <p:spPr>
          <a:noFill/>
          <a:ln>
            <a:miter lim="800000"/>
            <a:headEnd/>
            <a:tailEnd/>
          </a:ln>
        </p:spPr>
        <p:txBody>
          <a:bodyPr/>
          <a:lstStyle/>
          <a:p>
            <a:fld id="{747EEA98-EFCA-4411-8CBC-8B3B5429DC1E}" type="slidenum">
              <a:rPr lang="fr-FR" altLang="fr-FR"/>
              <a:pPr/>
              <a:t>110</a:t>
            </a:fld>
            <a:endParaRPr lang="fr-FR" altLang="fr-FR"/>
          </a:p>
        </p:txBody>
      </p:sp>
      <p:sp>
        <p:nvSpPr>
          <p:cNvPr id="15360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Rectangle 6"/>
          <p:cNvSpPr>
            <a:spLocks noGrp="1" noChangeArrowheads="1"/>
          </p:cNvSpPr>
          <p:nvPr>
            <p:ph type="sldNum" sz="quarter" idx="12"/>
          </p:nvPr>
        </p:nvSpPr>
        <p:spPr>
          <a:noFill/>
          <a:ln>
            <a:miter lim="800000"/>
            <a:headEnd/>
            <a:tailEnd/>
          </a:ln>
        </p:spPr>
        <p:txBody>
          <a:bodyPr/>
          <a:lstStyle/>
          <a:p>
            <a:fld id="{2C0F33C5-81C8-4DE0-B43D-AE2711B47536}" type="slidenum">
              <a:rPr lang="fr-FR" altLang="fr-FR"/>
              <a:pPr/>
              <a:t>111</a:t>
            </a:fld>
            <a:endParaRPr lang="fr-FR" altLang="fr-FR"/>
          </a:p>
        </p:txBody>
      </p:sp>
      <p:sp>
        <p:nvSpPr>
          <p:cNvPr id="363522" name="Rectangle 2"/>
          <p:cNvSpPr>
            <a:spLocks noGrp="1" noChangeArrowheads="1"/>
          </p:cNvSpPr>
          <p:nvPr>
            <p:ph type="ctrTitle"/>
          </p:nvPr>
        </p:nvSpPr>
        <p:spPr>
          <a:xfrm>
            <a:off x="244475" y="215900"/>
            <a:ext cx="8720138" cy="404813"/>
          </a:xfrm>
          <a:extLst/>
        </p:spPr>
        <p:txBody>
          <a:bodyPr/>
          <a:lstStyle/>
          <a:p>
            <a:pPr algn="ctr" eaLnBrk="1" hangingPunct="1">
              <a:defRPr/>
            </a:pPr>
            <a:r>
              <a:rPr lang="fr-FR" sz="3400" b="1" i="1" smtClean="0">
                <a:effectLst>
                  <a:outerShdw blurRad="38100" dist="38100" dir="2700000" algn="tl">
                    <a:srgbClr val="C0C0C0"/>
                  </a:outerShdw>
                </a:effectLst>
                <a:latin typeface="Times New Roman" pitchFamily="18" charset="0"/>
              </a:rPr>
              <a:t>Patient JPF</a:t>
            </a:r>
            <a:r>
              <a:rPr lang="fr-FR" sz="3800" smtClean="0">
                <a:latin typeface="Comic Sans MS" pitchFamily="66" charset="0"/>
                <a:sym typeface="Symbol" pitchFamily="18" charset="2"/>
              </a:rPr>
              <a:t> </a:t>
            </a:r>
            <a:endParaRPr lang="fr-FR" smtClean="0"/>
          </a:p>
        </p:txBody>
      </p:sp>
      <p:sp>
        <p:nvSpPr>
          <p:cNvPr id="154628" name="Text Box 3"/>
          <p:cNvSpPr txBox="1">
            <a:spLocks noChangeArrowheads="1"/>
          </p:cNvSpPr>
          <p:nvPr/>
        </p:nvSpPr>
        <p:spPr bwMode="auto">
          <a:xfrm>
            <a:off x="112713" y="4508500"/>
            <a:ext cx="8923337" cy="2124075"/>
          </a:xfrm>
          <a:prstGeom prst="rect">
            <a:avLst/>
          </a:prstGeom>
          <a:solidFill>
            <a:schemeClr val="bg1"/>
          </a:solidFill>
          <a:ln w="12700">
            <a:noFill/>
            <a:miter lim="800000"/>
            <a:headEnd/>
            <a:tailEnd/>
          </a:ln>
        </p:spPr>
        <p:txBody>
          <a:bodyPr>
            <a:spAutoFit/>
          </a:bodyPr>
          <a:lstStyle/>
          <a:p>
            <a:pPr>
              <a:lnSpc>
                <a:spcPts val="3200"/>
              </a:lnSpc>
              <a:spcBef>
                <a:spcPct val="20000"/>
              </a:spcBef>
              <a:buClr>
                <a:schemeClr val="tx2"/>
              </a:buClr>
              <a:buSzPct val="75000"/>
              <a:buFont typeface="Monotype Sorts" pitchFamily="2" charset="2"/>
              <a:buNone/>
            </a:pPr>
            <a:r>
              <a:rPr lang="fr-FR" altLang="fr-FR" sz="3200" b="1" u="sng">
                <a:latin typeface="Comic Sans MS" pitchFamily="66" charset="0"/>
              </a:rPr>
              <a:t>TEP TDM FDG 11/04/2007:</a:t>
            </a:r>
            <a:r>
              <a:rPr lang="fr-FR" altLang="fr-FR" sz="3200" b="1">
                <a:latin typeface="Comic Sans MS" pitchFamily="66" charset="0"/>
              </a:rPr>
              <a:t> anomalie pole ant. et int. du LT droit, pôle ant. du LF droit  (-12%) hypofixation thalamique droite (-10%). Cartographie automatisée « scénium »: LF droit.</a:t>
            </a:r>
            <a:endParaRPr lang="fr-FR" altLang="fr-FR" sz="3200" b="1" i="1">
              <a:latin typeface="Comic Sans MS" pitchFamily="66" charset="0"/>
            </a:endParaRPr>
          </a:p>
        </p:txBody>
      </p:sp>
      <p:pic>
        <p:nvPicPr>
          <p:cNvPr id="154629" name="Picture 4" descr="FROC PET transv 11 04 2007"/>
          <p:cNvPicPr>
            <a:picLocks noChangeAspect="1" noChangeArrowheads="1"/>
          </p:cNvPicPr>
          <p:nvPr/>
        </p:nvPicPr>
        <p:blipFill>
          <a:blip r:embed="rId2"/>
          <a:srcRect/>
          <a:stretch>
            <a:fillRect/>
          </a:stretch>
        </p:blipFill>
        <p:spPr bwMode="auto">
          <a:xfrm>
            <a:off x="0" y="620713"/>
            <a:ext cx="9144000" cy="3776662"/>
          </a:xfrm>
          <a:prstGeom prst="rect">
            <a:avLst/>
          </a:prstGeom>
          <a:noFill/>
          <a:ln w="9525">
            <a:noFill/>
            <a:miter lim="800000"/>
            <a:headEnd/>
            <a:tailEnd/>
          </a:ln>
        </p:spPr>
      </p:pic>
      <p:sp>
        <p:nvSpPr>
          <p:cNvPr id="154630" name="Line 5"/>
          <p:cNvSpPr>
            <a:spLocks noChangeShapeType="1"/>
          </p:cNvSpPr>
          <p:nvPr/>
        </p:nvSpPr>
        <p:spPr bwMode="auto">
          <a:xfrm>
            <a:off x="6588125" y="333375"/>
            <a:ext cx="96838" cy="431800"/>
          </a:xfrm>
          <a:prstGeom prst="line">
            <a:avLst/>
          </a:prstGeom>
          <a:noFill/>
          <a:ln w="76200">
            <a:solidFill>
              <a:schemeClr val="tx1"/>
            </a:solidFill>
            <a:round/>
            <a:headEnd/>
            <a:tailEnd type="triangle" w="med" len="med"/>
          </a:ln>
        </p:spPr>
        <p:txBody>
          <a:bodyPr/>
          <a:lstStyle/>
          <a:p>
            <a:endParaRPr lang="fr-FR"/>
          </a:p>
        </p:txBody>
      </p:sp>
      <p:sp>
        <p:nvSpPr>
          <p:cNvPr id="154631" name="Line 6"/>
          <p:cNvSpPr>
            <a:spLocks noChangeShapeType="1"/>
          </p:cNvSpPr>
          <p:nvPr/>
        </p:nvSpPr>
        <p:spPr bwMode="auto">
          <a:xfrm>
            <a:off x="7596188" y="549275"/>
            <a:ext cx="623887" cy="287338"/>
          </a:xfrm>
          <a:prstGeom prst="line">
            <a:avLst/>
          </a:prstGeom>
          <a:noFill/>
          <a:ln w="76200">
            <a:solidFill>
              <a:srgbClr val="FF3300"/>
            </a:solidFill>
            <a:round/>
            <a:headEnd/>
            <a:tailEnd type="triangle" w="med" len="med"/>
          </a:ln>
        </p:spPr>
        <p:txBody>
          <a:bodyPr/>
          <a:lstStyle/>
          <a:p>
            <a:endParaRPr lang="fr-FR"/>
          </a:p>
        </p:txBody>
      </p:sp>
      <p:sp>
        <p:nvSpPr>
          <p:cNvPr id="154632" name="Line 7"/>
          <p:cNvSpPr>
            <a:spLocks noChangeShapeType="1"/>
          </p:cNvSpPr>
          <p:nvPr/>
        </p:nvSpPr>
        <p:spPr bwMode="auto">
          <a:xfrm>
            <a:off x="1331913" y="476250"/>
            <a:ext cx="552450" cy="649288"/>
          </a:xfrm>
          <a:prstGeom prst="line">
            <a:avLst/>
          </a:prstGeom>
          <a:noFill/>
          <a:ln w="76200">
            <a:solidFill>
              <a:srgbClr val="FF3300"/>
            </a:solidFill>
            <a:round/>
            <a:headEnd/>
            <a:tailEnd type="triangle" w="med" len="med"/>
          </a:ln>
        </p:spPr>
        <p:txBody>
          <a:bodyPr/>
          <a:lstStyle/>
          <a:p>
            <a:endParaRPr lang="fr-FR"/>
          </a:p>
        </p:txBody>
      </p:sp>
      <p:sp>
        <p:nvSpPr>
          <p:cNvPr id="154633" name="Line 8"/>
          <p:cNvSpPr>
            <a:spLocks noChangeShapeType="1"/>
          </p:cNvSpPr>
          <p:nvPr/>
        </p:nvSpPr>
        <p:spPr bwMode="auto">
          <a:xfrm flipH="1">
            <a:off x="292100" y="260350"/>
            <a:ext cx="319088" cy="792163"/>
          </a:xfrm>
          <a:prstGeom prst="line">
            <a:avLst/>
          </a:prstGeom>
          <a:noFill/>
          <a:ln w="76200">
            <a:solidFill>
              <a:srgbClr val="FF0000"/>
            </a:solidFill>
            <a:round/>
            <a:headEnd/>
            <a:tailEnd type="triangle" w="med" len="med"/>
          </a:ln>
        </p:spPr>
        <p:txBody>
          <a:bodyPr/>
          <a:lstStyle/>
          <a:p>
            <a:endParaRPr lang="fr-FR"/>
          </a:p>
        </p:txBody>
      </p:sp>
      <p:sp>
        <p:nvSpPr>
          <p:cNvPr id="154634" name="Line 9"/>
          <p:cNvSpPr>
            <a:spLocks noChangeShapeType="1"/>
          </p:cNvSpPr>
          <p:nvPr/>
        </p:nvSpPr>
        <p:spPr bwMode="auto">
          <a:xfrm flipV="1">
            <a:off x="6227763" y="1628775"/>
            <a:ext cx="512762" cy="431800"/>
          </a:xfrm>
          <a:prstGeom prst="line">
            <a:avLst/>
          </a:prstGeom>
          <a:noFill/>
          <a:ln w="76200">
            <a:solidFill>
              <a:schemeClr val="tx1"/>
            </a:solidFill>
            <a:round/>
            <a:headEnd/>
            <a:tailEnd type="triangle" w="med" len="med"/>
          </a:ln>
        </p:spPr>
        <p:txBody>
          <a:bodyPr/>
          <a:lstStyle/>
          <a:p>
            <a:endParaRPr lang="fr-FR"/>
          </a:p>
        </p:txBody>
      </p:sp>
      <p:sp>
        <p:nvSpPr>
          <p:cNvPr id="154635" name="Espace réservé du pied de page 10"/>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85800" y="146050"/>
            <a:ext cx="7772400" cy="762000"/>
          </a:xfrm>
          <a:solidFill>
            <a:schemeClr val="bg1"/>
          </a:solidFill>
          <a:ln>
            <a:solidFill>
              <a:srgbClr val="FF0000"/>
            </a:solidFill>
          </a:ln>
        </p:spPr>
        <p:txBody>
          <a:bodyPr/>
          <a:lstStyle/>
          <a:p>
            <a:pPr algn="ctr" eaLnBrk="1" hangingPunct="1"/>
            <a:r>
              <a:rPr lang="fr-FR" altLang="fr-FR" sz="3400" b="1" smtClean="0">
                <a:solidFill>
                  <a:schemeClr val="tx1"/>
                </a:solidFill>
                <a:latin typeface="Comic Sans MS" pitchFamily="66" charset="0"/>
              </a:rPr>
              <a:t>Synthèse imagerie fonctionnelle</a:t>
            </a:r>
            <a:endParaRPr lang="fr-FR" altLang="fr-FR" sz="3000" smtClean="0">
              <a:solidFill>
                <a:schemeClr val="tx1"/>
              </a:solidFill>
            </a:endParaRPr>
          </a:p>
        </p:txBody>
      </p:sp>
      <p:sp>
        <p:nvSpPr>
          <p:cNvPr id="155651" name="Rectangle 3"/>
          <p:cNvSpPr>
            <a:spLocks noGrp="1" noChangeArrowheads="1"/>
          </p:cNvSpPr>
          <p:nvPr>
            <p:ph type="body" idx="1"/>
          </p:nvPr>
        </p:nvSpPr>
        <p:spPr>
          <a:xfrm>
            <a:off x="155575" y="1557338"/>
            <a:ext cx="8704263" cy="4822825"/>
          </a:xfrm>
        </p:spPr>
        <p:txBody>
          <a:bodyPr/>
          <a:lstStyle/>
          <a:p>
            <a:pPr marL="342900" indent="-342900" algn="ctr" eaLnBrk="1" hangingPunct="1">
              <a:lnSpc>
                <a:spcPts val="600"/>
              </a:lnSpc>
              <a:buFont typeface="Wingdings" pitchFamily="2" charset="2"/>
              <a:buNone/>
            </a:pPr>
            <a:endParaRPr lang="fr-FR" altLang="fr-FR" sz="900" b="1" i="1" smtClean="0">
              <a:solidFill>
                <a:srgbClr val="66FFFF"/>
              </a:solidFill>
            </a:endParaRPr>
          </a:p>
          <a:p>
            <a:pPr marL="342900" indent="-342900" eaLnBrk="1" hangingPunct="1">
              <a:lnSpc>
                <a:spcPts val="5000"/>
              </a:lnSpc>
              <a:spcBef>
                <a:spcPts val="1000"/>
              </a:spcBef>
              <a:spcAft>
                <a:spcPts val="200"/>
              </a:spcAft>
              <a:buFontTx/>
              <a:buChar char="•"/>
            </a:pPr>
            <a:r>
              <a:rPr lang="fr-FR" altLang="fr-FR" sz="3600" b="1" i="1" smtClean="0">
                <a:latin typeface="Comic Sans MS" pitchFamily="66" charset="0"/>
              </a:rPr>
              <a:t>Indication élective d’une imagerie fonctionnelle (TEMP ou TEP) : </a:t>
            </a:r>
            <a:r>
              <a:rPr lang="fr-FR" altLang="fr-FR" sz="3600" b="1" i="1" smtClean="0">
                <a:solidFill>
                  <a:srgbClr val="0000FF"/>
                </a:solidFill>
                <a:latin typeface="Comic Sans MS" pitchFamily="66" charset="0"/>
              </a:rPr>
              <a:t>discordance</a:t>
            </a:r>
            <a:r>
              <a:rPr lang="fr-FR" altLang="fr-FR" sz="3600" b="1" smtClean="0">
                <a:solidFill>
                  <a:srgbClr val="0000FF"/>
                </a:solidFill>
                <a:latin typeface="Comic Sans MS" pitchFamily="66" charset="0"/>
              </a:rPr>
              <a:t> anatomo-clinique:</a:t>
            </a:r>
            <a:r>
              <a:rPr lang="fr-FR" altLang="fr-FR" sz="3600" b="1" smtClean="0">
                <a:latin typeface="Comic Sans MS" pitchFamily="66" charset="0"/>
              </a:rPr>
              <a:t> IRM (ou TDM) normales alors que les évaluations neuropsychiatriques ne le sont pas (traumatisme crânien léger).</a:t>
            </a:r>
          </a:p>
        </p:txBody>
      </p:sp>
      <p:sp>
        <p:nvSpPr>
          <p:cNvPr id="155652" name="Espace réservé du numéro de diapositive 3"/>
          <p:cNvSpPr>
            <a:spLocks noGrp="1"/>
          </p:cNvSpPr>
          <p:nvPr>
            <p:ph type="sldNum" sz="quarter" idx="12"/>
          </p:nvPr>
        </p:nvSpPr>
        <p:spPr>
          <a:noFill/>
          <a:ln>
            <a:miter lim="800000"/>
            <a:headEnd/>
            <a:tailEnd/>
          </a:ln>
        </p:spPr>
        <p:txBody>
          <a:bodyPr/>
          <a:lstStyle/>
          <a:p>
            <a:fld id="{A4A36937-A954-47BE-8A51-8F897B4446F6}" type="slidenum">
              <a:rPr lang="fr-FR" altLang="fr-FR"/>
              <a:pPr/>
              <a:t>112</a:t>
            </a:fld>
            <a:endParaRPr lang="fr-FR" altLang="fr-FR"/>
          </a:p>
        </p:txBody>
      </p:sp>
      <p:sp>
        <p:nvSpPr>
          <p:cNvPr id="155653"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Espace réservé du numéro de diapositive 5"/>
          <p:cNvSpPr>
            <a:spLocks noGrp="1"/>
          </p:cNvSpPr>
          <p:nvPr>
            <p:ph type="sldNum" sz="quarter" idx="12"/>
          </p:nvPr>
        </p:nvSpPr>
        <p:spPr>
          <a:noFill/>
          <a:ln>
            <a:miter lim="800000"/>
            <a:headEnd/>
            <a:tailEnd/>
          </a:ln>
        </p:spPr>
        <p:txBody>
          <a:bodyPr/>
          <a:lstStyle/>
          <a:p>
            <a:fld id="{C893D82D-705A-4015-9013-8AD3BFB81733}" type="slidenum">
              <a:rPr lang="fr-FR" altLang="fr-FR"/>
              <a:pPr/>
              <a:t>113</a:t>
            </a:fld>
            <a:endParaRPr lang="fr-FR" altLang="fr-FR"/>
          </a:p>
        </p:txBody>
      </p:sp>
      <p:sp>
        <p:nvSpPr>
          <p:cNvPr id="156675" name="Rectangle 2"/>
          <p:cNvSpPr>
            <a:spLocks noGrp="1" noChangeArrowheads="1"/>
          </p:cNvSpPr>
          <p:nvPr>
            <p:ph type="title"/>
          </p:nvPr>
        </p:nvSpPr>
        <p:spPr>
          <a:xfrm>
            <a:off x="539750" y="1195388"/>
            <a:ext cx="7920038" cy="3457575"/>
          </a:xfrm>
          <a:noFill/>
        </p:spPr>
        <p:txBody>
          <a:bodyPr/>
          <a:lstStyle/>
          <a:p>
            <a:pPr algn="ctr" eaLnBrk="1" hangingPunct="1"/>
            <a:r>
              <a:rPr lang="fr-FR" altLang="fr-FR" sz="5700" b="1" i="1" smtClean="0">
                <a:latin typeface="Comic Sans MS" pitchFamily="66" charset="0"/>
              </a:rPr>
              <a:t>Neuroimagerie et réparation du dommage corporel </a:t>
            </a:r>
          </a:p>
        </p:txBody>
      </p:sp>
      <p:sp>
        <p:nvSpPr>
          <p:cNvPr id="156676"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Rectangle 6"/>
          <p:cNvSpPr>
            <a:spLocks noGrp="1" noChangeArrowheads="1"/>
          </p:cNvSpPr>
          <p:nvPr>
            <p:ph type="sldNum" sz="quarter" idx="12"/>
          </p:nvPr>
        </p:nvSpPr>
        <p:spPr>
          <a:noFill/>
          <a:ln>
            <a:miter lim="800000"/>
            <a:headEnd/>
            <a:tailEnd/>
          </a:ln>
        </p:spPr>
        <p:txBody>
          <a:bodyPr/>
          <a:lstStyle/>
          <a:p>
            <a:fld id="{59BAB08A-F2B1-4A85-9A0E-EEAD57AD8FCD}" type="slidenum">
              <a:rPr lang="fr-FR" altLang="fr-FR"/>
              <a:pPr/>
              <a:t>114</a:t>
            </a:fld>
            <a:endParaRPr lang="fr-FR" altLang="fr-FR"/>
          </a:p>
        </p:txBody>
      </p:sp>
      <p:sp>
        <p:nvSpPr>
          <p:cNvPr id="500738" name="Rectangle 2"/>
          <p:cNvSpPr>
            <a:spLocks noGrp="1" noChangeArrowheads="1"/>
          </p:cNvSpPr>
          <p:nvPr>
            <p:ph type="ctrTitle"/>
          </p:nvPr>
        </p:nvSpPr>
        <p:spPr>
          <a:xfrm>
            <a:off x="71438" y="152400"/>
            <a:ext cx="8893175" cy="609600"/>
          </a:xfrm>
          <a:ln>
            <a:solidFill>
              <a:srgbClr val="FF0000"/>
            </a:solidFill>
          </a:ln>
        </p:spPr>
        <p:txBody>
          <a:bodyPr/>
          <a:lstStyle/>
          <a:p>
            <a:pPr algn="ctr" eaLnBrk="1" hangingPunct="1">
              <a:defRPr/>
            </a:pPr>
            <a:r>
              <a:rPr lang="fr-FR" sz="3400" b="1" i="1" smtClean="0">
                <a:effectLst>
                  <a:outerShdw blurRad="38100" dist="38100" dir="2700000" algn="tl">
                    <a:srgbClr val="C0C0C0"/>
                  </a:outerShdw>
                </a:effectLst>
                <a:latin typeface="Comic Sans MS" pitchFamily="66" charset="0"/>
              </a:rPr>
              <a:t>L’expertise clinique et neuro-radiologique</a:t>
            </a:r>
            <a:r>
              <a:rPr lang="fr-FR" sz="3800" smtClean="0">
                <a:latin typeface="Comic Sans MS" pitchFamily="66" charset="0"/>
                <a:sym typeface="Symbol" pitchFamily="18" charset="2"/>
              </a:rPr>
              <a:t> </a:t>
            </a:r>
            <a:endParaRPr lang="fr-FR" smtClean="0"/>
          </a:p>
        </p:txBody>
      </p:sp>
      <p:sp>
        <p:nvSpPr>
          <p:cNvPr id="157700" name="Text Box 3"/>
          <p:cNvSpPr txBox="1">
            <a:spLocks noChangeArrowheads="1"/>
          </p:cNvSpPr>
          <p:nvPr/>
        </p:nvSpPr>
        <p:spPr bwMode="auto">
          <a:xfrm>
            <a:off x="155575" y="1052513"/>
            <a:ext cx="8859838" cy="5094287"/>
          </a:xfrm>
          <a:prstGeom prst="rect">
            <a:avLst/>
          </a:prstGeom>
          <a:noFill/>
          <a:ln w="12700">
            <a:noFill/>
            <a:miter lim="800000"/>
            <a:headEnd/>
            <a:tailEnd/>
          </a:ln>
        </p:spPr>
        <p:txBody>
          <a:bodyPr>
            <a:spAutoFit/>
          </a:bodyPr>
          <a:lstStyle/>
          <a:p>
            <a:pPr>
              <a:lnSpc>
                <a:spcPct val="85000"/>
              </a:lnSpc>
              <a:spcBef>
                <a:spcPct val="45000"/>
              </a:spcBef>
              <a:buFontTx/>
              <a:buChar char="•"/>
            </a:pPr>
            <a:r>
              <a:rPr lang="fr-FR" altLang="fr-FR" sz="3200" b="1">
                <a:solidFill>
                  <a:srgbClr val="75E4ED"/>
                </a:solidFill>
                <a:latin typeface="Arial" pitchFamily="34" charset="0"/>
              </a:rPr>
              <a:t> </a:t>
            </a:r>
            <a:r>
              <a:rPr lang="fr-FR" altLang="fr-FR" sz="3300" b="1">
                <a:solidFill>
                  <a:srgbClr val="0000FF"/>
                </a:solidFill>
                <a:latin typeface="Comic Sans MS" pitchFamily="66" charset="0"/>
              </a:rPr>
              <a:t>on expertise un patient</a:t>
            </a:r>
            <a:r>
              <a:rPr lang="fr-FR" altLang="fr-FR" sz="3300">
                <a:latin typeface="Comic Sans MS" pitchFamily="66" charset="0"/>
              </a:rPr>
              <a:t>, pas des images : clinique, évaluations neuropsychologiques d’abord.</a:t>
            </a:r>
          </a:p>
          <a:p>
            <a:pPr>
              <a:lnSpc>
                <a:spcPct val="85000"/>
              </a:lnSpc>
              <a:spcBef>
                <a:spcPct val="45000"/>
              </a:spcBef>
              <a:buFontTx/>
              <a:buChar char="•"/>
            </a:pPr>
            <a:r>
              <a:rPr lang="fr-FR" altLang="fr-FR" sz="3300" b="1">
                <a:latin typeface="Comic Sans MS" pitchFamily="66" charset="0"/>
              </a:rPr>
              <a:t>sémiologie clinique PUIS les images</a:t>
            </a:r>
          </a:p>
          <a:p>
            <a:pPr>
              <a:lnSpc>
                <a:spcPct val="85000"/>
              </a:lnSpc>
              <a:spcBef>
                <a:spcPct val="45000"/>
              </a:spcBef>
              <a:buFontTx/>
              <a:buChar char="•"/>
            </a:pPr>
            <a:r>
              <a:rPr lang="fr-FR" altLang="fr-FR" sz="3300">
                <a:latin typeface="Comic Sans MS" pitchFamily="66" charset="0"/>
              </a:rPr>
              <a:t>La </a:t>
            </a:r>
            <a:r>
              <a:rPr lang="fr-FR" altLang="fr-FR" sz="3300" b="1">
                <a:latin typeface="Comic Sans MS" pitchFamily="66" charset="0"/>
              </a:rPr>
              <a:t>preuve médico-légale</a:t>
            </a:r>
            <a:r>
              <a:rPr lang="fr-FR" altLang="fr-FR" sz="3300">
                <a:latin typeface="Comic Sans MS" pitchFamily="66" charset="0"/>
              </a:rPr>
              <a:t> du dommage cérébral (TCL…) : </a:t>
            </a:r>
            <a:r>
              <a:rPr lang="fr-FR" altLang="fr-FR" sz="3300">
                <a:solidFill>
                  <a:srgbClr val="0000FF"/>
                </a:solidFill>
                <a:latin typeface="Comic Sans MS" pitchFamily="66" charset="0"/>
              </a:rPr>
              <a:t>pièce à conviction</a:t>
            </a:r>
            <a:r>
              <a:rPr lang="fr-FR" altLang="fr-FR" sz="3300">
                <a:latin typeface="Comic Sans MS" pitchFamily="66" charset="0"/>
              </a:rPr>
              <a:t> à intégrer dans le raisonnement d’imputabilité</a:t>
            </a:r>
          </a:p>
          <a:p>
            <a:pPr>
              <a:lnSpc>
                <a:spcPct val="85000"/>
              </a:lnSpc>
              <a:spcBef>
                <a:spcPct val="45000"/>
              </a:spcBef>
              <a:buFontTx/>
              <a:buChar char="•"/>
            </a:pPr>
            <a:r>
              <a:rPr lang="fr-FR" altLang="fr-FR" sz="3300">
                <a:latin typeface="Comic Sans MS" pitchFamily="66" charset="0"/>
              </a:rPr>
              <a:t>Intérêt d’un </a:t>
            </a:r>
            <a:r>
              <a:rPr lang="fr-FR" altLang="fr-FR" sz="3300" b="1">
                <a:solidFill>
                  <a:srgbClr val="0000FF"/>
                </a:solidFill>
                <a:latin typeface="Comic Sans MS" pitchFamily="66" charset="0"/>
              </a:rPr>
              <a:t>sapiteur radiologue</a:t>
            </a:r>
            <a:r>
              <a:rPr lang="fr-FR" altLang="fr-FR" sz="3300" b="1">
                <a:latin typeface="Comic Sans MS" pitchFamily="66" charset="0"/>
              </a:rPr>
              <a:t> +++ : un examen IRM demandé pour l’expertise (consolidation - TCCL)</a:t>
            </a:r>
            <a:r>
              <a:rPr lang="fr-FR" altLang="fr-FR" sz="3300">
                <a:latin typeface="Comic Sans MS" pitchFamily="66" charset="0"/>
              </a:rPr>
              <a:t>.</a:t>
            </a:r>
          </a:p>
        </p:txBody>
      </p:sp>
      <p:sp>
        <p:nvSpPr>
          <p:cNvPr id="157701"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2786" name="Rectangle 2"/>
          <p:cNvSpPr>
            <a:spLocks noGrp="1" noChangeArrowheads="1"/>
          </p:cNvSpPr>
          <p:nvPr>
            <p:ph type="ctrTitle"/>
          </p:nvPr>
        </p:nvSpPr>
        <p:spPr>
          <a:xfrm>
            <a:off x="95250" y="115888"/>
            <a:ext cx="8940800" cy="685800"/>
          </a:xfrm>
          <a:ln>
            <a:solidFill>
              <a:srgbClr val="FF0000"/>
            </a:solidFill>
          </a:ln>
        </p:spPr>
        <p:txBody>
          <a:bodyPr/>
          <a:lstStyle/>
          <a:p>
            <a:pPr algn="ctr" eaLnBrk="1" hangingPunct="1">
              <a:defRPr/>
            </a:pPr>
            <a:r>
              <a:rPr lang="fr-FR" sz="3600" b="1" smtClean="0">
                <a:effectLst>
                  <a:outerShdw blurRad="38100" dist="38100" dir="2700000" algn="tl">
                    <a:srgbClr val="C0C0C0"/>
                  </a:outerShdw>
                </a:effectLst>
                <a:latin typeface="Comic Sans MS" pitchFamily="66" charset="0"/>
              </a:rPr>
              <a:t>Neuroimagerie et expertise de l’enfant</a:t>
            </a:r>
            <a:r>
              <a:rPr lang="fr-FR" sz="3800" smtClean="0">
                <a:latin typeface="Comic Sans MS" pitchFamily="66" charset="0"/>
                <a:sym typeface="Symbol" pitchFamily="18" charset="2"/>
              </a:rPr>
              <a:t> </a:t>
            </a:r>
            <a:endParaRPr lang="fr-FR" smtClean="0"/>
          </a:p>
        </p:txBody>
      </p:sp>
      <p:sp>
        <p:nvSpPr>
          <p:cNvPr id="158723" name="Text Box 3"/>
          <p:cNvSpPr txBox="1">
            <a:spLocks noChangeArrowheads="1"/>
          </p:cNvSpPr>
          <p:nvPr/>
        </p:nvSpPr>
        <p:spPr bwMode="auto">
          <a:xfrm>
            <a:off x="395288" y="1196975"/>
            <a:ext cx="8424862" cy="4968875"/>
          </a:xfrm>
          <a:prstGeom prst="rect">
            <a:avLst/>
          </a:prstGeom>
          <a:noFill/>
          <a:ln w="12700">
            <a:noFill/>
            <a:miter lim="800000"/>
            <a:headEnd/>
            <a:tailEnd/>
          </a:ln>
        </p:spPr>
        <p:txBody>
          <a:bodyPr>
            <a:spAutoFit/>
          </a:bodyPr>
          <a:lstStyle/>
          <a:p>
            <a:pPr>
              <a:lnSpc>
                <a:spcPts val="4500"/>
              </a:lnSpc>
              <a:spcBef>
                <a:spcPct val="50000"/>
              </a:spcBef>
              <a:buFontTx/>
              <a:buChar char="•"/>
            </a:pPr>
            <a:r>
              <a:rPr lang="fr-FR" altLang="fr-FR" sz="2800">
                <a:latin typeface="Arial" pitchFamily="34" charset="0"/>
              </a:rPr>
              <a:t> </a:t>
            </a:r>
            <a:r>
              <a:rPr lang="fr-FR" altLang="fr-FR" sz="3600">
                <a:latin typeface="Comic Sans MS" pitchFamily="66" charset="0"/>
              </a:rPr>
              <a:t>Rechercher les </a:t>
            </a:r>
            <a:r>
              <a:rPr lang="fr-FR" altLang="fr-FR" sz="3600" b="1">
                <a:solidFill>
                  <a:srgbClr val="0000FF"/>
                </a:solidFill>
                <a:latin typeface="Comic Sans MS" pitchFamily="66" charset="0"/>
              </a:rPr>
              <a:t>lésions axonales diffuses</a:t>
            </a:r>
            <a:r>
              <a:rPr lang="fr-FR" altLang="fr-FR" sz="3600">
                <a:latin typeface="Comic Sans MS" pitchFamily="66" charset="0"/>
              </a:rPr>
              <a:t> en phase initiale (prédicteur clé)</a:t>
            </a:r>
          </a:p>
          <a:p>
            <a:pPr>
              <a:lnSpc>
                <a:spcPts val="4500"/>
              </a:lnSpc>
              <a:spcBef>
                <a:spcPct val="50000"/>
              </a:spcBef>
              <a:buFontTx/>
              <a:buChar char="•"/>
            </a:pPr>
            <a:r>
              <a:rPr lang="fr-FR" altLang="fr-FR" sz="3600">
                <a:latin typeface="Comic Sans MS" pitchFamily="66" charset="0"/>
              </a:rPr>
              <a:t> Rechercher le corollaire à distance, </a:t>
            </a:r>
            <a:r>
              <a:rPr lang="fr-FR" altLang="fr-FR" sz="3600" b="1">
                <a:solidFill>
                  <a:srgbClr val="0000FF"/>
                </a:solidFill>
                <a:latin typeface="Comic Sans MS" pitchFamily="66" charset="0"/>
              </a:rPr>
              <a:t>l’atrophie</a:t>
            </a:r>
            <a:r>
              <a:rPr lang="fr-FR" altLang="fr-FR" sz="3600">
                <a:solidFill>
                  <a:srgbClr val="0000FF"/>
                </a:solidFill>
                <a:latin typeface="Comic Sans MS" pitchFamily="66" charset="0"/>
              </a:rPr>
              <a:t> cérébrale</a:t>
            </a:r>
            <a:r>
              <a:rPr lang="fr-FR" altLang="fr-FR" sz="3600">
                <a:latin typeface="Comic Sans MS" pitchFamily="66" charset="0"/>
              </a:rPr>
              <a:t> focale ou diffuse ou bien l ’arrêt du développement de certaines zones cérébrales chez l’enfant.</a:t>
            </a:r>
          </a:p>
        </p:txBody>
      </p:sp>
      <p:sp>
        <p:nvSpPr>
          <p:cNvPr id="158724" name="Espace réservé du numéro de diapositive 3"/>
          <p:cNvSpPr>
            <a:spLocks noGrp="1"/>
          </p:cNvSpPr>
          <p:nvPr>
            <p:ph type="sldNum" sz="quarter" idx="12"/>
          </p:nvPr>
        </p:nvSpPr>
        <p:spPr>
          <a:noFill/>
          <a:ln>
            <a:miter lim="800000"/>
            <a:headEnd/>
            <a:tailEnd/>
          </a:ln>
        </p:spPr>
        <p:txBody>
          <a:bodyPr/>
          <a:lstStyle/>
          <a:p>
            <a:fld id="{FA9DABFA-D040-447F-B4F6-039889A15B7A}" type="slidenum">
              <a:rPr lang="fr-FR" altLang="fr-FR"/>
              <a:pPr/>
              <a:t>115</a:t>
            </a:fld>
            <a:endParaRPr lang="fr-FR" altLang="fr-FR"/>
          </a:p>
        </p:txBody>
      </p:sp>
      <p:sp>
        <p:nvSpPr>
          <p:cNvPr id="15872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62" name="Rectangle 2" descr="Marbre blanc"/>
          <p:cNvSpPr>
            <a:spLocks noGrp="1" noChangeArrowheads="1"/>
          </p:cNvSpPr>
          <p:nvPr>
            <p:ph type="title"/>
          </p:nvPr>
        </p:nvSpPr>
        <p:spPr>
          <a:xfrm>
            <a:off x="381000" y="44450"/>
            <a:ext cx="8305800" cy="684213"/>
          </a:xfrm>
          <a:ln>
            <a:solidFill>
              <a:srgbClr val="FF0000"/>
            </a:solidFill>
          </a:ln>
          <a:extLst/>
        </p:spPr>
        <p:txBody>
          <a:bodyPr/>
          <a:lstStyle/>
          <a:p>
            <a:pPr algn="ctr" eaLnBrk="1" hangingPunct="1">
              <a:defRPr/>
            </a:pPr>
            <a:r>
              <a:rPr lang="fr-FR" sz="2800" b="1" i="1" smtClean="0">
                <a:effectLst>
                  <a:outerShdw blurRad="38100" dist="38100" dir="2700000" algn="tl">
                    <a:srgbClr val="C0C0C0"/>
                  </a:outerShdw>
                </a:effectLst>
                <a:latin typeface="Comic Sans MS" pitchFamily="66" charset="0"/>
              </a:rPr>
              <a:t>Principes de l’évaluation en neuroimagerie</a:t>
            </a:r>
            <a:endParaRPr lang="fr-FR" sz="3500" b="1" i="1" smtClean="0">
              <a:latin typeface="Comic Sans MS" pitchFamily="66" charset="0"/>
            </a:endParaRPr>
          </a:p>
        </p:txBody>
      </p:sp>
      <p:sp>
        <p:nvSpPr>
          <p:cNvPr id="501763" name="Rectangle 3"/>
          <p:cNvSpPr>
            <a:spLocks noGrp="1" noChangeArrowheads="1"/>
          </p:cNvSpPr>
          <p:nvPr>
            <p:ph type="body" idx="1"/>
          </p:nvPr>
        </p:nvSpPr>
        <p:spPr>
          <a:xfrm>
            <a:off x="155575" y="765175"/>
            <a:ext cx="8832850" cy="5688013"/>
          </a:xfrm>
        </p:spPr>
        <p:txBody>
          <a:bodyPr/>
          <a:lstStyle/>
          <a:p>
            <a:pPr marL="342900" indent="-342900" eaLnBrk="1" hangingPunct="1">
              <a:spcBef>
                <a:spcPct val="50000"/>
              </a:spcBef>
              <a:buFontTx/>
              <a:buChar char="•"/>
              <a:defRPr/>
            </a:pPr>
            <a:r>
              <a:rPr lang="fr-FR" dirty="0" smtClean="0">
                <a:latin typeface="Comic Sans MS" pitchFamily="66" charset="0"/>
              </a:rPr>
              <a:t>reprendre </a:t>
            </a:r>
            <a:r>
              <a:rPr lang="fr-FR" b="1" dirty="0" smtClean="0">
                <a:solidFill>
                  <a:srgbClr val="0000FF"/>
                </a:solidFill>
                <a:latin typeface="Comic Sans MS" pitchFamily="66" charset="0"/>
              </a:rPr>
              <a:t>TOUS les documents</a:t>
            </a:r>
            <a:r>
              <a:rPr lang="fr-FR" dirty="0" smtClean="0">
                <a:solidFill>
                  <a:srgbClr val="0000FF"/>
                </a:solidFill>
                <a:latin typeface="Comic Sans MS" pitchFamily="66" charset="0"/>
              </a:rPr>
              <a:t> images</a:t>
            </a:r>
            <a:r>
              <a:rPr lang="fr-FR" dirty="0" smtClean="0">
                <a:latin typeface="Comic Sans MS" pitchFamily="66" charset="0"/>
              </a:rPr>
              <a:t> comme les autres pièces… tout regarder….</a:t>
            </a:r>
          </a:p>
          <a:p>
            <a:pPr marL="342900" indent="-342900" eaLnBrk="1" hangingPunct="1">
              <a:spcBef>
                <a:spcPts val="100"/>
              </a:spcBef>
              <a:buFontTx/>
              <a:buChar char="•"/>
              <a:defRPr/>
            </a:pPr>
            <a:r>
              <a:rPr lang="fr-FR" b="1" dirty="0" smtClean="0">
                <a:latin typeface="Comic Sans MS" pitchFamily="66" charset="0"/>
              </a:rPr>
              <a:t>intérêt des </a:t>
            </a:r>
            <a:r>
              <a:rPr lang="fr-FR" b="1" i="1" dirty="0" smtClean="0">
                <a:solidFill>
                  <a:srgbClr val="0000FF"/>
                </a:solidFill>
                <a:effectLst>
                  <a:outerShdw blurRad="38100" dist="38100" dir="2700000" algn="tl">
                    <a:srgbClr val="C0C0C0"/>
                  </a:outerShdw>
                </a:effectLst>
                <a:latin typeface="Comic Sans MS" pitchFamily="66" charset="0"/>
              </a:rPr>
              <a:t>images initiales</a:t>
            </a:r>
            <a:r>
              <a:rPr lang="fr-FR" dirty="0" smtClean="0">
                <a:latin typeface="Comic Sans MS" pitchFamily="66" charset="0"/>
              </a:rPr>
              <a:t> (scanners) +++ (site des contusions, hématomes, œdème)</a:t>
            </a:r>
          </a:p>
          <a:p>
            <a:pPr marL="342900" indent="-342900" eaLnBrk="1" hangingPunct="1">
              <a:spcBef>
                <a:spcPts val="100"/>
              </a:spcBef>
              <a:buFontTx/>
              <a:buChar char="•"/>
              <a:defRPr/>
            </a:pPr>
            <a:r>
              <a:rPr lang="fr-FR" b="1" dirty="0" smtClean="0">
                <a:latin typeface="Comic Sans MS" pitchFamily="66" charset="0"/>
              </a:rPr>
              <a:t> intérêt de </a:t>
            </a:r>
            <a:r>
              <a:rPr lang="fr-FR" b="1" dirty="0" smtClean="0">
                <a:solidFill>
                  <a:srgbClr val="0000FF"/>
                </a:solidFill>
                <a:effectLst>
                  <a:outerShdw blurRad="38100" dist="38100" dir="2700000" algn="tl">
                    <a:srgbClr val="C0C0C0"/>
                  </a:outerShdw>
                </a:effectLst>
                <a:latin typeface="Comic Sans MS" pitchFamily="66" charset="0"/>
              </a:rPr>
              <a:t>l</a:t>
            </a:r>
            <a:r>
              <a:rPr lang="fr-FR" b="1" i="1" dirty="0" smtClean="0">
                <a:solidFill>
                  <a:srgbClr val="0000FF"/>
                </a:solidFill>
                <a:effectLst>
                  <a:outerShdw blurRad="38100" dist="38100" dir="2700000" algn="tl">
                    <a:srgbClr val="C0C0C0"/>
                  </a:outerShdw>
                </a:effectLst>
                <a:latin typeface="Comic Sans MS" pitchFamily="66" charset="0"/>
              </a:rPr>
              <a:t>’IRM</a:t>
            </a:r>
            <a:r>
              <a:rPr lang="fr-FR" b="1" dirty="0" smtClean="0">
                <a:solidFill>
                  <a:srgbClr val="0000FF"/>
                </a:solidFill>
                <a:latin typeface="Comic Sans MS" pitchFamily="66" charset="0"/>
              </a:rPr>
              <a:t> en phase précoce puis « chronique »</a:t>
            </a:r>
            <a:r>
              <a:rPr lang="fr-FR" dirty="0" smtClean="0">
                <a:solidFill>
                  <a:srgbClr val="0000FF"/>
                </a:solidFill>
                <a:latin typeface="Comic Sans MS" pitchFamily="66" charset="0"/>
              </a:rPr>
              <a:t>,</a:t>
            </a:r>
            <a:r>
              <a:rPr lang="fr-FR" dirty="0" smtClean="0">
                <a:latin typeface="Comic Sans MS" pitchFamily="66" charset="0"/>
              </a:rPr>
              <a:t> </a:t>
            </a:r>
          </a:p>
          <a:p>
            <a:pPr marL="342900" indent="-342900" eaLnBrk="1" hangingPunct="1">
              <a:spcBef>
                <a:spcPts val="100"/>
              </a:spcBef>
              <a:buFontTx/>
              <a:buChar char="•"/>
              <a:defRPr/>
            </a:pPr>
            <a:r>
              <a:rPr lang="fr-FR" dirty="0" smtClean="0">
                <a:latin typeface="Comic Sans MS" pitchFamily="66" charset="0"/>
              </a:rPr>
              <a:t>répétition des imageries pertinentes à intervalle de temps réfléchi…: </a:t>
            </a:r>
            <a:r>
              <a:rPr lang="fr-FR" b="1" dirty="0" smtClean="0">
                <a:solidFill>
                  <a:srgbClr val="0000FF"/>
                </a:solidFill>
                <a:latin typeface="Comic Sans MS" pitchFamily="66" charset="0"/>
              </a:rPr>
              <a:t>documenter le suivi</a:t>
            </a:r>
            <a:endParaRPr lang="fr-FR" dirty="0" smtClean="0">
              <a:solidFill>
                <a:srgbClr val="0000FF"/>
              </a:solidFill>
              <a:latin typeface="Comic Sans MS" pitchFamily="66" charset="0"/>
            </a:endParaRPr>
          </a:p>
          <a:p>
            <a:pPr marL="342900" indent="-342900" eaLnBrk="1" hangingPunct="1">
              <a:spcBef>
                <a:spcPts val="100"/>
              </a:spcBef>
              <a:buFontTx/>
              <a:buChar char="•"/>
              <a:defRPr/>
            </a:pPr>
            <a:r>
              <a:rPr lang="fr-FR" b="1" dirty="0" smtClean="0">
                <a:solidFill>
                  <a:srgbClr val="0000FF"/>
                </a:solidFill>
                <a:latin typeface="Comic Sans MS" pitchFamily="66" charset="0"/>
              </a:rPr>
              <a:t>Limites des imageries</a:t>
            </a:r>
            <a:r>
              <a:rPr lang="fr-FR" dirty="0" smtClean="0">
                <a:solidFill>
                  <a:srgbClr val="0000FF"/>
                </a:solidFill>
                <a:latin typeface="Comic Sans MS" pitchFamily="66" charset="0"/>
              </a:rPr>
              <a:t> :</a:t>
            </a:r>
            <a:r>
              <a:rPr lang="fr-FR" dirty="0" smtClean="0">
                <a:latin typeface="Comic Sans MS" pitchFamily="66" charset="0"/>
              </a:rPr>
              <a:t>  IRM normales ? résolution spatiale ? Détection de l’atrophie, corrélation lésion / symptôme….</a:t>
            </a:r>
          </a:p>
        </p:txBody>
      </p:sp>
      <p:sp>
        <p:nvSpPr>
          <p:cNvPr id="159748" name="Espace réservé du numéro de diapositive 3"/>
          <p:cNvSpPr>
            <a:spLocks noGrp="1"/>
          </p:cNvSpPr>
          <p:nvPr>
            <p:ph type="sldNum" sz="quarter" idx="12"/>
          </p:nvPr>
        </p:nvSpPr>
        <p:spPr>
          <a:noFill/>
          <a:ln>
            <a:miter lim="800000"/>
            <a:headEnd/>
            <a:tailEnd/>
          </a:ln>
        </p:spPr>
        <p:txBody>
          <a:bodyPr/>
          <a:lstStyle/>
          <a:p>
            <a:fld id="{D58E324F-65E8-4904-A186-349A0F70C1BB}" type="slidenum">
              <a:rPr lang="fr-FR" altLang="fr-FR"/>
              <a:pPr/>
              <a:t>116</a:t>
            </a:fld>
            <a:endParaRPr lang="fr-FR" altLang="fr-FR"/>
          </a:p>
        </p:txBody>
      </p:sp>
      <p:sp>
        <p:nvSpPr>
          <p:cNvPr id="15974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0" name="Rectangle 6"/>
          <p:cNvSpPr>
            <a:spLocks noGrp="1" noChangeArrowheads="1"/>
          </p:cNvSpPr>
          <p:nvPr>
            <p:ph type="sldNum" sz="quarter" idx="12"/>
          </p:nvPr>
        </p:nvSpPr>
        <p:spPr>
          <a:noFill/>
          <a:ln>
            <a:miter lim="800000"/>
            <a:headEnd/>
            <a:tailEnd/>
          </a:ln>
        </p:spPr>
        <p:txBody>
          <a:bodyPr/>
          <a:lstStyle/>
          <a:p>
            <a:fld id="{46BE6B74-6997-45C3-BC72-6AC7858636CB}" type="slidenum">
              <a:rPr lang="fr-FR" altLang="fr-FR"/>
              <a:pPr/>
              <a:t>117</a:t>
            </a:fld>
            <a:endParaRPr lang="fr-FR" altLang="fr-FR"/>
          </a:p>
        </p:txBody>
      </p:sp>
      <p:sp>
        <p:nvSpPr>
          <p:cNvPr id="503810" name="Rectangle 2"/>
          <p:cNvSpPr>
            <a:spLocks noGrp="1" noChangeArrowheads="1"/>
          </p:cNvSpPr>
          <p:nvPr>
            <p:ph type="ctrTitle"/>
          </p:nvPr>
        </p:nvSpPr>
        <p:spPr>
          <a:xfrm>
            <a:off x="203200" y="115888"/>
            <a:ext cx="8720138" cy="576262"/>
          </a:xfrm>
          <a:extLst/>
        </p:spPr>
        <p:txBody>
          <a:bodyPr/>
          <a:lstStyle/>
          <a:p>
            <a:pPr algn="ctr" eaLnBrk="1" hangingPunct="1">
              <a:defRPr/>
            </a:pPr>
            <a:r>
              <a:rPr lang="fr-FR" sz="3800" b="1" i="1" dirty="0" smtClean="0">
                <a:effectLst>
                  <a:outerShdw blurRad="38100" dist="38100" dir="2700000" algn="tl">
                    <a:srgbClr val="C0C0C0"/>
                  </a:outerShdw>
                </a:effectLst>
                <a:latin typeface="Comic Sans MS" pitchFamily="66" charset="0"/>
              </a:rPr>
              <a:t>Imagerie en expertise.</a:t>
            </a:r>
            <a:r>
              <a:rPr lang="fr-FR" sz="3800" dirty="0" smtClean="0">
                <a:latin typeface="Comic Sans MS" pitchFamily="66" charset="0"/>
                <a:sym typeface="Symbol" pitchFamily="18" charset="2"/>
              </a:rPr>
              <a:t> </a:t>
            </a:r>
            <a:endParaRPr lang="fr-FR" dirty="0" smtClean="0"/>
          </a:p>
        </p:txBody>
      </p:sp>
      <p:sp>
        <p:nvSpPr>
          <p:cNvPr id="160772" name="Text Box 3"/>
          <p:cNvSpPr txBox="1">
            <a:spLocks noChangeArrowheads="1"/>
          </p:cNvSpPr>
          <p:nvPr/>
        </p:nvSpPr>
        <p:spPr bwMode="auto">
          <a:xfrm>
            <a:off x="192088" y="620713"/>
            <a:ext cx="8731250" cy="5616575"/>
          </a:xfrm>
          <a:prstGeom prst="rect">
            <a:avLst/>
          </a:prstGeom>
          <a:noFill/>
          <a:ln w="12700">
            <a:noFill/>
            <a:miter lim="800000"/>
            <a:headEnd/>
            <a:tailEnd/>
          </a:ln>
        </p:spPr>
        <p:txBody>
          <a:bodyPr>
            <a:spAutoFit/>
          </a:bodyPr>
          <a:lstStyle/>
          <a:p>
            <a:pPr>
              <a:lnSpc>
                <a:spcPts val="3900"/>
              </a:lnSpc>
              <a:spcBef>
                <a:spcPct val="50000"/>
              </a:spcBef>
              <a:buFontTx/>
              <a:buChar char="•"/>
            </a:pPr>
            <a:r>
              <a:rPr lang="fr-FR" altLang="fr-FR" sz="3200" b="1">
                <a:latin typeface="Arial" pitchFamily="34" charset="0"/>
              </a:rPr>
              <a:t> </a:t>
            </a:r>
            <a:r>
              <a:rPr lang="fr-FR" altLang="fr-FR" sz="3400" b="1">
                <a:latin typeface="Comic Sans MS" pitchFamily="66" charset="0"/>
              </a:rPr>
              <a:t>Imagerie de structure : </a:t>
            </a:r>
            <a:r>
              <a:rPr lang="fr-FR" altLang="fr-FR" sz="3400" b="1">
                <a:solidFill>
                  <a:srgbClr val="0000FF"/>
                </a:solidFill>
                <a:latin typeface="Comic Sans MS" pitchFamily="66" charset="0"/>
              </a:rPr>
              <a:t>une place trop importante pour certains experts,</a:t>
            </a:r>
            <a:r>
              <a:rPr lang="fr-FR" altLang="fr-FR" sz="3400" b="1">
                <a:latin typeface="Comic Sans MS" pitchFamily="66" charset="0"/>
              </a:rPr>
              <a:t> capable d’annihiler la clinique si normale. </a:t>
            </a:r>
          </a:p>
          <a:p>
            <a:pPr>
              <a:lnSpc>
                <a:spcPts val="3900"/>
              </a:lnSpc>
              <a:spcBef>
                <a:spcPct val="50000"/>
              </a:spcBef>
              <a:buFontTx/>
              <a:buChar char="•"/>
            </a:pPr>
            <a:r>
              <a:rPr lang="fr-FR" altLang="fr-FR" sz="3400" b="1">
                <a:latin typeface="Comic Sans MS" pitchFamily="66" charset="0"/>
              </a:rPr>
              <a:t>Intérêt d’un </a:t>
            </a:r>
            <a:r>
              <a:rPr lang="fr-FR" altLang="fr-FR" sz="3400" b="1">
                <a:solidFill>
                  <a:srgbClr val="0000FF"/>
                </a:solidFill>
                <a:latin typeface="Comic Sans MS" pitchFamily="66" charset="0"/>
              </a:rPr>
              <a:t>protocole IRM «moderne», « advenced modalities »</a:t>
            </a:r>
            <a:r>
              <a:rPr lang="fr-FR" altLang="fr-FR" sz="3400" b="1">
                <a:latin typeface="Comic Sans MS" pitchFamily="66" charset="0"/>
              </a:rPr>
              <a:t> </a:t>
            </a:r>
          </a:p>
          <a:p>
            <a:pPr>
              <a:lnSpc>
                <a:spcPts val="3900"/>
              </a:lnSpc>
              <a:spcBef>
                <a:spcPct val="50000"/>
              </a:spcBef>
              <a:buFontTx/>
              <a:buChar char="•"/>
            </a:pPr>
            <a:r>
              <a:rPr lang="fr-FR" altLang="fr-FR" sz="3400" b="1">
                <a:latin typeface="Comic Sans MS" pitchFamily="66" charset="0"/>
              </a:rPr>
              <a:t> </a:t>
            </a:r>
            <a:r>
              <a:rPr lang="fr-FR" altLang="fr-FR" sz="3400" b="1">
                <a:solidFill>
                  <a:srgbClr val="0000FF"/>
                </a:solidFill>
                <a:latin typeface="Comic Sans MS" pitchFamily="66" charset="0"/>
              </a:rPr>
              <a:t>Imagerie fonctionnelle</a:t>
            </a:r>
            <a:r>
              <a:rPr lang="fr-FR" altLang="fr-FR" sz="3400" b="1">
                <a:latin typeface="Comic Sans MS" pitchFamily="66" charset="0"/>
              </a:rPr>
              <a:t> : mal connue, parfois rejetée, non routinière et pourtant complémentaire, utile surtout si imagerie de structure « normale ». </a:t>
            </a:r>
            <a:endParaRPr lang="fr-FR" altLang="fr-FR" sz="3400" b="1" i="1">
              <a:latin typeface="Comic Sans MS" pitchFamily="66" charset="0"/>
            </a:endParaRPr>
          </a:p>
        </p:txBody>
      </p:sp>
      <p:sp>
        <p:nvSpPr>
          <p:cNvPr id="160773"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6"/>
          <p:cNvSpPr>
            <a:spLocks noGrp="1" noChangeArrowheads="1"/>
          </p:cNvSpPr>
          <p:nvPr>
            <p:ph type="sldNum" sz="quarter" idx="12"/>
          </p:nvPr>
        </p:nvSpPr>
        <p:spPr>
          <a:noFill/>
          <a:ln>
            <a:miter lim="800000"/>
            <a:headEnd/>
            <a:tailEnd/>
          </a:ln>
        </p:spPr>
        <p:txBody>
          <a:bodyPr/>
          <a:lstStyle/>
          <a:p>
            <a:fld id="{95BC461C-C42D-43E7-90B5-1244879112CA}" type="slidenum">
              <a:rPr lang="fr-FR" altLang="fr-FR"/>
              <a:pPr/>
              <a:t>118</a:t>
            </a:fld>
            <a:endParaRPr lang="fr-FR" altLang="fr-FR"/>
          </a:p>
        </p:txBody>
      </p:sp>
      <p:sp>
        <p:nvSpPr>
          <p:cNvPr id="504834" name="Rectangle 2"/>
          <p:cNvSpPr>
            <a:spLocks noGrp="1" noChangeArrowheads="1"/>
          </p:cNvSpPr>
          <p:nvPr>
            <p:ph type="ctrTitle"/>
          </p:nvPr>
        </p:nvSpPr>
        <p:spPr>
          <a:xfrm>
            <a:off x="203200" y="44450"/>
            <a:ext cx="8720138" cy="612775"/>
          </a:xfrm>
          <a:ln>
            <a:solidFill>
              <a:srgbClr val="FF0000"/>
            </a:solidFill>
          </a:ln>
        </p:spPr>
        <p:txBody>
          <a:bodyPr/>
          <a:lstStyle/>
          <a:p>
            <a:pPr algn="ctr" eaLnBrk="1" hangingPunct="1">
              <a:defRPr/>
            </a:pPr>
            <a:r>
              <a:rPr lang="fr-FR" sz="3800" b="1" i="1" smtClean="0">
                <a:effectLst>
                  <a:outerShdw blurRad="38100" dist="38100" dir="2700000" algn="tl">
                    <a:srgbClr val="C0C0C0"/>
                  </a:outerShdw>
                </a:effectLst>
                <a:latin typeface="Comic Sans MS" pitchFamily="66" charset="0"/>
              </a:rPr>
              <a:t>Discussion neuroimagerie</a:t>
            </a:r>
            <a:r>
              <a:rPr lang="fr-FR" sz="3800" smtClean="0">
                <a:latin typeface="Comic Sans MS" pitchFamily="66" charset="0"/>
                <a:sym typeface="Symbol" pitchFamily="18" charset="2"/>
              </a:rPr>
              <a:t> </a:t>
            </a:r>
            <a:endParaRPr lang="fr-FR" smtClean="0"/>
          </a:p>
        </p:txBody>
      </p:sp>
      <p:sp>
        <p:nvSpPr>
          <p:cNvPr id="504835" name="Text Box 3"/>
          <p:cNvSpPr txBox="1">
            <a:spLocks noChangeArrowheads="1"/>
          </p:cNvSpPr>
          <p:nvPr/>
        </p:nvSpPr>
        <p:spPr bwMode="auto">
          <a:xfrm>
            <a:off x="384175" y="620713"/>
            <a:ext cx="8475663" cy="6264275"/>
          </a:xfrm>
          <a:prstGeom prst="rect">
            <a:avLst/>
          </a:prstGeom>
          <a:noFill/>
          <a:ln>
            <a:noFill/>
          </a:ln>
          <a:effectLst/>
          <a:extLst/>
        </p:spPr>
        <p:txBody>
          <a:bodyPr>
            <a:spAutoFit/>
          </a:bodyPr>
          <a:lstStyle/>
          <a:p>
            <a:pPr>
              <a:lnSpc>
                <a:spcPts val="4400"/>
              </a:lnSpc>
              <a:spcBef>
                <a:spcPct val="50000"/>
              </a:spcBef>
              <a:buFontTx/>
              <a:buChar char="•"/>
              <a:defRPr/>
            </a:pPr>
            <a:r>
              <a:rPr lang="fr-FR" sz="3600" b="1" dirty="0">
                <a:effectLst>
                  <a:outerShdw blurRad="38100" dist="38100" dir="2700000" algn="tl">
                    <a:srgbClr val="C0C0C0"/>
                  </a:outerShdw>
                </a:effectLst>
                <a:latin typeface="Arial" pitchFamily="34" charset="0"/>
              </a:rPr>
              <a:t> </a:t>
            </a:r>
            <a:r>
              <a:rPr lang="fr-FR" sz="3600" b="1" dirty="0">
                <a:effectLst>
                  <a:outerShdw blurRad="38100" dist="38100" dir="2700000" algn="tl">
                    <a:srgbClr val="C0C0C0"/>
                  </a:outerShdw>
                </a:effectLst>
                <a:latin typeface="Comic Sans MS" pitchFamily="66" charset="0"/>
              </a:rPr>
              <a:t>Des examens demandés à des fins médicales pas juridiques… </a:t>
            </a:r>
          </a:p>
          <a:p>
            <a:pPr>
              <a:lnSpc>
                <a:spcPts val="4400"/>
              </a:lnSpc>
              <a:spcBef>
                <a:spcPct val="50000"/>
              </a:spcBef>
              <a:buFontTx/>
              <a:buChar char="•"/>
              <a:defRPr/>
            </a:pPr>
            <a:r>
              <a:rPr lang="fr-FR" sz="3600" b="1" dirty="0">
                <a:effectLst>
                  <a:outerShdw blurRad="38100" dist="38100" dir="2700000" algn="tl">
                    <a:srgbClr val="C0C0C0"/>
                  </a:outerShdw>
                </a:effectLst>
                <a:latin typeface="Comic Sans MS" pitchFamily="66" charset="0"/>
              </a:rPr>
              <a:t>Non conçue initialement pour un  diagnostic « </a:t>
            </a:r>
            <a:r>
              <a:rPr lang="fr-FR" sz="3600" b="1" dirty="0" err="1">
                <a:effectLst>
                  <a:outerShdw blurRad="38100" dist="38100" dir="2700000" algn="tl">
                    <a:srgbClr val="C0C0C0"/>
                  </a:outerShdw>
                </a:effectLst>
                <a:latin typeface="Comic Sans MS" pitchFamily="66" charset="0"/>
              </a:rPr>
              <a:t>médico</a:t>
            </a:r>
            <a:r>
              <a:rPr lang="fr-FR" sz="3600" b="1" dirty="0">
                <a:effectLst>
                  <a:outerShdw blurRad="38100" dist="38100" dir="2700000" algn="tl">
                    <a:srgbClr val="C0C0C0"/>
                  </a:outerShdw>
                </a:effectLst>
                <a:latin typeface="Comic Sans MS" pitchFamily="66" charset="0"/>
              </a:rPr>
              <a:t> légal» mais paradoxalement va constituer </a:t>
            </a:r>
            <a:r>
              <a:rPr lang="fr-FR" sz="3600" b="1" dirty="0">
                <a:solidFill>
                  <a:srgbClr val="0000FF"/>
                </a:solidFill>
                <a:effectLst>
                  <a:outerShdw blurRad="38100" dist="38100" dir="2700000" algn="tl">
                    <a:srgbClr val="C0C0C0"/>
                  </a:outerShdw>
                </a:effectLst>
                <a:latin typeface="Comic Sans MS" pitchFamily="66" charset="0"/>
              </a:rPr>
              <a:t>élément de preuve</a:t>
            </a:r>
            <a:r>
              <a:rPr lang="fr-FR" sz="3600" b="1" dirty="0">
                <a:effectLst>
                  <a:outerShdw blurRad="38100" dist="38100" dir="2700000" algn="tl">
                    <a:srgbClr val="C0C0C0"/>
                  </a:outerShdw>
                </a:effectLst>
                <a:latin typeface="Comic Sans MS" pitchFamily="66" charset="0"/>
              </a:rPr>
              <a:t>, une pièce à conviction</a:t>
            </a:r>
          </a:p>
          <a:p>
            <a:pPr>
              <a:lnSpc>
                <a:spcPts val="4400"/>
              </a:lnSpc>
              <a:spcBef>
                <a:spcPct val="50000"/>
              </a:spcBef>
              <a:buFontTx/>
              <a:buChar char="•"/>
              <a:defRPr/>
            </a:pPr>
            <a:r>
              <a:rPr lang="fr-FR" sz="3600" b="1" dirty="0">
                <a:effectLst>
                  <a:outerShdw blurRad="38100" dist="38100" dir="2700000" algn="tl">
                    <a:srgbClr val="C0C0C0"/>
                  </a:outerShdw>
                </a:effectLst>
                <a:latin typeface="Comic Sans MS" pitchFamily="66" charset="0"/>
              </a:rPr>
              <a:t> Une </a:t>
            </a:r>
            <a:r>
              <a:rPr lang="fr-FR" sz="3600" b="1" dirty="0">
                <a:solidFill>
                  <a:srgbClr val="0000FF"/>
                </a:solidFill>
                <a:effectLst>
                  <a:outerShdw blurRad="38100" dist="38100" dir="2700000" algn="tl">
                    <a:srgbClr val="C0C0C0"/>
                  </a:outerShdw>
                </a:effectLst>
                <a:latin typeface="Comic Sans MS" pitchFamily="66" charset="0"/>
              </a:rPr>
              <a:t>transposition prudente</a:t>
            </a:r>
            <a:r>
              <a:rPr lang="fr-FR" sz="3600" b="1" dirty="0">
                <a:effectLst>
                  <a:outerShdw blurRad="38100" dist="38100" dir="2700000" algn="tl">
                    <a:srgbClr val="C0C0C0"/>
                  </a:outerShdw>
                </a:effectLst>
                <a:latin typeface="Comic Sans MS" pitchFamily="66" charset="0"/>
              </a:rPr>
              <a:t> de la </a:t>
            </a:r>
            <a:r>
              <a:rPr lang="fr-FR" sz="3600" b="1" dirty="0" err="1">
                <a:effectLst>
                  <a:outerShdw blurRad="38100" dist="38100" dir="2700000" algn="tl">
                    <a:srgbClr val="C0C0C0"/>
                  </a:outerShdw>
                </a:effectLst>
                <a:latin typeface="Comic Sans MS" pitchFamily="66" charset="0"/>
              </a:rPr>
              <a:t>neuroimagerie</a:t>
            </a:r>
            <a:r>
              <a:rPr lang="fr-FR" sz="3600" b="1" dirty="0">
                <a:effectLst>
                  <a:outerShdw blurRad="38100" dist="38100" dir="2700000" algn="tl">
                    <a:srgbClr val="C0C0C0"/>
                  </a:outerShdw>
                </a:effectLst>
                <a:latin typeface="Comic Sans MS" pitchFamily="66" charset="0"/>
              </a:rPr>
              <a:t> au raisonnement  </a:t>
            </a:r>
            <a:r>
              <a:rPr lang="fr-FR" sz="3600" b="1" dirty="0" err="1">
                <a:effectLst>
                  <a:outerShdw blurRad="38100" dist="38100" dir="2700000" algn="tl">
                    <a:srgbClr val="C0C0C0"/>
                  </a:outerShdw>
                </a:effectLst>
                <a:latin typeface="Comic Sans MS" pitchFamily="66" charset="0"/>
              </a:rPr>
              <a:t>médico</a:t>
            </a:r>
            <a:r>
              <a:rPr lang="fr-FR" sz="3600" b="1" dirty="0">
                <a:effectLst>
                  <a:outerShdw blurRad="38100" dist="38100" dir="2700000" algn="tl">
                    <a:srgbClr val="C0C0C0"/>
                  </a:outerShdw>
                </a:effectLst>
                <a:latin typeface="Comic Sans MS" pitchFamily="66" charset="0"/>
              </a:rPr>
              <a:t> légal</a:t>
            </a:r>
            <a:r>
              <a:rPr lang="fr-FR" sz="3600" b="1" dirty="0">
                <a:solidFill>
                  <a:schemeClr val="tx2"/>
                </a:solidFill>
                <a:effectLst>
                  <a:outerShdw blurRad="38100" dist="38100" dir="2700000" algn="tl">
                    <a:srgbClr val="C0C0C0"/>
                  </a:outerShdw>
                </a:effectLst>
                <a:latin typeface="Comic Sans MS" pitchFamily="66" charset="0"/>
              </a:rPr>
              <a:t>.</a:t>
            </a:r>
            <a:endParaRPr lang="fr-FR" sz="3600" b="1" dirty="0">
              <a:effectLst>
                <a:outerShdw blurRad="38100" dist="38100" dir="2700000" algn="tl">
                  <a:srgbClr val="C0C0C0"/>
                </a:outerShdw>
              </a:effectLst>
              <a:latin typeface="Comic Sans MS" pitchFamily="66" charset="0"/>
            </a:endParaRPr>
          </a:p>
        </p:txBody>
      </p:sp>
      <p:sp>
        <p:nvSpPr>
          <p:cNvPr id="16179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115888"/>
            <a:ext cx="7772400" cy="504825"/>
          </a:xfrm>
          <a:solidFill>
            <a:schemeClr val="bg1"/>
          </a:solidFill>
          <a:ln>
            <a:solidFill>
              <a:srgbClr val="FF0000"/>
            </a:solidFill>
          </a:ln>
        </p:spPr>
        <p:txBody>
          <a:bodyPr/>
          <a:lstStyle/>
          <a:p>
            <a:pPr algn="ctr" eaLnBrk="1" hangingPunct="1"/>
            <a:r>
              <a:rPr lang="fr-FR" altLang="fr-FR" sz="3000" b="1" smtClean="0">
                <a:latin typeface="Comic Sans MS" pitchFamily="66" charset="0"/>
              </a:rPr>
              <a:t>DISCUSSION</a:t>
            </a:r>
            <a:endParaRPr lang="fr-FR" altLang="fr-FR" sz="3000" smtClean="0"/>
          </a:p>
        </p:txBody>
      </p:sp>
      <p:sp>
        <p:nvSpPr>
          <p:cNvPr id="162819" name="Rectangle 3"/>
          <p:cNvSpPr>
            <a:spLocks noGrp="1" noChangeArrowheads="1"/>
          </p:cNvSpPr>
          <p:nvPr>
            <p:ph type="body" idx="1"/>
          </p:nvPr>
        </p:nvSpPr>
        <p:spPr>
          <a:xfrm>
            <a:off x="220663" y="765175"/>
            <a:ext cx="8702675" cy="5257800"/>
          </a:xfrm>
        </p:spPr>
        <p:txBody>
          <a:bodyPr/>
          <a:lstStyle/>
          <a:p>
            <a:pPr marL="342900" indent="-342900" eaLnBrk="1" hangingPunct="1">
              <a:lnSpc>
                <a:spcPts val="3900"/>
              </a:lnSpc>
              <a:buFontTx/>
              <a:buChar char="•"/>
            </a:pPr>
            <a:r>
              <a:rPr lang="fr-FR" altLang="fr-FR" sz="3100" b="1" smtClean="0">
                <a:latin typeface="Comic Sans MS" pitchFamily="66" charset="0"/>
                <a:cs typeface="Arial" pitchFamily="34" charset="0"/>
              </a:rPr>
              <a:t>L’imagerie n’affirmera JAMAIS une imputabilité à elle seule: manque de </a:t>
            </a:r>
            <a:r>
              <a:rPr lang="fr-FR" altLang="fr-FR" sz="3100" b="1" smtClean="0">
                <a:solidFill>
                  <a:srgbClr val="0000FF"/>
                </a:solidFill>
                <a:latin typeface="Comic Sans MS" pitchFamily="66" charset="0"/>
                <a:cs typeface="Arial" pitchFamily="34" charset="0"/>
              </a:rPr>
              <a:t>spécificité</a:t>
            </a:r>
          </a:p>
          <a:p>
            <a:pPr marL="342900" indent="-342900" eaLnBrk="1" hangingPunct="1">
              <a:lnSpc>
                <a:spcPts val="3900"/>
              </a:lnSpc>
              <a:buFontTx/>
              <a:buChar char="•"/>
            </a:pPr>
            <a:r>
              <a:rPr lang="fr-FR" altLang="fr-FR" sz="3100" b="1" smtClean="0">
                <a:latin typeface="Comic Sans MS" pitchFamily="66" charset="0"/>
                <a:cs typeface="Arial" pitchFamily="34" charset="0"/>
              </a:rPr>
              <a:t>Quelle type de </a:t>
            </a:r>
            <a:r>
              <a:rPr lang="fr-FR" altLang="fr-FR" sz="3100" b="1" smtClean="0">
                <a:solidFill>
                  <a:srgbClr val="0000FF"/>
                </a:solidFill>
                <a:latin typeface="Comic Sans MS" pitchFamily="66" charset="0"/>
                <a:cs typeface="Arial" pitchFamily="34" charset="0"/>
              </a:rPr>
              <a:t>lésion pathognomonique</a:t>
            </a:r>
            <a:r>
              <a:rPr lang="fr-FR" altLang="fr-FR" sz="3100" b="1" smtClean="0">
                <a:latin typeface="Comic Sans MS" pitchFamily="66" charset="0"/>
                <a:cs typeface="Arial" pitchFamily="34" charset="0"/>
              </a:rPr>
              <a:t>, </a:t>
            </a:r>
            <a:r>
              <a:rPr lang="fr-FR" altLang="fr-FR" sz="3100" b="1" smtClean="0">
                <a:solidFill>
                  <a:srgbClr val="0000FF"/>
                </a:solidFill>
                <a:latin typeface="Comic Sans MS" pitchFamily="66" charset="0"/>
                <a:cs typeface="Arial" pitchFamily="34" charset="0"/>
              </a:rPr>
              <a:t>opposable </a:t>
            </a:r>
            <a:r>
              <a:rPr lang="fr-FR" altLang="fr-FR" sz="3100" b="1" smtClean="0">
                <a:latin typeface="Comic Sans MS" pitchFamily="66" charset="0"/>
                <a:cs typeface="Arial" pitchFamily="34" charset="0"/>
              </a:rPr>
              <a:t> d’un Tc ? </a:t>
            </a:r>
          </a:p>
          <a:p>
            <a:pPr marL="342900" indent="-342900" eaLnBrk="1" hangingPunct="1">
              <a:lnSpc>
                <a:spcPts val="3900"/>
              </a:lnSpc>
              <a:buFontTx/>
              <a:buChar char="•"/>
            </a:pPr>
            <a:r>
              <a:rPr lang="fr-FR" altLang="fr-FR" sz="3100" b="1" smtClean="0">
                <a:latin typeface="Comic Sans MS" pitchFamily="66" charset="0"/>
                <a:cs typeface="Arial" pitchFamily="34" charset="0"/>
              </a:rPr>
              <a:t>lésions axonales diffuses ? atrophie ? Dépôts </a:t>
            </a:r>
            <a:r>
              <a:rPr lang="fr-FR" altLang="fr-FR" sz="3100" b="1" smtClean="0">
                <a:solidFill>
                  <a:srgbClr val="0000FF"/>
                </a:solidFill>
                <a:latin typeface="Comic Sans MS" pitchFamily="66" charset="0"/>
                <a:cs typeface="Arial" pitchFamily="34" charset="0"/>
              </a:rPr>
              <a:t>d’hémosidérine </a:t>
            </a:r>
            <a:r>
              <a:rPr lang="fr-FR" altLang="fr-FR" sz="3100" b="1" smtClean="0">
                <a:latin typeface="Comic Sans MS" pitchFamily="66" charset="0"/>
                <a:cs typeface="Arial" pitchFamily="34" charset="0"/>
              </a:rPr>
              <a:t>? </a:t>
            </a:r>
          </a:p>
          <a:p>
            <a:pPr marL="342900" indent="-342900" eaLnBrk="1" hangingPunct="1">
              <a:lnSpc>
                <a:spcPts val="3900"/>
              </a:lnSpc>
              <a:buFontTx/>
              <a:buChar char="•"/>
            </a:pPr>
            <a:r>
              <a:rPr lang="fr-FR" altLang="fr-FR" sz="3100" b="1" smtClean="0">
                <a:latin typeface="Comic Sans MS" pitchFamily="66" charset="0"/>
                <a:cs typeface="Arial" pitchFamily="34" charset="0"/>
              </a:rPr>
              <a:t>Un protocole d’imagerie « universel » ?</a:t>
            </a:r>
          </a:p>
          <a:p>
            <a:pPr marL="342900" indent="-342900" eaLnBrk="1" hangingPunct="1">
              <a:lnSpc>
                <a:spcPts val="3900"/>
              </a:lnSpc>
              <a:buFontTx/>
              <a:buChar char="•"/>
            </a:pPr>
            <a:r>
              <a:rPr lang="fr-FR" altLang="fr-FR" sz="3100" b="1" smtClean="0">
                <a:latin typeface="Comic Sans MS" pitchFamily="66" charset="0"/>
                <a:cs typeface="Arial" pitchFamily="34" charset="0"/>
              </a:rPr>
              <a:t>Maîtriser l’imagerie pendant toute l’évolution du patient.</a:t>
            </a:r>
            <a:endParaRPr lang="fr-FR" altLang="fr-FR" sz="3100" smtClean="0">
              <a:latin typeface="Comic Sans MS" pitchFamily="66" charset="0"/>
              <a:cs typeface="Arial" pitchFamily="34" charset="0"/>
            </a:endParaRPr>
          </a:p>
        </p:txBody>
      </p:sp>
      <p:sp>
        <p:nvSpPr>
          <p:cNvPr id="162820" name="Espace réservé du numéro de diapositive 3"/>
          <p:cNvSpPr>
            <a:spLocks noGrp="1"/>
          </p:cNvSpPr>
          <p:nvPr>
            <p:ph type="sldNum" sz="quarter" idx="12"/>
          </p:nvPr>
        </p:nvSpPr>
        <p:spPr>
          <a:noFill/>
          <a:ln>
            <a:miter lim="800000"/>
            <a:headEnd/>
            <a:tailEnd/>
          </a:ln>
        </p:spPr>
        <p:txBody>
          <a:bodyPr/>
          <a:lstStyle/>
          <a:p>
            <a:fld id="{AB130A1A-53F7-483E-9E2D-6A48D90DE76E}" type="slidenum">
              <a:rPr lang="fr-FR" altLang="fr-FR"/>
              <a:pPr/>
              <a:t>119</a:t>
            </a:fld>
            <a:endParaRPr lang="fr-FR" altLang="fr-FR"/>
          </a:p>
        </p:txBody>
      </p:sp>
      <p:sp>
        <p:nvSpPr>
          <p:cNvPr id="162821"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Espace réservé du numéro de diapositive 3"/>
          <p:cNvSpPr>
            <a:spLocks noGrp="1"/>
          </p:cNvSpPr>
          <p:nvPr>
            <p:ph type="sldNum" sz="quarter" idx="12"/>
          </p:nvPr>
        </p:nvSpPr>
        <p:spPr>
          <a:noFill/>
          <a:ln>
            <a:miter lim="800000"/>
            <a:headEnd/>
            <a:tailEnd/>
          </a:ln>
        </p:spPr>
        <p:txBody>
          <a:bodyPr/>
          <a:lstStyle/>
          <a:p>
            <a:fld id="{9176F13A-94B9-44F2-84F9-863FDE53D447}" type="slidenum">
              <a:rPr lang="fr-FR" altLang="fr-FR"/>
              <a:pPr/>
              <a:t>12</a:t>
            </a:fld>
            <a:endParaRPr lang="fr-FR" altLang="fr-FR"/>
          </a:p>
        </p:txBody>
      </p:sp>
      <p:pic>
        <p:nvPicPr>
          <p:cNvPr id="43011" name="Picture 2"/>
          <p:cNvPicPr>
            <a:picLocks noChangeArrowheads="1"/>
          </p:cNvPicPr>
          <p:nvPr/>
        </p:nvPicPr>
        <p:blipFill>
          <a:blip r:embed="rId2">
            <a:lum bright="-12000" contrast="12000"/>
          </a:blip>
          <a:srcRect/>
          <a:stretch>
            <a:fillRect/>
          </a:stretch>
        </p:blipFill>
        <p:spPr bwMode="auto">
          <a:xfrm>
            <a:off x="1865313" y="0"/>
            <a:ext cx="5443537" cy="6858000"/>
          </a:xfrm>
          <a:prstGeom prst="rect">
            <a:avLst/>
          </a:prstGeom>
          <a:noFill/>
          <a:ln w="9525">
            <a:noFill/>
            <a:miter lim="800000"/>
            <a:headEnd/>
            <a:tailEnd/>
          </a:ln>
        </p:spPr>
      </p:pic>
      <p:sp>
        <p:nvSpPr>
          <p:cNvPr id="43012" name="AutoShape 3"/>
          <p:cNvSpPr>
            <a:spLocks noChangeArrowheads="1"/>
          </p:cNvSpPr>
          <p:nvPr/>
        </p:nvSpPr>
        <p:spPr bwMode="auto">
          <a:xfrm>
            <a:off x="228600" y="2286000"/>
            <a:ext cx="1524000" cy="533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38100">
            <a:solidFill>
              <a:srgbClr val="CC3300"/>
            </a:solidFill>
            <a:miter lim="800000"/>
            <a:headEnd/>
            <a:tailEnd/>
          </a:ln>
        </p:spPr>
        <p:txBody>
          <a:bodyPr wrap="none" anchor="ctr"/>
          <a:lstStyle/>
          <a:p>
            <a:endParaRPr lang="fr-FR"/>
          </a:p>
        </p:txBody>
      </p:sp>
      <p:sp>
        <p:nvSpPr>
          <p:cNvPr id="43013" name="AutoShape 4"/>
          <p:cNvSpPr>
            <a:spLocks noChangeArrowheads="1"/>
          </p:cNvSpPr>
          <p:nvPr/>
        </p:nvSpPr>
        <p:spPr bwMode="auto">
          <a:xfrm flipH="1">
            <a:off x="6477000" y="2209800"/>
            <a:ext cx="1524000" cy="533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1"/>
          </a:solidFill>
          <a:ln w="38100">
            <a:solidFill>
              <a:srgbClr val="CC3300"/>
            </a:solidFill>
            <a:miter lim="800000"/>
            <a:headEnd/>
            <a:tailEnd/>
          </a:ln>
        </p:spPr>
        <p:txBody>
          <a:bodyPr wrap="none" anchor="ctr"/>
          <a:lstStyle/>
          <a:p>
            <a:endParaRPr lang="fr-FR"/>
          </a:p>
        </p:txBody>
      </p:sp>
      <p:sp>
        <p:nvSpPr>
          <p:cNvPr id="43014" name="Freeform 5"/>
          <p:cNvSpPr>
            <a:spLocks/>
          </p:cNvSpPr>
          <p:nvPr/>
        </p:nvSpPr>
        <p:spPr bwMode="auto">
          <a:xfrm>
            <a:off x="6007100" y="1828800"/>
            <a:ext cx="165100" cy="609600"/>
          </a:xfrm>
          <a:custGeom>
            <a:avLst/>
            <a:gdLst>
              <a:gd name="T0" fmla="*/ 2147483646 w 104"/>
              <a:gd name="T1" fmla="*/ 0 h 384"/>
              <a:gd name="T2" fmla="*/ 2147483646 w 104"/>
              <a:gd name="T3" fmla="*/ 2147483646 h 384"/>
              <a:gd name="T4" fmla="*/ 2147483646 w 104"/>
              <a:gd name="T5" fmla="*/ 2147483646 h 384"/>
              <a:gd name="T6" fmla="*/ 0 w 104"/>
              <a:gd name="T7" fmla="*/ 2147483646 h 384"/>
              <a:gd name="T8" fmla="*/ 0 60000 65536"/>
              <a:gd name="T9" fmla="*/ 0 60000 65536"/>
              <a:gd name="T10" fmla="*/ 0 60000 65536"/>
              <a:gd name="T11" fmla="*/ 0 60000 65536"/>
              <a:gd name="T12" fmla="*/ 0 w 104"/>
              <a:gd name="T13" fmla="*/ 0 h 384"/>
              <a:gd name="T14" fmla="*/ 104 w 104"/>
              <a:gd name="T15" fmla="*/ 384 h 384"/>
            </a:gdLst>
            <a:ahLst/>
            <a:cxnLst>
              <a:cxn ang="T8">
                <a:pos x="T0" y="T1"/>
              </a:cxn>
              <a:cxn ang="T9">
                <a:pos x="T2" y="T3"/>
              </a:cxn>
              <a:cxn ang="T10">
                <a:pos x="T4" y="T5"/>
              </a:cxn>
              <a:cxn ang="T11">
                <a:pos x="T6" y="T7"/>
              </a:cxn>
            </a:cxnLst>
            <a:rect l="T12" t="T13" r="T14" b="T15"/>
            <a:pathLst>
              <a:path w="104" h="384">
                <a:moveTo>
                  <a:pt x="96" y="0"/>
                </a:moveTo>
                <a:cubicBezTo>
                  <a:pt x="100" y="52"/>
                  <a:pt x="104" y="104"/>
                  <a:pt x="96" y="144"/>
                </a:cubicBezTo>
                <a:cubicBezTo>
                  <a:pt x="88" y="184"/>
                  <a:pt x="64" y="200"/>
                  <a:pt x="48" y="240"/>
                </a:cubicBezTo>
                <a:cubicBezTo>
                  <a:pt x="32" y="280"/>
                  <a:pt x="8" y="360"/>
                  <a:pt x="0" y="384"/>
                </a:cubicBezTo>
              </a:path>
            </a:pathLst>
          </a:custGeom>
          <a:noFill/>
          <a:ln w="76200" cmpd="sng">
            <a:solidFill>
              <a:srgbClr val="CC3300"/>
            </a:solidFill>
            <a:round/>
            <a:headEnd/>
            <a:tailEnd/>
          </a:ln>
        </p:spPr>
        <p:txBody>
          <a:bodyPr wrap="none" anchor="ctr"/>
          <a:lstStyle/>
          <a:p>
            <a:endParaRPr lang="fr-FR"/>
          </a:p>
        </p:txBody>
      </p:sp>
      <p:sp>
        <p:nvSpPr>
          <p:cNvPr id="43015" name="Freeform 6"/>
          <p:cNvSpPr>
            <a:spLocks/>
          </p:cNvSpPr>
          <p:nvPr/>
        </p:nvSpPr>
        <p:spPr bwMode="auto">
          <a:xfrm>
            <a:off x="5483225" y="2667000"/>
            <a:ext cx="304800" cy="165100"/>
          </a:xfrm>
          <a:custGeom>
            <a:avLst/>
            <a:gdLst>
              <a:gd name="T0" fmla="*/ 0 w 192"/>
              <a:gd name="T1" fmla="*/ 2147483646 h 104"/>
              <a:gd name="T2" fmla="*/ 2147483646 w 192"/>
              <a:gd name="T3" fmla="*/ 2147483646 h 104"/>
              <a:gd name="T4" fmla="*/ 2147483646 w 192"/>
              <a:gd name="T5" fmla="*/ 2147483646 h 104"/>
              <a:gd name="T6" fmla="*/ 2147483646 w 192"/>
              <a:gd name="T7" fmla="*/ 0 h 104"/>
              <a:gd name="T8" fmla="*/ 0 60000 65536"/>
              <a:gd name="T9" fmla="*/ 0 60000 65536"/>
              <a:gd name="T10" fmla="*/ 0 60000 65536"/>
              <a:gd name="T11" fmla="*/ 0 60000 65536"/>
              <a:gd name="T12" fmla="*/ 0 w 192"/>
              <a:gd name="T13" fmla="*/ 0 h 104"/>
              <a:gd name="T14" fmla="*/ 192 w 192"/>
              <a:gd name="T15" fmla="*/ 104 h 104"/>
            </a:gdLst>
            <a:ahLst/>
            <a:cxnLst>
              <a:cxn ang="T8">
                <a:pos x="T0" y="T1"/>
              </a:cxn>
              <a:cxn ang="T9">
                <a:pos x="T2" y="T3"/>
              </a:cxn>
              <a:cxn ang="T10">
                <a:pos x="T4" y="T5"/>
              </a:cxn>
              <a:cxn ang="T11">
                <a:pos x="T6" y="T7"/>
              </a:cxn>
            </a:cxnLst>
            <a:rect l="T12" t="T13" r="T14" b="T15"/>
            <a:pathLst>
              <a:path w="192" h="104">
                <a:moveTo>
                  <a:pt x="0" y="96"/>
                </a:moveTo>
                <a:cubicBezTo>
                  <a:pt x="36" y="100"/>
                  <a:pt x="72" y="104"/>
                  <a:pt x="96" y="96"/>
                </a:cubicBezTo>
                <a:cubicBezTo>
                  <a:pt x="120" y="88"/>
                  <a:pt x="128" y="64"/>
                  <a:pt x="144" y="48"/>
                </a:cubicBezTo>
                <a:cubicBezTo>
                  <a:pt x="160" y="32"/>
                  <a:pt x="184" y="8"/>
                  <a:pt x="192" y="0"/>
                </a:cubicBezTo>
              </a:path>
            </a:pathLst>
          </a:custGeom>
          <a:noFill/>
          <a:ln w="76200" cmpd="sng">
            <a:solidFill>
              <a:srgbClr val="CC3300"/>
            </a:solidFill>
            <a:round/>
            <a:headEnd/>
            <a:tailEnd/>
          </a:ln>
        </p:spPr>
        <p:txBody>
          <a:bodyPr wrap="none" anchor="ctr"/>
          <a:lstStyle/>
          <a:p>
            <a:endParaRPr lang="fr-FR"/>
          </a:p>
        </p:txBody>
      </p:sp>
      <p:sp>
        <p:nvSpPr>
          <p:cNvPr id="43016" name="Freeform 7"/>
          <p:cNvSpPr>
            <a:spLocks/>
          </p:cNvSpPr>
          <p:nvPr/>
        </p:nvSpPr>
        <p:spPr bwMode="auto">
          <a:xfrm>
            <a:off x="4191000" y="2743200"/>
            <a:ext cx="381000" cy="914400"/>
          </a:xfrm>
          <a:custGeom>
            <a:avLst/>
            <a:gdLst>
              <a:gd name="T0" fmla="*/ 2147483646 w 240"/>
              <a:gd name="T1" fmla="*/ 0 h 576"/>
              <a:gd name="T2" fmla="*/ 0 w 240"/>
              <a:gd name="T3" fmla="*/ 2147483646 h 576"/>
              <a:gd name="T4" fmla="*/ 0 60000 65536"/>
              <a:gd name="T5" fmla="*/ 0 60000 65536"/>
              <a:gd name="T6" fmla="*/ 0 w 240"/>
              <a:gd name="T7" fmla="*/ 0 h 576"/>
              <a:gd name="T8" fmla="*/ 240 w 240"/>
              <a:gd name="T9" fmla="*/ 576 h 576"/>
            </a:gdLst>
            <a:ahLst/>
            <a:cxnLst>
              <a:cxn ang="T4">
                <a:pos x="T0" y="T1"/>
              </a:cxn>
              <a:cxn ang="T5">
                <a:pos x="T2" y="T3"/>
              </a:cxn>
            </a:cxnLst>
            <a:rect l="T6" t="T7" r="T8" b="T9"/>
            <a:pathLst>
              <a:path w="240" h="576">
                <a:moveTo>
                  <a:pt x="240" y="0"/>
                </a:moveTo>
                <a:cubicBezTo>
                  <a:pt x="140" y="240"/>
                  <a:pt x="40" y="480"/>
                  <a:pt x="0" y="576"/>
                </a:cubicBezTo>
              </a:path>
            </a:pathLst>
          </a:custGeom>
          <a:noFill/>
          <a:ln w="76200" cmpd="sng">
            <a:solidFill>
              <a:srgbClr val="CC3300"/>
            </a:solidFill>
            <a:round/>
            <a:headEnd/>
            <a:tailEnd/>
          </a:ln>
        </p:spPr>
        <p:txBody>
          <a:bodyPr wrap="none" anchor="ctr"/>
          <a:lstStyle/>
          <a:p>
            <a:endParaRPr lang="fr-FR"/>
          </a:p>
        </p:txBody>
      </p:sp>
      <p:sp>
        <p:nvSpPr>
          <p:cNvPr id="43017" name="Freeform 8"/>
          <p:cNvSpPr>
            <a:spLocks/>
          </p:cNvSpPr>
          <p:nvPr/>
        </p:nvSpPr>
        <p:spPr bwMode="auto">
          <a:xfrm>
            <a:off x="3919538" y="4187825"/>
            <a:ext cx="76200" cy="609600"/>
          </a:xfrm>
          <a:custGeom>
            <a:avLst/>
            <a:gdLst>
              <a:gd name="T0" fmla="*/ 2147483646 w 48"/>
              <a:gd name="T1" fmla="*/ 0 h 384"/>
              <a:gd name="T2" fmla="*/ 0 w 48"/>
              <a:gd name="T3" fmla="*/ 2147483646 h 384"/>
              <a:gd name="T4" fmla="*/ 2147483646 w 48"/>
              <a:gd name="T5" fmla="*/ 2147483646 h 384"/>
              <a:gd name="T6" fmla="*/ 0 60000 65536"/>
              <a:gd name="T7" fmla="*/ 0 60000 65536"/>
              <a:gd name="T8" fmla="*/ 0 60000 65536"/>
              <a:gd name="T9" fmla="*/ 0 w 48"/>
              <a:gd name="T10" fmla="*/ 0 h 384"/>
              <a:gd name="T11" fmla="*/ 48 w 48"/>
              <a:gd name="T12" fmla="*/ 384 h 384"/>
            </a:gdLst>
            <a:ahLst/>
            <a:cxnLst>
              <a:cxn ang="T6">
                <a:pos x="T0" y="T1"/>
              </a:cxn>
              <a:cxn ang="T7">
                <a:pos x="T2" y="T3"/>
              </a:cxn>
              <a:cxn ang="T8">
                <a:pos x="T4" y="T5"/>
              </a:cxn>
            </a:cxnLst>
            <a:rect l="T9" t="T10" r="T11" b="T12"/>
            <a:pathLst>
              <a:path w="48" h="384">
                <a:moveTo>
                  <a:pt x="48" y="0"/>
                </a:moveTo>
                <a:cubicBezTo>
                  <a:pt x="24" y="64"/>
                  <a:pt x="0" y="128"/>
                  <a:pt x="0" y="192"/>
                </a:cubicBezTo>
                <a:cubicBezTo>
                  <a:pt x="0" y="256"/>
                  <a:pt x="40" y="352"/>
                  <a:pt x="48" y="384"/>
                </a:cubicBezTo>
              </a:path>
            </a:pathLst>
          </a:custGeom>
          <a:noFill/>
          <a:ln w="76200" cmpd="sng">
            <a:solidFill>
              <a:srgbClr val="CC3300"/>
            </a:solidFill>
            <a:round/>
            <a:headEnd/>
            <a:tailEnd/>
          </a:ln>
        </p:spPr>
        <p:txBody>
          <a:bodyPr wrap="none" anchor="ctr"/>
          <a:lstStyle/>
          <a:p>
            <a:endParaRPr lang="fr-FR"/>
          </a:p>
        </p:txBody>
      </p:sp>
      <p:sp>
        <p:nvSpPr>
          <p:cNvPr id="43018" name="Freeform 9"/>
          <p:cNvSpPr>
            <a:spLocks/>
          </p:cNvSpPr>
          <p:nvPr/>
        </p:nvSpPr>
        <p:spPr bwMode="auto">
          <a:xfrm>
            <a:off x="3179763" y="4114800"/>
            <a:ext cx="241300" cy="609600"/>
          </a:xfrm>
          <a:custGeom>
            <a:avLst/>
            <a:gdLst>
              <a:gd name="T0" fmla="*/ 0 w 152"/>
              <a:gd name="T1" fmla="*/ 0 h 384"/>
              <a:gd name="T2" fmla="*/ 2147483646 w 152"/>
              <a:gd name="T3" fmla="*/ 2147483646 h 384"/>
              <a:gd name="T4" fmla="*/ 2147483646 w 152"/>
              <a:gd name="T5" fmla="*/ 2147483646 h 384"/>
              <a:gd name="T6" fmla="*/ 2147483646 w 152"/>
              <a:gd name="T7" fmla="*/ 2147483646 h 384"/>
              <a:gd name="T8" fmla="*/ 0 60000 65536"/>
              <a:gd name="T9" fmla="*/ 0 60000 65536"/>
              <a:gd name="T10" fmla="*/ 0 60000 65536"/>
              <a:gd name="T11" fmla="*/ 0 60000 65536"/>
              <a:gd name="T12" fmla="*/ 0 w 152"/>
              <a:gd name="T13" fmla="*/ 0 h 384"/>
              <a:gd name="T14" fmla="*/ 152 w 152"/>
              <a:gd name="T15" fmla="*/ 384 h 384"/>
            </a:gdLst>
            <a:ahLst/>
            <a:cxnLst>
              <a:cxn ang="T8">
                <a:pos x="T0" y="T1"/>
              </a:cxn>
              <a:cxn ang="T9">
                <a:pos x="T2" y="T3"/>
              </a:cxn>
              <a:cxn ang="T10">
                <a:pos x="T4" y="T5"/>
              </a:cxn>
              <a:cxn ang="T11">
                <a:pos x="T6" y="T7"/>
              </a:cxn>
            </a:cxnLst>
            <a:rect l="T12" t="T13" r="T14" b="T15"/>
            <a:pathLst>
              <a:path w="152" h="384">
                <a:moveTo>
                  <a:pt x="0" y="0"/>
                </a:moveTo>
                <a:cubicBezTo>
                  <a:pt x="36" y="52"/>
                  <a:pt x="72" y="104"/>
                  <a:pt x="96" y="144"/>
                </a:cubicBezTo>
                <a:cubicBezTo>
                  <a:pt x="120" y="184"/>
                  <a:pt x="136" y="200"/>
                  <a:pt x="144" y="240"/>
                </a:cubicBezTo>
                <a:cubicBezTo>
                  <a:pt x="152" y="280"/>
                  <a:pt x="144" y="360"/>
                  <a:pt x="144" y="384"/>
                </a:cubicBezTo>
              </a:path>
            </a:pathLst>
          </a:custGeom>
          <a:noFill/>
          <a:ln w="76200" cmpd="sng">
            <a:solidFill>
              <a:srgbClr val="CC3300"/>
            </a:solidFill>
            <a:round/>
            <a:headEnd/>
            <a:tailEnd/>
          </a:ln>
        </p:spPr>
        <p:txBody>
          <a:bodyPr wrap="none" anchor="ctr"/>
          <a:lstStyle/>
          <a:p>
            <a:endParaRPr lang="fr-FR"/>
          </a:p>
        </p:txBody>
      </p:sp>
      <p:sp>
        <p:nvSpPr>
          <p:cNvPr id="43019" name="Freeform 10"/>
          <p:cNvSpPr>
            <a:spLocks/>
          </p:cNvSpPr>
          <p:nvPr/>
        </p:nvSpPr>
        <p:spPr bwMode="auto">
          <a:xfrm>
            <a:off x="2065338" y="2362200"/>
            <a:ext cx="330200" cy="990600"/>
          </a:xfrm>
          <a:custGeom>
            <a:avLst/>
            <a:gdLst>
              <a:gd name="T0" fmla="*/ 2147483646 w 208"/>
              <a:gd name="T1" fmla="*/ 0 h 624"/>
              <a:gd name="T2" fmla="*/ 2147483646 w 208"/>
              <a:gd name="T3" fmla="*/ 2147483646 h 624"/>
              <a:gd name="T4" fmla="*/ 2147483646 w 208"/>
              <a:gd name="T5" fmla="*/ 2147483646 h 624"/>
              <a:gd name="T6" fmla="*/ 2147483646 w 208"/>
              <a:gd name="T7" fmla="*/ 2147483646 h 624"/>
              <a:gd name="T8" fmla="*/ 2147483646 w 208"/>
              <a:gd name="T9" fmla="*/ 2147483646 h 624"/>
              <a:gd name="T10" fmla="*/ 2147483646 w 208"/>
              <a:gd name="T11" fmla="*/ 2147483646 h 624"/>
              <a:gd name="T12" fmla="*/ 0 60000 65536"/>
              <a:gd name="T13" fmla="*/ 0 60000 65536"/>
              <a:gd name="T14" fmla="*/ 0 60000 65536"/>
              <a:gd name="T15" fmla="*/ 0 60000 65536"/>
              <a:gd name="T16" fmla="*/ 0 60000 65536"/>
              <a:gd name="T17" fmla="*/ 0 60000 65536"/>
              <a:gd name="T18" fmla="*/ 0 w 208"/>
              <a:gd name="T19" fmla="*/ 0 h 624"/>
              <a:gd name="T20" fmla="*/ 208 w 208"/>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208" h="624">
                <a:moveTo>
                  <a:pt x="64" y="0"/>
                </a:moveTo>
                <a:cubicBezTo>
                  <a:pt x="44" y="28"/>
                  <a:pt x="24" y="56"/>
                  <a:pt x="16" y="96"/>
                </a:cubicBezTo>
                <a:cubicBezTo>
                  <a:pt x="8" y="136"/>
                  <a:pt x="16" y="200"/>
                  <a:pt x="16" y="240"/>
                </a:cubicBezTo>
                <a:cubicBezTo>
                  <a:pt x="16" y="280"/>
                  <a:pt x="0" y="296"/>
                  <a:pt x="16" y="336"/>
                </a:cubicBezTo>
                <a:cubicBezTo>
                  <a:pt x="32" y="376"/>
                  <a:pt x="80" y="432"/>
                  <a:pt x="112" y="480"/>
                </a:cubicBezTo>
                <a:cubicBezTo>
                  <a:pt x="144" y="528"/>
                  <a:pt x="192" y="600"/>
                  <a:pt x="208" y="624"/>
                </a:cubicBezTo>
              </a:path>
            </a:pathLst>
          </a:custGeom>
          <a:noFill/>
          <a:ln w="76200" cmpd="sng">
            <a:solidFill>
              <a:srgbClr val="CC3300"/>
            </a:solidFill>
            <a:round/>
            <a:headEnd/>
            <a:tailEnd/>
          </a:ln>
        </p:spPr>
        <p:txBody>
          <a:bodyPr wrap="none" anchor="ctr"/>
          <a:lstStyle/>
          <a:p>
            <a:endParaRPr lang="fr-FR"/>
          </a:p>
        </p:txBody>
      </p:sp>
      <p:sp>
        <p:nvSpPr>
          <p:cNvPr id="43020" name="Freeform 11"/>
          <p:cNvSpPr>
            <a:spLocks/>
          </p:cNvSpPr>
          <p:nvPr/>
        </p:nvSpPr>
        <p:spPr bwMode="auto">
          <a:xfrm>
            <a:off x="2590800" y="3505200"/>
            <a:ext cx="228600" cy="228600"/>
          </a:xfrm>
          <a:custGeom>
            <a:avLst/>
            <a:gdLst>
              <a:gd name="T0" fmla="*/ 0 w 144"/>
              <a:gd name="T1" fmla="*/ 0 h 144"/>
              <a:gd name="T2" fmla="*/ 2147483646 w 144"/>
              <a:gd name="T3" fmla="*/ 2147483646 h 144"/>
              <a:gd name="T4" fmla="*/ 0 60000 65536"/>
              <a:gd name="T5" fmla="*/ 0 60000 65536"/>
              <a:gd name="T6" fmla="*/ 0 w 144"/>
              <a:gd name="T7" fmla="*/ 0 h 144"/>
              <a:gd name="T8" fmla="*/ 144 w 144"/>
              <a:gd name="T9" fmla="*/ 144 h 144"/>
            </a:gdLst>
            <a:ahLst/>
            <a:cxnLst>
              <a:cxn ang="T4">
                <a:pos x="T0" y="T1"/>
              </a:cxn>
              <a:cxn ang="T5">
                <a:pos x="T2" y="T3"/>
              </a:cxn>
            </a:cxnLst>
            <a:rect l="T6" t="T7" r="T8" b="T9"/>
            <a:pathLst>
              <a:path w="144" h="144">
                <a:moveTo>
                  <a:pt x="0" y="0"/>
                </a:moveTo>
                <a:cubicBezTo>
                  <a:pt x="60" y="60"/>
                  <a:pt x="120" y="120"/>
                  <a:pt x="144" y="144"/>
                </a:cubicBezTo>
              </a:path>
            </a:pathLst>
          </a:custGeom>
          <a:noFill/>
          <a:ln w="76200" cmpd="sng">
            <a:solidFill>
              <a:srgbClr val="CC3300"/>
            </a:solidFill>
            <a:round/>
            <a:headEnd/>
            <a:tailEnd/>
          </a:ln>
        </p:spPr>
        <p:txBody>
          <a:bodyPr wrap="none" anchor="ctr"/>
          <a:lstStyle/>
          <a:p>
            <a:endParaRPr lang="fr-FR"/>
          </a:p>
        </p:txBody>
      </p:sp>
      <p:sp>
        <p:nvSpPr>
          <p:cNvPr id="43021" name="Line 12"/>
          <p:cNvSpPr>
            <a:spLocks noChangeShapeType="1"/>
          </p:cNvSpPr>
          <p:nvPr/>
        </p:nvSpPr>
        <p:spPr bwMode="auto">
          <a:xfrm>
            <a:off x="3505200" y="1828800"/>
            <a:ext cx="0" cy="2057400"/>
          </a:xfrm>
          <a:prstGeom prst="line">
            <a:avLst/>
          </a:prstGeom>
          <a:noFill/>
          <a:ln w="9525">
            <a:solidFill>
              <a:schemeClr val="accent2"/>
            </a:solidFill>
            <a:round/>
            <a:headEnd/>
            <a:tailEnd/>
          </a:ln>
        </p:spPr>
        <p:txBody>
          <a:bodyPr wrap="none" anchor="ctr"/>
          <a:lstStyle/>
          <a:p>
            <a:endParaRPr lang="fr-FR"/>
          </a:p>
        </p:txBody>
      </p:sp>
      <p:sp>
        <p:nvSpPr>
          <p:cNvPr id="43022" name="Line 13"/>
          <p:cNvSpPr>
            <a:spLocks noChangeShapeType="1"/>
          </p:cNvSpPr>
          <p:nvPr/>
        </p:nvSpPr>
        <p:spPr bwMode="auto">
          <a:xfrm flipH="1">
            <a:off x="3581400" y="1752600"/>
            <a:ext cx="228600" cy="2133600"/>
          </a:xfrm>
          <a:prstGeom prst="line">
            <a:avLst/>
          </a:prstGeom>
          <a:noFill/>
          <a:ln w="9525">
            <a:solidFill>
              <a:schemeClr val="accent2"/>
            </a:solidFill>
            <a:round/>
            <a:headEnd/>
            <a:tailEnd/>
          </a:ln>
        </p:spPr>
        <p:txBody>
          <a:bodyPr wrap="none" anchor="ctr"/>
          <a:lstStyle/>
          <a:p>
            <a:endParaRPr lang="fr-FR"/>
          </a:p>
        </p:txBody>
      </p:sp>
      <p:sp>
        <p:nvSpPr>
          <p:cNvPr id="43023" name="Line 14"/>
          <p:cNvSpPr>
            <a:spLocks noChangeShapeType="1"/>
          </p:cNvSpPr>
          <p:nvPr/>
        </p:nvSpPr>
        <p:spPr bwMode="auto">
          <a:xfrm flipH="1">
            <a:off x="3657600" y="1752600"/>
            <a:ext cx="533400" cy="2209800"/>
          </a:xfrm>
          <a:prstGeom prst="line">
            <a:avLst/>
          </a:prstGeom>
          <a:noFill/>
          <a:ln w="9525">
            <a:solidFill>
              <a:schemeClr val="accent2"/>
            </a:solidFill>
            <a:round/>
            <a:headEnd/>
            <a:tailEnd/>
          </a:ln>
        </p:spPr>
        <p:txBody>
          <a:bodyPr wrap="none" anchor="ctr"/>
          <a:lstStyle/>
          <a:p>
            <a:endParaRPr lang="fr-FR"/>
          </a:p>
        </p:txBody>
      </p:sp>
      <p:sp>
        <p:nvSpPr>
          <p:cNvPr id="43024" name="Line 15"/>
          <p:cNvSpPr>
            <a:spLocks noChangeShapeType="1"/>
          </p:cNvSpPr>
          <p:nvPr/>
        </p:nvSpPr>
        <p:spPr bwMode="auto">
          <a:xfrm flipH="1">
            <a:off x="3810000" y="1905000"/>
            <a:ext cx="838200" cy="1905000"/>
          </a:xfrm>
          <a:prstGeom prst="line">
            <a:avLst/>
          </a:prstGeom>
          <a:noFill/>
          <a:ln w="9525">
            <a:solidFill>
              <a:schemeClr val="accent2"/>
            </a:solidFill>
            <a:round/>
            <a:headEnd/>
            <a:tailEnd/>
          </a:ln>
        </p:spPr>
        <p:txBody>
          <a:bodyPr wrap="none" anchor="ctr"/>
          <a:lstStyle/>
          <a:p>
            <a:endParaRPr lang="fr-FR"/>
          </a:p>
        </p:txBody>
      </p:sp>
      <p:sp>
        <p:nvSpPr>
          <p:cNvPr id="43025" name="Text Box 16"/>
          <p:cNvSpPr txBox="1">
            <a:spLocks noChangeArrowheads="1"/>
          </p:cNvSpPr>
          <p:nvPr/>
        </p:nvSpPr>
        <p:spPr bwMode="auto">
          <a:xfrm>
            <a:off x="231775" y="404813"/>
            <a:ext cx="2252663" cy="946150"/>
          </a:xfrm>
          <a:prstGeom prst="rect">
            <a:avLst/>
          </a:prstGeom>
          <a:noFill/>
          <a:ln w="9525">
            <a:noFill/>
            <a:miter lim="800000"/>
            <a:headEnd/>
            <a:tailEnd/>
          </a:ln>
        </p:spPr>
        <p:txBody>
          <a:bodyPr>
            <a:spAutoFit/>
          </a:bodyPr>
          <a:lstStyle/>
          <a:p>
            <a:r>
              <a:rPr lang="fr-FR" altLang="fr-FR" sz="2800" b="1">
                <a:latin typeface="Comic Sans MS" pitchFamily="66" charset="0"/>
              </a:rPr>
              <a:t>Contre </a:t>
            </a:r>
          </a:p>
          <a:p>
            <a:r>
              <a:rPr lang="fr-FR" altLang="fr-FR" sz="2800" b="1">
                <a:latin typeface="Comic Sans MS" pitchFamily="66" charset="0"/>
              </a:rPr>
              <a:t>Coup</a:t>
            </a:r>
            <a:endParaRPr lang="fr-FR" altLang="fr-FR" sz="2400">
              <a:latin typeface="Comic Sans MS" pitchFamily="66" charset="0"/>
            </a:endParaRPr>
          </a:p>
        </p:txBody>
      </p:sp>
      <p:sp>
        <p:nvSpPr>
          <p:cNvPr id="43026" name="Text Box 17"/>
          <p:cNvSpPr txBox="1">
            <a:spLocks noChangeArrowheads="1"/>
          </p:cNvSpPr>
          <p:nvPr/>
        </p:nvSpPr>
        <p:spPr bwMode="auto">
          <a:xfrm>
            <a:off x="7908925" y="1749425"/>
            <a:ext cx="966788" cy="519113"/>
          </a:xfrm>
          <a:prstGeom prst="rect">
            <a:avLst/>
          </a:prstGeom>
          <a:noFill/>
          <a:ln w="9525">
            <a:noFill/>
            <a:miter lim="800000"/>
            <a:headEnd/>
            <a:tailEnd/>
          </a:ln>
        </p:spPr>
        <p:txBody>
          <a:bodyPr wrap="none">
            <a:spAutoFit/>
          </a:bodyPr>
          <a:lstStyle/>
          <a:p>
            <a:r>
              <a:rPr lang="fr-FR" altLang="fr-FR" sz="2800" b="1">
                <a:latin typeface="Comic Sans MS" pitchFamily="66" charset="0"/>
              </a:rPr>
              <a:t>Coup</a:t>
            </a:r>
            <a:endParaRPr lang="fr-FR" altLang="fr-FR" sz="2400">
              <a:latin typeface="Comic Sans MS" pitchFamily="66" charset="0"/>
            </a:endParaRPr>
          </a:p>
        </p:txBody>
      </p:sp>
      <p:sp>
        <p:nvSpPr>
          <p:cNvPr id="43027" name="Line 18"/>
          <p:cNvSpPr>
            <a:spLocks noChangeShapeType="1"/>
          </p:cNvSpPr>
          <p:nvPr/>
        </p:nvSpPr>
        <p:spPr bwMode="auto">
          <a:xfrm>
            <a:off x="685800" y="5867400"/>
            <a:ext cx="6858000" cy="0"/>
          </a:xfrm>
          <a:prstGeom prst="line">
            <a:avLst/>
          </a:prstGeom>
          <a:noFill/>
          <a:ln w="76200" cmpd="tri">
            <a:solidFill>
              <a:schemeClr val="accent2"/>
            </a:solidFill>
            <a:round/>
            <a:headEnd type="triangle" w="med" len="med"/>
            <a:tailEnd type="triangle" w="med" len="med"/>
          </a:ln>
        </p:spPr>
        <p:txBody>
          <a:bodyPr wrap="none" anchor="ctr"/>
          <a:lstStyle/>
          <a:p>
            <a:endParaRPr lang="fr-FR"/>
          </a:p>
        </p:txBody>
      </p:sp>
      <p:sp>
        <p:nvSpPr>
          <p:cNvPr id="43028" name="Text Box 19"/>
          <p:cNvSpPr txBox="1">
            <a:spLocks noChangeArrowheads="1"/>
          </p:cNvSpPr>
          <p:nvPr/>
        </p:nvSpPr>
        <p:spPr bwMode="auto">
          <a:xfrm>
            <a:off x="-107950" y="5210175"/>
            <a:ext cx="2009775" cy="457200"/>
          </a:xfrm>
          <a:prstGeom prst="rect">
            <a:avLst/>
          </a:prstGeom>
          <a:noFill/>
          <a:ln w="9525">
            <a:noFill/>
            <a:miter lim="800000"/>
            <a:headEnd/>
            <a:tailEnd/>
          </a:ln>
        </p:spPr>
        <p:txBody>
          <a:bodyPr wrap="none">
            <a:spAutoFit/>
          </a:bodyPr>
          <a:lstStyle/>
          <a:p>
            <a:r>
              <a:rPr lang="fr-FR" altLang="fr-FR" sz="2400" b="1">
                <a:latin typeface="Comic Sans MS" pitchFamily="66" charset="0"/>
              </a:rPr>
              <a:t>Accélération</a:t>
            </a:r>
            <a:endParaRPr lang="fr-FR" altLang="fr-FR" sz="2000">
              <a:latin typeface="Comic Sans MS" pitchFamily="66" charset="0"/>
            </a:endParaRPr>
          </a:p>
        </p:txBody>
      </p:sp>
      <p:sp>
        <p:nvSpPr>
          <p:cNvPr id="43029" name="Text Box 20"/>
          <p:cNvSpPr txBox="1">
            <a:spLocks noChangeArrowheads="1"/>
          </p:cNvSpPr>
          <p:nvPr/>
        </p:nvSpPr>
        <p:spPr bwMode="auto">
          <a:xfrm>
            <a:off x="7239000" y="5286375"/>
            <a:ext cx="1797050" cy="457200"/>
          </a:xfrm>
          <a:prstGeom prst="rect">
            <a:avLst/>
          </a:prstGeom>
          <a:noFill/>
          <a:ln w="9525">
            <a:noFill/>
            <a:miter lim="800000"/>
            <a:headEnd/>
            <a:tailEnd/>
          </a:ln>
        </p:spPr>
        <p:txBody>
          <a:bodyPr wrap="none">
            <a:spAutoFit/>
          </a:bodyPr>
          <a:lstStyle/>
          <a:p>
            <a:r>
              <a:rPr lang="fr-FR" altLang="fr-FR" sz="2400" b="1">
                <a:latin typeface="Comic Sans MS" pitchFamily="66" charset="0"/>
              </a:rPr>
              <a:t>Décélération</a:t>
            </a:r>
            <a:endParaRPr lang="fr-FR" altLang="fr-FR" sz="2000">
              <a:latin typeface="Comic Sans MS" pitchFamily="66" charset="0"/>
            </a:endParaRPr>
          </a:p>
        </p:txBody>
      </p:sp>
      <p:sp>
        <p:nvSpPr>
          <p:cNvPr id="43030" name="Line 21"/>
          <p:cNvSpPr>
            <a:spLocks noChangeShapeType="1"/>
          </p:cNvSpPr>
          <p:nvPr/>
        </p:nvSpPr>
        <p:spPr bwMode="auto">
          <a:xfrm>
            <a:off x="1600200" y="3962400"/>
            <a:ext cx="1981200" cy="0"/>
          </a:xfrm>
          <a:prstGeom prst="line">
            <a:avLst/>
          </a:prstGeom>
          <a:noFill/>
          <a:ln w="38100">
            <a:solidFill>
              <a:schemeClr val="accent2"/>
            </a:solidFill>
            <a:round/>
            <a:headEnd/>
            <a:tailEnd type="triangle" w="med" len="med"/>
          </a:ln>
        </p:spPr>
        <p:txBody>
          <a:bodyPr wrap="none" anchor="ctr"/>
          <a:lstStyle/>
          <a:p>
            <a:endParaRPr lang="fr-FR"/>
          </a:p>
        </p:txBody>
      </p:sp>
      <p:sp>
        <p:nvSpPr>
          <p:cNvPr id="43031" name="Text Box 22"/>
          <p:cNvSpPr txBox="1">
            <a:spLocks noChangeArrowheads="1"/>
          </p:cNvSpPr>
          <p:nvPr/>
        </p:nvSpPr>
        <p:spPr bwMode="auto">
          <a:xfrm>
            <a:off x="-36513" y="3381375"/>
            <a:ext cx="1995488" cy="1187450"/>
          </a:xfrm>
          <a:prstGeom prst="rect">
            <a:avLst/>
          </a:prstGeom>
          <a:noFill/>
          <a:ln w="9525">
            <a:noFill/>
            <a:miter lim="800000"/>
            <a:headEnd/>
            <a:tailEnd/>
          </a:ln>
        </p:spPr>
        <p:txBody>
          <a:bodyPr wrap="none">
            <a:spAutoFit/>
          </a:bodyPr>
          <a:lstStyle/>
          <a:p>
            <a:pPr algn="ctr"/>
            <a:r>
              <a:rPr lang="fr-FR" altLang="fr-FR" sz="2400" b="1">
                <a:latin typeface="Comic Sans MS" pitchFamily="66" charset="0"/>
              </a:rPr>
              <a:t>Ebranlement</a:t>
            </a:r>
          </a:p>
          <a:p>
            <a:pPr algn="ctr"/>
            <a:r>
              <a:rPr lang="fr-FR" altLang="fr-FR" sz="2400" b="1">
                <a:latin typeface="Comic Sans MS" pitchFamily="66" charset="0"/>
              </a:rPr>
              <a:t>sur</a:t>
            </a:r>
          </a:p>
          <a:p>
            <a:pPr algn="ctr"/>
            <a:r>
              <a:rPr lang="fr-FR" altLang="fr-FR" sz="2400" b="1">
                <a:latin typeface="Comic Sans MS" pitchFamily="66" charset="0"/>
              </a:rPr>
              <a:t>tige</a:t>
            </a:r>
            <a:endParaRPr lang="fr-FR" altLang="fr-FR" sz="2000">
              <a:latin typeface="Comic Sans MS" pitchFamily="66" charset="0"/>
            </a:endParaRPr>
          </a:p>
        </p:txBody>
      </p:sp>
      <p:sp>
        <p:nvSpPr>
          <p:cNvPr id="43032" name="Line 23"/>
          <p:cNvSpPr>
            <a:spLocks noChangeShapeType="1"/>
          </p:cNvSpPr>
          <p:nvPr/>
        </p:nvSpPr>
        <p:spPr bwMode="auto">
          <a:xfrm flipV="1">
            <a:off x="3419475" y="188913"/>
            <a:ext cx="1081088" cy="6624637"/>
          </a:xfrm>
          <a:prstGeom prst="line">
            <a:avLst/>
          </a:prstGeom>
          <a:noFill/>
          <a:ln w="76200">
            <a:solidFill>
              <a:srgbClr val="0099FF"/>
            </a:solidFill>
            <a:round/>
            <a:headEnd type="triangle" w="med" len="med"/>
            <a:tailEnd type="triangle" w="med" len="med"/>
          </a:ln>
        </p:spPr>
        <p:txBody>
          <a:bodyPr wrap="none" anchor="ctr"/>
          <a:lstStyle/>
          <a:p>
            <a:endParaRPr lang="fr-FR"/>
          </a:p>
        </p:txBody>
      </p:sp>
      <p:sp>
        <p:nvSpPr>
          <p:cNvPr id="43033" name="Espace réservé du pied de page 2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spd="slow">
    <p:wipe dir="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Espace réservé du numéro de diapositive 5"/>
          <p:cNvSpPr>
            <a:spLocks noGrp="1"/>
          </p:cNvSpPr>
          <p:nvPr>
            <p:ph type="sldNum" sz="quarter" idx="12"/>
          </p:nvPr>
        </p:nvSpPr>
        <p:spPr>
          <a:noFill/>
          <a:ln>
            <a:miter lim="800000"/>
            <a:headEnd/>
            <a:tailEnd/>
          </a:ln>
        </p:spPr>
        <p:txBody>
          <a:bodyPr/>
          <a:lstStyle/>
          <a:p>
            <a:fld id="{D1CB2BE7-6310-472E-823F-F9C7932FD288}" type="slidenum">
              <a:rPr lang="fr-FR" altLang="fr-FR"/>
              <a:pPr/>
              <a:t>120</a:t>
            </a:fld>
            <a:endParaRPr lang="fr-FR" altLang="fr-FR"/>
          </a:p>
        </p:txBody>
      </p:sp>
      <p:sp>
        <p:nvSpPr>
          <p:cNvPr id="163843" name="Rectangle 2"/>
          <p:cNvSpPr>
            <a:spLocks noGrp="1" noChangeArrowheads="1"/>
          </p:cNvSpPr>
          <p:nvPr>
            <p:ph type="body" idx="1"/>
          </p:nvPr>
        </p:nvSpPr>
        <p:spPr>
          <a:xfrm>
            <a:off x="34925" y="692150"/>
            <a:ext cx="8988425" cy="5976938"/>
          </a:xfrm>
          <a:solidFill>
            <a:schemeClr val="bg1"/>
          </a:solidFill>
        </p:spPr>
        <p:txBody>
          <a:bodyPr/>
          <a:lstStyle/>
          <a:p>
            <a:pPr algn="ctr" eaLnBrk="1" hangingPunct="1">
              <a:lnSpc>
                <a:spcPts val="600"/>
              </a:lnSpc>
              <a:buFont typeface="Wingdings" pitchFamily="2" charset="2"/>
              <a:buNone/>
            </a:pPr>
            <a:endParaRPr lang="fr-FR" altLang="fr-FR" sz="900" b="1" i="1" smtClean="0">
              <a:solidFill>
                <a:srgbClr val="66FFFF"/>
              </a:solidFill>
            </a:endParaRPr>
          </a:p>
          <a:p>
            <a:pPr eaLnBrk="1" hangingPunct="1">
              <a:lnSpc>
                <a:spcPts val="4500"/>
              </a:lnSpc>
              <a:buFontTx/>
              <a:buChar char="o"/>
            </a:pPr>
            <a:r>
              <a:rPr lang="fr-FR" altLang="fr-FR" sz="4000" smtClean="0">
                <a:latin typeface="Comic Sans MS" pitchFamily="66" charset="0"/>
              </a:rPr>
              <a:t>L’admissibilité du DTI et du SPECT par la cour de </a:t>
            </a:r>
            <a:r>
              <a:rPr lang="fr-FR" altLang="fr-FR" sz="4000" b="1" smtClean="0">
                <a:solidFill>
                  <a:srgbClr val="0000FF"/>
                </a:solidFill>
                <a:latin typeface="Comic Sans MS" pitchFamily="66" charset="0"/>
              </a:rPr>
              <a:t>Floride</a:t>
            </a:r>
            <a:r>
              <a:rPr lang="fr-FR" altLang="fr-FR" sz="4000" smtClean="0">
                <a:latin typeface="Comic Sans MS" pitchFamily="66" charset="0"/>
              </a:rPr>
              <a:t> (27/09/2010)</a:t>
            </a:r>
          </a:p>
          <a:p>
            <a:pPr eaLnBrk="1" hangingPunct="1">
              <a:lnSpc>
                <a:spcPts val="4500"/>
              </a:lnSpc>
              <a:buFontTx/>
              <a:buChar char="o"/>
            </a:pPr>
            <a:r>
              <a:rPr lang="fr-FR" altLang="fr-FR" sz="4000" smtClean="0">
                <a:latin typeface="Comic Sans MS" pitchFamily="66" charset="0"/>
              </a:rPr>
              <a:t>DTI satisfait le Standard de Daubert pour la cour du </a:t>
            </a:r>
            <a:r>
              <a:rPr lang="fr-FR" altLang="fr-FR" sz="4000" b="1" smtClean="0">
                <a:solidFill>
                  <a:srgbClr val="0000FF"/>
                </a:solidFill>
                <a:latin typeface="Comic Sans MS" pitchFamily="66" charset="0"/>
              </a:rPr>
              <a:t>Massachusetts</a:t>
            </a:r>
            <a:r>
              <a:rPr lang="fr-FR" altLang="fr-FR" sz="4000" smtClean="0">
                <a:latin typeface="Comic Sans MS" pitchFamily="66" charset="0"/>
              </a:rPr>
              <a:t> (13/09/2010)</a:t>
            </a:r>
          </a:p>
          <a:p>
            <a:pPr eaLnBrk="1" hangingPunct="1">
              <a:lnSpc>
                <a:spcPts val="4500"/>
              </a:lnSpc>
              <a:buFontTx/>
              <a:buChar char="o"/>
            </a:pPr>
            <a:r>
              <a:rPr lang="fr-FR" altLang="fr-FR" sz="4000" smtClean="0">
                <a:latin typeface="Comic Sans MS" pitchFamily="66" charset="0"/>
              </a:rPr>
              <a:t>La cour du </a:t>
            </a:r>
            <a:r>
              <a:rPr lang="fr-FR" altLang="fr-FR" sz="4000" b="1" smtClean="0">
                <a:solidFill>
                  <a:srgbClr val="0000FF"/>
                </a:solidFill>
                <a:latin typeface="Comic Sans MS" pitchFamily="66" charset="0"/>
              </a:rPr>
              <a:t>Colorado</a:t>
            </a:r>
            <a:r>
              <a:rPr lang="fr-FR" altLang="fr-FR" sz="4000" smtClean="0">
                <a:latin typeface="Comic Sans MS" pitchFamily="66" charset="0"/>
              </a:rPr>
              <a:t> trouve le DTI admissible (imageur 3T) (19/11/2010)</a:t>
            </a:r>
          </a:p>
        </p:txBody>
      </p:sp>
      <p:sp>
        <p:nvSpPr>
          <p:cNvPr id="499715" name="Rectangle 3"/>
          <p:cNvSpPr>
            <a:spLocks noGrp="1" noChangeArrowheads="1"/>
          </p:cNvSpPr>
          <p:nvPr>
            <p:ph type="title"/>
          </p:nvPr>
        </p:nvSpPr>
        <p:spPr>
          <a:xfrm>
            <a:off x="684213" y="115888"/>
            <a:ext cx="7950200" cy="503237"/>
          </a:xfrm>
          <a:ln>
            <a:solidFill>
              <a:srgbClr val="FF3300"/>
            </a:solidFill>
          </a:ln>
        </p:spPr>
        <p:txBody>
          <a:bodyPr/>
          <a:lstStyle/>
          <a:p>
            <a:pPr algn="ctr" eaLnBrk="1" hangingPunct="1">
              <a:defRPr/>
            </a:pPr>
            <a:r>
              <a:rPr lang="fr-FR" sz="3400" b="1" i="1" smtClean="0">
                <a:effectLst>
                  <a:outerShdw blurRad="38100" dist="38100" dir="2700000" algn="tl">
                    <a:srgbClr val="C0C0C0"/>
                  </a:outerShdw>
                </a:effectLst>
                <a:latin typeface="Comic Sans MS" pitchFamily="66" charset="0"/>
              </a:rPr>
              <a:t>Aux USA</a:t>
            </a:r>
          </a:p>
        </p:txBody>
      </p:sp>
      <p:sp>
        <p:nvSpPr>
          <p:cNvPr id="16384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931863" y="115888"/>
            <a:ext cx="6924675" cy="576262"/>
          </a:xfrm>
          <a:ln>
            <a:solidFill>
              <a:srgbClr val="FF0000"/>
            </a:solidFill>
          </a:ln>
        </p:spPr>
        <p:txBody>
          <a:bodyPr/>
          <a:lstStyle/>
          <a:p>
            <a:pPr algn="ctr" eaLnBrk="1" hangingPunct="1">
              <a:defRPr/>
            </a:pPr>
            <a:r>
              <a:rPr lang="fr-FR" sz="3500" b="1" i="1" smtClean="0">
                <a:effectLst>
                  <a:outerShdw blurRad="38100" dist="38100" dir="2700000" algn="tl">
                    <a:srgbClr val="C0C0C0"/>
                  </a:outerShdw>
                </a:effectLst>
                <a:latin typeface="Comic Sans MS" pitchFamily="66" charset="0"/>
              </a:rPr>
              <a:t>Proposition </a:t>
            </a:r>
            <a:r>
              <a:rPr lang="fr-FR" sz="3500" b="1" i="1" dirty="0" smtClean="0">
                <a:effectLst>
                  <a:outerShdw blurRad="38100" dist="38100" dir="2700000" algn="tl">
                    <a:srgbClr val="C0C0C0"/>
                  </a:outerShdw>
                </a:effectLst>
                <a:latin typeface="Comic Sans MS" pitchFamily="66" charset="0"/>
              </a:rPr>
              <a:t>ordonnance type</a:t>
            </a:r>
          </a:p>
        </p:txBody>
      </p:sp>
      <p:sp>
        <p:nvSpPr>
          <p:cNvPr id="164867" name="Rectangle 3"/>
          <p:cNvSpPr>
            <a:spLocks noGrp="1" noChangeArrowheads="1"/>
          </p:cNvSpPr>
          <p:nvPr>
            <p:ph type="body" idx="1"/>
          </p:nvPr>
        </p:nvSpPr>
        <p:spPr>
          <a:xfrm>
            <a:off x="107950" y="692150"/>
            <a:ext cx="8880475" cy="5976938"/>
          </a:xfrm>
        </p:spPr>
        <p:txBody>
          <a:bodyPr/>
          <a:lstStyle/>
          <a:p>
            <a:endParaRPr lang="fr-FR" altLang="fr-FR" sz="2800" smtClean="0"/>
          </a:p>
          <a:p>
            <a:pPr>
              <a:buFont typeface="Arial" pitchFamily="34" charset="0"/>
              <a:buChar char="•"/>
            </a:pPr>
            <a:r>
              <a:rPr lang="fr-FR" altLang="fr-FR" sz="2800" smtClean="0"/>
              <a:t> Faire pratiquer une IRM cérébrale en séquences T1, T2, T2*, flair T2, et SWI si possible avec reconstruction et quantification 3D du corps calleux, système ventriculaire, lobes frontaux, volume cérébral global, séquence diffusion et tenseur de diffusion avec tracking de fibres si possible. </a:t>
            </a:r>
          </a:p>
          <a:p>
            <a:pPr>
              <a:buFont typeface="Arial" pitchFamily="34" charset="0"/>
              <a:buChar char="•"/>
            </a:pPr>
            <a:r>
              <a:rPr lang="fr-FR" altLang="fr-FR" sz="2800" smtClean="0"/>
              <a:t>Sans injection. </a:t>
            </a:r>
          </a:p>
          <a:p>
            <a:pPr>
              <a:buFont typeface="Arial" pitchFamily="34" charset="0"/>
              <a:buChar char="•"/>
            </a:pPr>
            <a:r>
              <a:rPr lang="fr-FR" altLang="fr-FR" sz="2800" smtClean="0"/>
              <a:t>Dès que possible. 	</a:t>
            </a:r>
          </a:p>
        </p:txBody>
      </p:sp>
      <p:sp>
        <p:nvSpPr>
          <p:cNvPr id="164868" name="Espace réservé du numéro de diapositive 3"/>
          <p:cNvSpPr>
            <a:spLocks noGrp="1"/>
          </p:cNvSpPr>
          <p:nvPr>
            <p:ph type="sldNum" sz="quarter" idx="12"/>
          </p:nvPr>
        </p:nvSpPr>
        <p:spPr>
          <a:noFill/>
          <a:ln>
            <a:miter lim="800000"/>
            <a:headEnd/>
            <a:tailEnd/>
          </a:ln>
        </p:spPr>
        <p:txBody>
          <a:bodyPr/>
          <a:lstStyle/>
          <a:p>
            <a:fld id="{2D2E9332-0E97-437C-8422-AB4DC8AC2A16}" type="slidenum">
              <a:rPr lang="fr-FR" altLang="fr-FR"/>
              <a:pPr/>
              <a:t>121</a:t>
            </a:fld>
            <a:endParaRPr lang="fr-FR" altLang="fr-FR"/>
          </a:p>
        </p:txBody>
      </p:sp>
      <p:sp>
        <p:nvSpPr>
          <p:cNvPr id="16486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Espace réservé du numéro de diapositive 5"/>
          <p:cNvSpPr>
            <a:spLocks noGrp="1"/>
          </p:cNvSpPr>
          <p:nvPr>
            <p:ph type="sldNum" sz="quarter" idx="12"/>
          </p:nvPr>
        </p:nvSpPr>
        <p:spPr>
          <a:noFill/>
          <a:ln>
            <a:miter lim="800000"/>
            <a:headEnd/>
            <a:tailEnd/>
          </a:ln>
        </p:spPr>
        <p:txBody>
          <a:bodyPr/>
          <a:lstStyle/>
          <a:p>
            <a:fld id="{D1CCCF62-4674-4D4A-9238-29C8355D3230}" type="slidenum">
              <a:rPr lang="fr-FR" altLang="fr-FR"/>
              <a:pPr/>
              <a:t>122</a:t>
            </a:fld>
            <a:endParaRPr lang="fr-FR" altLang="fr-FR"/>
          </a:p>
        </p:txBody>
      </p:sp>
      <p:sp>
        <p:nvSpPr>
          <p:cNvPr id="512002" name="Rectangle 2"/>
          <p:cNvSpPr>
            <a:spLocks noGrp="1" noChangeArrowheads="1"/>
          </p:cNvSpPr>
          <p:nvPr>
            <p:ph type="title"/>
          </p:nvPr>
        </p:nvSpPr>
        <p:spPr>
          <a:xfrm>
            <a:off x="468313" y="1412875"/>
            <a:ext cx="7772400" cy="2663825"/>
          </a:xfrm>
        </p:spPr>
        <p:txBody>
          <a:bodyPr/>
          <a:lstStyle/>
          <a:p>
            <a:pPr algn="ctr" eaLnBrk="1" hangingPunct="1">
              <a:defRPr/>
            </a:pPr>
            <a:r>
              <a:rPr lang="fr-FR" sz="6000" b="1" i="1" dirty="0" smtClean="0">
                <a:effectLst>
                  <a:outerShdw blurRad="38100" dist="38100" dir="2700000" algn="tl">
                    <a:srgbClr val="C0C0C0"/>
                  </a:outerShdw>
                </a:effectLst>
                <a:latin typeface="Comic Sans MS" pitchFamily="66" charset="0"/>
              </a:rPr>
              <a:t>Conclusion</a:t>
            </a:r>
            <a:endParaRPr lang="fr-FR" sz="6900" b="1" i="1" dirty="0" smtClean="0">
              <a:solidFill>
                <a:schemeClr val="folHlink"/>
              </a:solidFill>
              <a:effectLst>
                <a:outerShdw blurRad="38100" dist="38100" dir="2700000" algn="tl">
                  <a:srgbClr val="C0C0C0"/>
                </a:outerShdw>
              </a:effectLst>
              <a:latin typeface="Comic Sans MS" pitchFamily="66" charset="0"/>
            </a:endParaRPr>
          </a:p>
        </p:txBody>
      </p:sp>
      <p:sp>
        <p:nvSpPr>
          <p:cNvPr id="165892"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Espace réservé du numéro de diapositive 5"/>
          <p:cNvSpPr>
            <a:spLocks noGrp="1"/>
          </p:cNvSpPr>
          <p:nvPr>
            <p:ph type="sldNum" sz="quarter" idx="12"/>
          </p:nvPr>
        </p:nvSpPr>
        <p:spPr>
          <a:noFill/>
          <a:ln>
            <a:miter lim="800000"/>
            <a:headEnd/>
            <a:tailEnd/>
          </a:ln>
        </p:spPr>
        <p:txBody>
          <a:bodyPr/>
          <a:lstStyle/>
          <a:p>
            <a:fld id="{FFB9FB5C-8AC5-4792-81CC-E6A3CD839EAE}" type="slidenum">
              <a:rPr lang="fr-FR" altLang="fr-FR"/>
              <a:pPr/>
              <a:t>123</a:t>
            </a:fld>
            <a:endParaRPr lang="fr-FR" altLang="fr-FR"/>
          </a:p>
        </p:txBody>
      </p:sp>
      <p:sp>
        <p:nvSpPr>
          <p:cNvPr id="166915" name="Rectangle 2"/>
          <p:cNvSpPr>
            <a:spLocks noGrp="1" noChangeArrowheads="1"/>
          </p:cNvSpPr>
          <p:nvPr>
            <p:ph type="body" idx="1"/>
          </p:nvPr>
        </p:nvSpPr>
        <p:spPr>
          <a:xfrm>
            <a:off x="539750" y="1341438"/>
            <a:ext cx="8232775" cy="5400675"/>
          </a:xfrm>
        </p:spPr>
        <p:txBody>
          <a:bodyPr/>
          <a:lstStyle/>
          <a:p>
            <a:pPr algn="ctr" eaLnBrk="1" hangingPunct="1">
              <a:lnSpc>
                <a:spcPts val="600"/>
              </a:lnSpc>
              <a:buFont typeface="Wingdings" pitchFamily="2" charset="2"/>
              <a:buNone/>
            </a:pPr>
            <a:endParaRPr lang="fr-FR" altLang="fr-FR" sz="800" b="1" i="1" smtClean="0">
              <a:solidFill>
                <a:srgbClr val="66FFFF"/>
              </a:solidFill>
            </a:endParaRPr>
          </a:p>
          <a:p>
            <a:pPr eaLnBrk="1" hangingPunct="1">
              <a:lnSpc>
                <a:spcPts val="5500"/>
              </a:lnSpc>
              <a:buFontTx/>
              <a:buChar char="o"/>
            </a:pPr>
            <a:r>
              <a:rPr lang="fr-FR" altLang="fr-FR" sz="3600" b="1" smtClean="0">
                <a:latin typeface="Comic Sans MS" pitchFamily="66" charset="0"/>
              </a:rPr>
              <a:t>Scanner cérébral : 5 mm</a:t>
            </a:r>
          </a:p>
          <a:p>
            <a:pPr eaLnBrk="1" hangingPunct="1">
              <a:lnSpc>
                <a:spcPts val="5500"/>
              </a:lnSpc>
              <a:buFontTx/>
              <a:buChar char="o"/>
            </a:pPr>
            <a:r>
              <a:rPr lang="fr-FR" altLang="fr-FR" sz="3600" b="1" smtClean="0">
                <a:latin typeface="Comic Sans MS" pitchFamily="66" charset="0"/>
              </a:rPr>
              <a:t>IRM : 1 à 2 mm</a:t>
            </a:r>
          </a:p>
          <a:p>
            <a:pPr eaLnBrk="1" hangingPunct="1">
              <a:lnSpc>
                <a:spcPts val="5500"/>
              </a:lnSpc>
              <a:buFontTx/>
              <a:buChar char="o"/>
            </a:pPr>
            <a:r>
              <a:rPr lang="fr-FR" altLang="fr-FR" sz="3600" b="1" smtClean="0">
                <a:latin typeface="Comic Sans MS" pitchFamily="66" charset="0"/>
              </a:rPr>
              <a:t>Séquences IRM classiques pas assez sensibles</a:t>
            </a:r>
          </a:p>
          <a:p>
            <a:pPr eaLnBrk="1" hangingPunct="1">
              <a:lnSpc>
                <a:spcPts val="5500"/>
              </a:lnSpc>
              <a:buFontTx/>
              <a:buChar char="o"/>
            </a:pPr>
            <a:r>
              <a:rPr lang="fr-FR" altLang="fr-FR" sz="3600" b="1" smtClean="0">
                <a:latin typeface="Comic Sans MS" pitchFamily="66" charset="0"/>
              </a:rPr>
              <a:t>Intérêt des nouvelles séquences DTI, SWI.</a:t>
            </a:r>
          </a:p>
        </p:txBody>
      </p:sp>
      <p:sp>
        <p:nvSpPr>
          <p:cNvPr id="527363" name="Rectangle 3"/>
          <p:cNvSpPr>
            <a:spLocks noGrp="1" noChangeArrowheads="1"/>
          </p:cNvSpPr>
          <p:nvPr>
            <p:ph type="title"/>
          </p:nvPr>
        </p:nvSpPr>
        <p:spPr>
          <a:xfrm>
            <a:off x="684213" y="477838"/>
            <a:ext cx="7950200" cy="503237"/>
          </a:xfrm>
          <a:ln>
            <a:solidFill>
              <a:srgbClr val="FF3300"/>
            </a:solidFill>
          </a:ln>
        </p:spPr>
        <p:txBody>
          <a:bodyPr/>
          <a:lstStyle/>
          <a:p>
            <a:pPr algn="ctr" eaLnBrk="1" hangingPunct="1">
              <a:defRPr/>
            </a:pPr>
            <a:r>
              <a:rPr lang="fr-FR" sz="3400" b="1" i="1" smtClean="0">
                <a:effectLst>
                  <a:outerShdw blurRad="38100" dist="38100" dir="2700000" algn="tl">
                    <a:srgbClr val="C0C0C0"/>
                  </a:outerShdw>
                </a:effectLst>
                <a:latin typeface="Comic Sans MS" pitchFamily="66" charset="0"/>
              </a:rPr>
              <a:t>Des limites physiques…</a:t>
            </a:r>
          </a:p>
        </p:txBody>
      </p:sp>
      <p:sp>
        <p:nvSpPr>
          <p:cNvPr id="16691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Espace réservé du numéro de diapositive 5"/>
          <p:cNvSpPr>
            <a:spLocks noGrp="1"/>
          </p:cNvSpPr>
          <p:nvPr>
            <p:ph type="sldNum" sz="quarter" idx="12"/>
          </p:nvPr>
        </p:nvSpPr>
        <p:spPr>
          <a:noFill/>
          <a:ln>
            <a:miter lim="800000"/>
            <a:headEnd/>
            <a:tailEnd/>
          </a:ln>
        </p:spPr>
        <p:txBody>
          <a:bodyPr/>
          <a:lstStyle/>
          <a:p>
            <a:fld id="{A08F3F91-825F-433F-AD53-E2D8DD861FDD}" type="slidenum">
              <a:rPr lang="fr-FR" altLang="fr-FR"/>
              <a:pPr/>
              <a:t>124</a:t>
            </a:fld>
            <a:endParaRPr lang="fr-FR" altLang="fr-FR"/>
          </a:p>
        </p:txBody>
      </p:sp>
      <p:sp>
        <p:nvSpPr>
          <p:cNvPr id="167939" name="Rectangle 2"/>
          <p:cNvSpPr>
            <a:spLocks noGrp="1" noChangeArrowheads="1"/>
          </p:cNvSpPr>
          <p:nvPr>
            <p:ph type="body" idx="1"/>
          </p:nvPr>
        </p:nvSpPr>
        <p:spPr>
          <a:xfrm>
            <a:off x="34925" y="836613"/>
            <a:ext cx="8988425" cy="5761037"/>
          </a:xfrm>
        </p:spPr>
        <p:txBody>
          <a:bodyPr/>
          <a:lstStyle/>
          <a:p>
            <a:pPr algn="ctr" eaLnBrk="1" hangingPunct="1">
              <a:lnSpc>
                <a:spcPts val="600"/>
              </a:lnSpc>
              <a:buFont typeface="Wingdings" pitchFamily="2" charset="2"/>
              <a:buNone/>
            </a:pPr>
            <a:endParaRPr lang="fr-FR" altLang="fr-FR" sz="1000" b="1" i="1" smtClean="0">
              <a:solidFill>
                <a:srgbClr val="66FFFF"/>
              </a:solidFill>
            </a:endParaRPr>
          </a:p>
          <a:p>
            <a:pPr eaLnBrk="1" hangingPunct="1">
              <a:buFontTx/>
              <a:buChar char="o"/>
            </a:pPr>
            <a:r>
              <a:rPr lang="fr-FR" altLang="fr-FR" sz="3600" b="1" smtClean="0">
                <a:latin typeface="Comic Sans MS" pitchFamily="66" charset="0"/>
              </a:rPr>
              <a:t>Evolutivité lésionnelle</a:t>
            </a:r>
          </a:p>
          <a:p>
            <a:pPr eaLnBrk="1" hangingPunct="1">
              <a:buFontTx/>
              <a:buChar char="o"/>
            </a:pPr>
            <a:r>
              <a:rPr lang="fr-FR" altLang="fr-FR" sz="3600" b="1" smtClean="0">
                <a:latin typeface="Comic Sans MS" pitchFamily="66" charset="0"/>
              </a:rPr>
              <a:t>Une IRM la plus précoce possible: 3 semaines – 3 mois…</a:t>
            </a:r>
          </a:p>
          <a:p>
            <a:pPr eaLnBrk="1" hangingPunct="1">
              <a:buFontTx/>
              <a:buChar char="o"/>
            </a:pPr>
            <a:r>
              <a:rPr lang="fr-FR" altLang="fr-FR" sz="3600" b="1" smtClean="0">
                <a:latin typeface="Comic Sans MS" pitchFamily="66" charset="0"/>
              </a:rPr>
              <a:t>Des lésions opérateur dépendantes ?, aller au CHU , pas en clinique … ?</a:t>
            </a:r>
          </a:p>
          <a:p>
            <a:pPr eaLnBrk="1" hangingPunct="1">
              <a:buFontTx/>
              <a:buChar char="o"/>
            </a:pPr>
            <a:r>
              <a:rPr lang="fr-FR" altLang="fr-FR" sz="3600" b="1" smtClean="0">
                <a:latin typeface="Comic Sans MS" pitchFamily="66" charset="0"/>
              </a:rPr>
              <a:t>DTI en plein essort, imageurs 3T, sapiteur radiologue à la consolidation toujours possible.</a:t>
            </a:r>
            <a:endParaRPr lang="fr-FR" altLang="fr-FR" sz="3600" smtClean="0">
              <a:latin typeface="Comic Sans MS" pitchFamily="66" charset="0"/>
            </a:endParaRPr>
          </a:p>
        </p:txBody>
      </p:sp>
      <p:sp>
        <p:nvSpPr>
          <p:cNvPr id="528387" name="Rectangle 3"/>
          <p:cNvSpPr>
            <a:spLocks noGrp="1" noChangeArrowheads="1"/>
          </p:cNvSpPr>
          <p:nvPr>
            <p:ph type="title"/>
          </p:nvPr>
        </p:nvSpPr>
        <p:spPr>
          <a:xfrm>
            <a:off x="684213" y="260350"/>
            <a:ext cx="7950200" cy="503238"/>
          </a:xfrm>
          <a:ln>
            <a:solidFill>
              <a:srgbClr val="FF3300"/>
            </a:solidFill>
          </a:ln>
        </p:spPr>
        <p:txBody>
          <a:bodyPr/>
          <a:lstStyle/>
          <a:p>
            <a:pPr algn="ctr" eaLnBrk="1" hangingPunct="1">
              <a:defRPr/>
            </a:pPr>
            <a:r>
              <a:rPr lang="fr-FR" sz="3400" b="1" i="1" smtClean="0">
                <a:effectLst>
                  <a:outerShdw blurRad="38100" dist="38100" dir="2700000" algn="tl">
                    <a:srgbClr val="C0C0C0"/>
                  </a:outerShdw>
                </a:effectLst>
                <a:latin typeface="Comic Sans MS" pitchFamily="66" charset="0"/>
              </a:rPr>
              <a:t>En pratique</a:t>
            </a:r>
          </a:p>
        </p:txBody>
      </p:sp>
      <p:sp>
        <p:nvSpPr>
          <p:cNvPr id="167941"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9954" name="Rectangle 2"/>
          <p:cNvSpPr>
            <a:spLocks noGrp="1" noChangeArrowheads="1"/>
          </p:cNvSpPr>
          <p:nvPr>
            <p:ph type="ctrTitle"/>
          </p:nvPr>
        </p:nvSpPr>
        <p:spPr>
          <a:xfrm>
            <a:off x="203200" y="188913"/>
            <a:ext cx="8737600" cy="531812"/>
          </a:xfrm>
          <a:ln>
            <a:solidFill>
              <a:srgbClr val="FF0000"/>
            </a:solidFill>
          </a:ln>
        </p:spPr>
        <p:txBody>
          <a:bodyPr/>
          <a:lstStyle/>
          <a:p>
            <a:pPr algn="ctr" eaLnBrk="1" hangingPunct="1">
              <a:defRPr/>
            </a:pPr>
            <a:r>
              <a:rPr lang="fr-FR" sz="3200" b="1" smtClean="0">
                <a:effectLst>
                  <a:outerShdw blurRad="38100" dist="38100" dir="2700000" algn="tl">
                    <a:srgbClr val="C0C0C0"/>
                  </a:outerShdw>
                </a:effectLst>
                <a:latin typeface="Comic Sans MS" pitchFamily="66" charset="0"/>
              </a:rPr>
              <a:t>Selon la sévérité du traumatisme crânien</a:t>
            </a:r>
            <a:endParaRPr lang="fr-FR" smtClean="0">
              <a:solidFill>
                <a:schemeClr val="hlink"/>
              </a:solidFill>
              <a:latin typeface="Comic Sans MS" pitchFamily="66" charset="0"/>
            </a:endParaRPr>
          </a:p>
        </p:txBody>
      </p:sp>
      <p:sp>
        <p:nvSpPr>
          <p:cNvPr id="168963" name="Text Box 3"/>
          <p:cNvSpPr txBox="1">
            <a:spLocks noChangeArrowheads="1"/>
          </p:cNvSpPr>
          <p:nvPr/>
        </p:nvSpPr>
        <p:spPr bwMode="auto">
          <a:xfrm>
            <a:off x="271463" y="1211263"/>
            <a:ext cx="8601075" cy="4357687"/>
          </a:xfrm>
          <a:prstGeom prst="rect">
            <a:avLst/>
          </a:prstGeom>
          <a:noFill/>
          <a:ln w="12700">
            <a:noFill/>
            <a:miter lim="800000"/>
            <a:headEnd/>
            <a:tailEnd/>
          </a:ln>
        </p:spPr>
        <p:txBody>
          <a:bodyPr>
            <a:spAutoFit/>
          </a:bodyPr>
          <a:lstStyle/>
          <a:p>
            <a:pPr>
              <a:lnSpc>
                <a:spcPct val="90000"/>
              </a:lnSpc>
              <a:spcBef>
                <a:spcPct val="50000"/>
              </a:spcBef>
              <a:buFontTx/>
              <a:buChar char="•"/>
            </a:pPr>
            <a:r>
              <a:rPr lang="fr-FR" altLang="fr-FR" sz="3200">
                <a:latin typeface="Arial" pitchFamily="34" charset="0"/>
              </a:rPr>
              <a:t> </a:t>
            </a:r>
            <a:r>
              <a:rPr lang="fr-FR" altLang="fr-FR" sz="3600" b="1">
                <a:solidFill>
                  <a:srgbClr val="0000FF"/>
                </a:solidFill>
                <a:latin typeface="Comic Sans MS" pitchFamily="66" charset="0"/>
              </a:rPr>
              <a:t>TC sévères et modérés :</a:t>
            </a:r>
            <a:r>
              <a:rPr lang="fr-FR" altLang="fr-FR" sz="3600">
                <a:latin typeface="Comic Sans MS" pitchFamily="66" charset="0"/>
              </a:rPr>
              <a:t> Intérêt de l ’IRM</a:t>
            </a:r>
            <a:r>
              <a:rPr lang="fr-FR" altLang="fr-FR" sz="3600" b="1">
                <a:latin typeface="Comic Sans MS" pitchFamily="66" charset="0"/>
              </a:rPr>
              <a:t> </a:t>
            </a:r>
            <a:r>
              <a:rPr lang="fr-FR" altLang="fr-FR" sz="3600">
                <a:latin typeface="Comic Sans MS" pitchFamily="66" charset="0"/>
              </a:rPr>
              <a:t>quantitative à la consolidation vers 18 ans (corps calleux, système ventriculaire) ou tenseurs de diffusion,</a:t>
            </a:r>
          </a:p>
          <a:p>
            <a:pPr>
              <a:lnSpc>
                <a:spcPct val="90000"/>
              </a:lnSpc>
              <a:spcBef>
                <a:spcPct val="50000"/>
              </a:spcBef>
              <a:buFontTx/>
              <a:buChar char="•"/>
            </a:pPr>
            <a:r>
              <a:rPr lang="fr-FR" altLang="fr-FR" sz="3600">
                <a:latin typeface="Comic Sans MS" pitchFamily="66" charset="0"/>
              </a:rPr>
              <a:t> </a:t>
            </a:r>
            <a:r>
              <a:rPr lang="fr-FR" altLang="fr-FR" sz="3600" b="1">
                <a:solidFill>
                  <a:srgbClr val="0000FF"/>
                </a:solidFill>
                <a:latin typeface="Comic Sans MS" pitchFamily="66" charset="0"/>
              </a:rPr>
              <a:t>TC légers :</a:t>
            </a:r>
            <a:r>
              <a:rPr lang="fr-FR" altLang="fr-FR" sz="3600">
                <a:latin typeface="Comic Sans MS" pitchFamily="66" charset="0"/>
              </a:rPr>
              <a:t> l ’IRM peut être normale, intérêt TEMP ou TEP à la consolidation au moins et des nouvelles séquences ( SWI, DTI, 3T…). </a:t>
            </a:r>
          </a:p>
        </p:txBody>
      </p:sp>
      <p:sp>
        <p:nvSpPr>
          <p:cNvPr id="168964" name="Espace réservé du numéro de diapositive 3"/>
          <p:cNvSpPr>
            <a:spLocks noGrp="1"/>
          </p:cNvSpPr>
          <p:nvPr>
            <p:ph type="sldNum" sz="quarter" idx="12"/>
          </p:nvPr>
        </p:nvSpPr>
        <p:spPr>
          <a:noFill/>
          <a:ln>
            <a:miter lim="800000"/>
            <a:headEnd/>
            <a:tailEnd/>
          </a:ln>
        </p:spPr>
        <p:txBody>
          <a:bodyPr/>
          <a:lstStyle/>
          <a:p>
            <a:fld id="{1A6F8185-C9CA-4049-B974-54D16730CC57}" type="slidenum">
              <a:rPr lang="fr-FR" altLang="fr-FR"/>
              <a:pPr/>
              <a:t>125</a:t>
            </a:fld>
            <a:endParaRPr lang="fr-FR" altLang="fr-FR"/>
          </a:p>
        </p:txBody>
      </p:sp>
      <p:sp>
        <p:nvSpPr>
          <p:cNvPr id="16896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Espace réservé du numéro de diapositive 5"/>
          <p:cNvSpPr>
            <a:spLocks noGrp="1"/>
          </p:cNvSpPr>
          <p:nvPr>
            <p:ph type="sldNum" sz="quarter" idx="12"/>
          </p:nvPr>
        </p:nvSpPr>
        <p:spPr>
          <a:noFill/>
          <a:ln>
            <a:miter lim="800000"/>
            <a:headEnd/>
            <a:tailEnd/>
          </a:ln>
        </p:spPr>
        <p:txBody>
          <a:bodyPr/>
          <a:lstStyle/>
          <a:p>
            <a:fld id="{277B8D83-92EE-40F3-ABEF-6A1125C5DFE6}" type="slidenum">
              <a:rPr lang="fr-FR" altLang="fr-FR"/>
              <a:pPr/>
              <a:t>126</a:t>
            </a:fld>
            <a:endParaRPr lang="fr-FR" altLang="fr-FR"/>
          </a:p>
        </p:txBody>
      </p:sp>
      <p:sp>
        <p:nvSpPr>
          <p:cNvPr id="169987"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169988" name="Image 5" descr="Le chat Gelluk.jpg"/>
          <p:cNvPicPr>
            <a:picLocks noChangeAspect="1"/>
          </p:cNvPicPr>
          <p:nvPr/>
        </p:nvPicPr>
        <p:blipFill>
          <a:blip r:embed="rId2"/>
          <a:srcRect/>
          <a:stretch>
            <a:fillRect/>
          </a:stretch>
        </p:blipFill>
        <p:spPr bwMode="auto">
          <a:xfrm>
            <a:off x="1187450" y="136525"/>
            <a:ext cx="6769100" cy="6584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Espace réservé du numéro de diapositive 5"/>
          <p:cNvSpPr>
            <a:spLocks noGrp="1"/>
          </p:cNvSpPr>
          <p:nvPr>
            <p:ph type="sldNum" sz="quarter" idx="12"/>
          </p:nvPr>
        </p:nvSpPr>
        <p:spPr>
          <a:noFill/>
          <a:ln>
            <a:miter lim="800000"/>
            <a:headEnd/>
            <a:tailEnd/>
          </a:ln>
        </p:spPr>
        <p:txBody>
          <a:bodyPr/>
          <a:lstStyle/>
          <a:p>
            <a:fld id="{3837214B-5970-4876-B0F8-4F7EA1F14B76}" type="slidenum">
              <a:rPr lang="fr-FR" altLang="fr-FR"/>
              <a:pPr/>
              <a:t>127</a:t>
            </a:fld>
            <a:endParaRPr lang="fr-FR" altLang="fr-FR"/>
          </a:p>
        </p:txBody>
      </p:sp>
      <p:sp>
        <p:nvSpPr>
          <p:cNvPr id="387074" name="Rectangle 2"/>
          <p:cNvSpPr>
            <a:spLocks noGrp="1" noChangeArrowheads="1"/>
          </p:cNvSpPr>
          <p:nvPr>
            <p:ph type="title"/>
          </p:nvPr>
        </p:nvSpPr>
        <p:spPr>
          <a:xfrm>
            <a:off x="615950" y="1773238"/>
            <a:ext cx="7772400" cy="2663825"/>
          </a:xfrm>
        </p:spPr>
        <p:txBody>
          <a:bodyPr/>
          <a:lstStyle/>
          <a:p>
            <a:pPr algn="ctr" eaLnBrk="1" hangingPunct="1">
              <a:defRPr/>
            </a:pPr>
            <a:r>
              <a:rPr lang="fr-FR" sz="5700" b="1" i="1" dirty="0" smtClean="0">
                <a:effectLst>
                  <a:outerShdw blurRad="38100" dist="38100" dir="2700000" algn="tl">
                    <a:srgbClr val="C0C0C0"/>
                  </a:outerShdw>
                </a:effectLst>
                <a:latin typeface="Comic Sans MS" pitchFamily="66" charset="0"/>
              </a:rPr>
              <a:t>Merci de votre attention</a:t>
            </a:r>
            <a:endParaRPr lang="fr-FR" sz="6900" b="1" i="1" dirty="0" smtClean="0">
              <a:solidFill>
                <a:schemeClr val="folHlink"/>
              </a:solidFill>
              <a:effectLst>
                <a:outerShdw blurRad="38100" dist="38100" dir="2700000" algn="tl">
                  <a:srgbClr val="C0C0C0"/>
                </a:outerShdw>
              </a:effectLst>
              <a:latin typeface="Comic Sans MS" pitchFamily="66" charset="0"/>
            </a:endParaRPr>
          </a:p>
        </p:txBody>
      </p:sp>
      <p:sp>
        <p:nvSpPr>
          <p:cNvPr id="171012"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Espace réservé du numéro de diapositive 5"/>
          <p:cNvSpPr>
            <a:spLocks noGrp="1"/>
          </p:cNvSpPr>
          <p:nvPr>
            <p:ph type="sldNum" sz="quarter" idx="12"/>
          </p:nvPr>
        </p:nvSpPr>
        <p:spPr>
          <a:noFill/>
          <a:ln>
            <a:miter lim="800000"/>
            <a:headEnd/>
            <a:tailEnd/>
          </a:ln>
        </p:spPr>
        <p:txBody>
          <a:bodyPr/>
          <a:lstStyle/>
          <a:p>
            <a:fld id="{9870C880-D350-47B6-BAC2-CDC5365905A1}" type="slidenum">
              <a:rPr lang="fr-FR" altLang="fr-FR"/>
              <a:pPr/>
              <a:t>13</a:t>
            </a:fld>
            <a:endParaRPr lang="fr-FR" altLang="fr-FR"/>
          </a:p>
        </p:txBody>
      </p:sp>
      <p:sp>
        <p:nvSpPr>
          <p:cNvPr id="267266" name="Rectangle 2" descr="Marbre blanc"/>
          <p:cNvSpPr>
            <a:spLocks noGrp="1" noChangeArrowheads="1"/>
          </p:cNvSpPr>
          <p:nvPr>
            <p:ph type="title"/>
          </p:nvPr>
        </p:nvSpPr>
        <p:spPr>
          <a:xfrm>
            <a:off x="323850" y="188913"/>
            <a:ext cx="8496300" cy="1150937"/>
          </a:xfrm>
          <a:ln>
            <a:solidFill>
              <a:schemeClr val="accent2"/>
            </a:solidFill>
          </a:ln>
          <a:extLst/>
        </p:spPr>
        <p:txBody>
          <a:bodyPr/>
          <a:lstStyle/>
          <a:p>
            <a:pPr algn="ctr" eaLnBrk="1" hangingPunct="1">
              <a:defRPr/>
            </a:pPr>
            <a:r>
              <a:rPr lang="fr-FR" sz="3600" b="1" i="1" smtClean="0">
                <a:solidFill>
                  <a:schemeClr val="tx1"/>
                </a:solidFill>
                <a:effectLst>
                  <a:outerShdw blurRad="38100" dist="38100" dir="2700000" algn="tl">
                    <a:srgbClr val="C0C0C0"/>
                  </a:outerShdw>
                </a:effectLst>
                <a:latin typeface="Comic Sans MS" pitchFamily="66" charset="0"/>
              </a:rPr>
              <a:t>Lésions médico-légales après TC : </a:t>
            </a:r>
            <a:r>
              <a:rPr lang="fr-FR" sz="3600" b="1" smtClean="0">
                <a:solidFill>
                  <a:schemeClr val="tx1"/>
                </a:solidFill>
                <a:effectLst>
                  <a:outerShdw blurRad="38100" dist="38100" dir="2700000" algn="tl">
                    <a:srgbClr val="C0C0C0"/>
                  </a:outerShdw>
                </a:effectLst>
                <a:latin typeface="Comic Sans MS" pitchFamily="66" charset="0"/>
              </a:rPr>
              <a:t>Choc direct : </a:t>
            </a:r>
            <a:r>
              <a:rPr lang="fr-FR" sz="4000" b="1" smtClean="0">
                <a:solidFill>
                  <a:srgbClr val="FF0000"/>
                </a:solidFill>
                <a:effectLst>
                  <a:outerShdw blurRad="38100" dist="38100" dir="2700000" algn="tl">
                    <a:srgbClr val="C0C0C0"/>
                  </a:outerShdw>
                </a:effectLst>
                <a:latin typeface="Comic Sans MS" pitchFamily="66" charset="0"/>
                <a:sym typeface="Wingdings" pitchFamily="2" charset="2"/>
              </a:rPr>
              <a:t></a:t>
            </a:r>
            <a:r>
              <a:rPr lang="fr-FR" sz="4000" b="1" i="1" smtClean="0">
                <a:solidFill>
                  <a:srgbClr val="FF0000"/>
                </a:solidFill>
                <a:effectLst>
                  <a:outerShdw blurRad="38100" dist="38100" dir="2700000" algn="tl">
                    <a:srgbClr val="C0C0C0"/>
                  </a:outerShdw>
                </a:effectLst>
                <a:latin typeface="Comic Sans MS" pitchFamily="66" charset="0"/>
              </a:rPr>
              <a:t>impact</a:t>
            </a:r>
          </a:p>
        </p:txBody>
      </p:sp>
      <p:sp>
        <p:nvSpPr>
          <p:cNvPr id="44036" name="Rectangle 3"/>
          <p:cNvSpPr>
            <a:spLocks noGrp="1" noChangeArrowheads="1"/>
          </p:cNvSpPr>
          <p:nvPr>
            <p:ph type="body" idx="1"/>
          </p:nvPr>
        </p:nvSpPr>
        <p:spPr>
          <a:xfrm>
            <a:off x="0" y="1844675"/>
            <a:ext cx="9144000" cy="4176713"/>
          </a:xfrm>
          <a:solidFill>
            <a:schemeClr val="bg1"/>
          </a:solidFill>
        </p:spPr>
        <p:txBody>
          <a:bodyPr/>
          <a:lstStyle/>
          <a:p>
            <a:pPr eaLnBrk="1" hangingPunct="1">
              <a:lnSpc>
                <a:spcPts val="4300"/>
              </a:lnSpc>
              <a:buFontTx/>
              <a:buChar char="o"/>
            </a:pPr>
            <a:r>
              <a:rPr lang="fr-FR" altLang="fr-FR" sz="4100" smtClean="0">
                <a:latin typeface="Comic Sans MS" pitchFamily="66" charset="0"/>
              </a:rPr>
              <a:t>Lésions </a:t>
            </a:r>
            <a:r>
              <a:rPr lang="fr-FR" altLang="fr-FR" sz="4100" b="1" i="1" smtClean="0">
                <a:latin typeface="Comic Sans MS" pitchFamily="66" charset="0"/>
              </a:rPr>
              <a:t>directes</a:t>
            </a:r>
            <a:r>
              <a:rPr lang="fr-FR" altLang="fr-FR" sz="4100" smtClean="0">
                <a:latin typeface="Comic Sans MS" pitchFamily="66" charset="0"/>
              </a:rPr>
              <a:t> de </a:t>
            </a:r>
            <a:r>
              <a:rPr lang="fr-FR" altLang="fr-FR" sz="4100" b="1" i="1" smtClean="0">
                <a:solidFill>
                  <a:srgbClr val="000066"/>
                </a:solidFill>
                <a:latin typeface="Comic Sans MS" pitchFamily="66" charset="0"/>
              </a:rPr>
              <a:t>coups</a:t>
            </a:r>
            <a:r>
              <a:rPr lang="fr-FR" altLang="fr-FR" sz="4100" smtClean="0">
                <a:latin typeface="Comic Sans MS" pitchFamily="66" charset="0"/>
              </a:rPr>
              <a:t> : </a:t>
            </a:r>
            <a:r>
              <a:rPr lang="fr-FR" altLang="fr-FR" sz="4100" b="1" smtClean="0">
                <a:latin typeface="Comic Sans MS" pitchFamily="66" charset="0"/>
              </a:rPr>
              <a:t>contusions</a:t>
            </a:r>
            <a:r>
              <a:rPr lang="fr-FR" altLang="fr-FR" sz="4100" smtClean="0">
                <a:latin typeface="Comic Sans MS" pitchFamily="66" charset="0"/>
              </a:rPr>
              <a:t> des </a:t>
            </a:r>
            <a:r>
              <a:rPr lang="fr-FR" altLang="fr-FR" sz="4100" b="1" smtClean="0">
                <a:latin typeface="Comic Sans MS" pitchFamily="66" charset="0"/>
              </a:rPr>
              <a:t>pôles</a:t>
            </a:r>
          </a:p>
          <a:p>
            <a:pPr eaLnBrk="1" hangingPunct="1">
              <a:lnSpc>
                <a:spcPts val="4300"/>
              </a:lnSpc>
              <a:buFontTx/>
              <a:buChar char="o"/>
            </a:pPr>
            <a:r>
              <a:rPr lang="fr-FR" altLang="fr-FR" sz="4100" smtClean="0">
                <a:latin typeface="Comic Sans MS" pitchFamily="66" charset="0"/>
              </a:rPr>
              <a:t>Lésions </a:t>
            </a:r>
            <a:r>
              <a:rPr lang="fr-FR" altLang="fr-FR" sz="4100" b="1" i="1" smtClean="0">
                <a:latin typeface="Comic Sans MS" pitchFamily="66" charset="0"/>
              </a:rPr>
              <a:t>indirectes</a:t>
            </a:r>
            <a:r>
              <a:rPr lang="fr-FR" altLang="fr-FR" sz="4100" smtClean="0">
                <a:latin typeface="Comic Sans MS" pitchFamily="66" charset="0"/>
              </a:rPr>
              <a:t> de </a:t>
            </a:r>
            <a:r>
              <a:rPr lang="fr-FR" altLang="fr-FR" sz="4100" b="1" i="1" smtClean="0">
                <a:solidFill>
                  <a:srgbClr val="000066"/>
                </a:solidFill>
                <a:latin typeface="Comic Sans MS" pitchFamily="66" charset="0"/>
              </a:rPr>
              <a:t>contrecoups</a:t>
            </a:r>
            <a:r>
              <a:rPr lang="fr-FR" altLang="fr-FR" sz="4100" smtClean="0">
                <a:latin typeface="Comic Sans MS" pitchFamily="66" charset="0"/>
              </a:rPr>
              <a:t> </a:t>
            </a:r>
            <a:r>
              <a:rPr lang="fr-FR" altLang="fr-FR" sz="3600" smtClean="0">
                <a:latin typeface="Comic Sans MS" pitchFamily="66" charset="0"/>
              </a:rPr>
              <a:t>(oscillations du cerveau au point d’impact qui le traversent et le blesse contre l’os diamétralement opposé) = contusions des </a:t>
            </a:r>
            <a:r>
              <a:rPr lang="fr-FR" altLang="fr-FR" sz="3600" b="1" smtClean="0">
                <a:latin typeface="Comic Sans MS" pitchFamily="66" charset="0"/>
              </a:rPr>
              <a:t>pôles cérébraux.</a:t>
            </a:r>
          </a:p>
        </p:txBody>
      </p:sp>
      <p:sp>
        <p:nvSpPr>
          <p:cNvPr id="4403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Espace réservé du numéro de diapositive 3"/>
          <p:cNvSpPr>
            <a:spLocks noGrp="1"/>
          </p:cNvSpPr>
          <p:nvPr>
            <p:ph type="sldNum" sz="quarter" idx="12"/>
          </p:nvPr>
        </p:nvSpPr>
        <p:spPr>
          <a:noFill/>
          <a:ln>
            <a:miter lim="800000"/>
            <a:headEnd/>
            <a:tailEnd/>
          </a:ln>
        </p:spPr>
        <p:txBody>
          <a:bodyPr/>
          <a:lstStyle/>
          <a:p>
            <a:fld id="{3D4358E9-BECE-4A07-AB2F-B663E2938B22}" type="slidenum">
              <a:rPr lang="fr-FR" altLang="fr-FR"/>
              <a:pPr/>
              <a:t>14</a:t>
            </a:fld>
            <a:endParaRPr lang="fr-FR" altLang="fr-FR"/>
          </a:p>
        </p:txBody>
      </p:sp>
      <p:pic>
        <p:nvPicPr>
          <p:cNvPr id="45059" name="Picture 24" descr="images"/>
          <p:cNvPicPr>
            <a:picLocks noChangeAspect="1" noChangeArrowheads="1"/>
          </p:cNvPicPr>
          <p:nvPr/>
        </p:nvPicPr>
        <p:blipFill>
          <a:blip r:embed="rId2"/>
          <a:srcRect/>
          <a:stretch>
            <a:fillRect/>
          </a:stretch>
        </p:blipFill>
        <p:spPr bwMode="auto">
          <a:xfrm>
            <a:off x="466725" y="19050"/>
            <a:ext cx="8353425" cy="6000750"/>
          </a:xfrm>
          <a:prstGeom prst="rect">
            <a:avLst/>
          </a:prstGeom>
          <a:noFill/>
          <a:ln w="9525">
            <a:noFill/>
            <a:miter lim="800000"/>
            <a:headEnd/>
            <a:tailEnd/>
          </a:ln>
        </p:spPr>
      </p:pic>
      <p:sp>
        <p:nvSpPr>
          <p:cNvPr id="45060" name="Oval 25"/>
          <p:cNvSpPr>
            <a:spLocks noChangeArrowheads="1"/>
          </p:cNvSpPr>
          <p:nvPr/>
        </p:nvSpPr>
        <p:spPr bwMode="auto">
          <a:xfrm rot="3055128">
            <a:off x="462757" y="3409156"/>
            <a:ext cx="2520950" cy="1296987"/>
          </a:xfrm>
          <a:prstGeom prst="ellipse">
            <a:avLst/>
          </a:prstGeom>
          <a:noFill/>
          <a:ln w="57150">
            <a:solidFill>
              <a:schemeClr val="accent2"/>
            </a:solidFill>
            <a:round/>
            <a:headEnd/>
            <a:tailEnd/>
          </a:ln>
        </p:spPr>
        <p:txBody>
          <a:bodyPr wrap="none" anchor="ctr"/>
          <a:lstStyle/>
          <a:p>
            <a:pPr eaLnBrk="1" hangingPunct="1"/>
            <a:endParaRPr lang="fr-FR" altLang="fr-FR"/>
          </a:p>
        </p:txBody>
      </p:sp>
      <p:sp>
        <p:nvSpPr>
          <p:cNvPr id="45061" name="Oval 27"/>
          <p:cNvSpPr>
            <a:spLocks noChangeArrowheads="1"/>
          </p:cNvSpPr>
          <p:nvPr/>
        </p:nvSpPr>
        <p:spPr bwMode="auto">
          <a:xfrm rot="6427982">
            <a:off x="6184107" y="3361531"/>
            <a:ext cx="2520950" cy="1296987"/>
          </a:xfrm>
          <a:prstGeom prst="ellipse">
            <a:avLst/>
          </a:prstGeom>
          <a:noFill/>
          <a:ln w="57150">
            <a:solidFill>
              <a:schemeClr val="accent2"/>
            </a:solidFill>
            <a:round/>
            <a:headEnd/>
            <a:tailEnd/>
          </a:ln>
        </p:spPr>
        <p:txBody>
          <a:bodyPr wrap="none" anchor="ctr"/>
          <a:lstStyle/>
          <a:p>
            <a:pPr eaLnBrk="1" hangingPunct="1"/>
            <a:endParaRPr lang="fr-FR" altLang="fr-FR"/>
          </a:p>
        </p:txBody>
      </p:sp>
      <p:sp>
        <p:nvSpPr>
          <p:cNvPr id="45062" name="Oval 28"/>
          <p:cNvSpPr>
            <a:spLocks noChangeArrowheads="1"/>
          </p:cNvSpPr>
          <p:nvPr/>
        </p:nvSpPr>
        <p:spPr bwMode="auto">
          <a:xfrm rot="972547">
            <a:off x="2927350" y="4119563"/>
            <a:ext cx="1801813" cy="1584325"/>
          </a:xfrm>
          <a:prstGeom prst="ellipse">
            <a:avLst/>
          </a:prstGeom>
          <a:noFill/>
          <a:ln w="57150">
            <a:solidFill>
              <a:schemeClr val="accent2"/>
            </a:solidFill>
            <a:round/>
            <a:headEnd/>
            <a:tailEnd/>
          </a:ln>
        </p:spPr>
        <p:txBody>
          <a:bodyPr wrap="none" anchor="ctr"/>
          <a:lstStyle/>
          <a:p>
            <a:pPr eaLnBrk="1" hangingPunct="1"/>
            <a:endParaRPr lang="fr-FR" altLang="fr-FR"/>
          </a:p>
        </p:txBody>
      </p:sp>
      <p:sp>
        <p:nvSpPr>
          <p:cNvPr id="45063" name="Text Box 29"/>
          <p:cNvSpPr txBox="1">
            <a:spLocks noChangeArrowheads="1"/>
          </p:cNvSpPr>
          <p:nvPr/>
        </p:nvSpPr>
        <p:spPr bwMode="auto">
          <a:xfrm>
            <a:off x="682625" y="317500"/>
            <a:ext cx="2160588" cy="1320800"/>
          </a:xfrm>
          <a:prstGeom prst="rect">
            <a:avLst/>
          </a:prstGeom>
          <a:noFill/>
          <a:ln w="9525">
            <a:solidFill>
              <a:srgbClr val="FFFF00"/>
            </a:solidFill>
            <a:miter lim="800000"/>
            <a:headEnd/>
            <a:tailEnd/>
          </a:ln>
        </p:spPr>
        <p:txBody>
          <a:bodyPr>
            <a:spAutoFit/>
          </a:bodyPr>
          <a:lstStyle/>
          <a:p>
            <a:pPr eaLnBrk="1" hangingPunct="1">
              <a:spcBef>
                <a:spcPct val="50000"/>
              </a:spcBef>
            </a:pPr>
            <a:r>
              <a:rPr lang="fr-FR" altLang="fr-FR" sz="4000">
                <a:solidFill>
                  <a:schemeClr val="bg1"/>
                </a:solidFill>
                <a:latin typeface="Comic Sans MS" pitchFamily="66" charset="0"/>
              </a:rPr>
              <a:t>Pole frontal</a:t>
            </a:r>
          </a:p>
        </p:txBody>
      </p:sp>
      <p:sp>
        <p:nvSpPr>
          <p:cNvPr id="45064" name="Line 30"/>
          <p:cNvSpPr>
            <a:spLocks noChangeShapeType="1"/>
          </p:cNvSpPr>
          <p:nvPr/>
        </p:nvSpPr>
        <p:spPr bwMode="auto">
          <a:xfrm>
            <a:off x="1116013" y="1557338"/>
            <a:ext cx="71437" cy="1439862"/>
          </a:xfrm>
          <a:prstGeom prst="line">
            <a:avLst/>
          </a:prstGeom>
          <a:noFill/>
          <a:ln w="57150">
            <a:solidFill>
              <a:schemeClr val="accent2"/>
            </a:solidFill>
            <a:round/>
            <a:headEnd/>
            <a:tailEnd type="triangle" w="med" len="med"/>
          </a:ln>
        </p:spPr>
        <p:txBody>
          <a:bodyPr/>
          <a:lstStyle/>
          <a:p>
            <a:endParaRPr lang="fr-FR"/>
          </a:p>
        </p:txBody>
      </p:sp>
      <p:sp>
        <p:nvSpPr>
          <p:cNvPr id="45065" name="Text Box 31"/>
          <p:cNvSpPr txBox="1">
            <a:spLocks noChangeArrowheads="1"/>
          </p:cNvSpPr>
          <p:nvPr/>
        </p:nvSpPr>
        <p:spPr bwMode="auto">
          <a:xfrm>
            <a:off x="2986088" y="115888"/>
            <a:ext cx="3673475" cy="711200"/>
          </a:xfrm>
          <a:prstGeom prst="rect">
            <a:avLst/>
          </a:prstGeom>
          <a:noFill/>
          <a:ln w="9525">
            <a:solidFill>
              <a:srgbClr val="FFFF00"/>
            </a:solidFill>
            <a:miter lim="800000"/>
            <a:headEnd/>
            <a:tailEnd/>
          </a:ln>
        </p:spPr>
        <p:txBody>
          <a:bodyPr>
            <a:spAutoFit/>
          </a:bodyPr>
          <a:lstStyle/>
          <a:p>
            <a:pPr eaLnBrk="1" hangingPunct="1">
              <a:spcBef>
                <a:spcPct val="50000"/>
              </a:spcBef>
            </a:pPr>
            <a:r>
              <a:rPr lang="fr-FR" altLang="fr-FR" sz="4000">
                <a:solidFill>
                  <a:schemeClr val="bg1"/>
                </a:solidFill>
                <a:latin typeface="Comic Sans MS" pitchFamily="66" charset="0"/>
              </a:rPr>
              <a:t>Pole temporal</a:t>
            </a:r>
          </a:p>
        </p:txBody>
      </p:sp>
      <p:sp>
        <p:nvSpPr>
          <p:cNvPr id="45066" name="Line 32"/>
          <p:cNvSpPr>
            <a:spLocks noChangeShapeType="1"/>
          </p:cNvSpPr>
          <p:nvPr/>
        </p:nvSpPr>
        <p:spPr bwMode="auto">
          <a:xfrm flipH="1">
            <a:off x="3995738" y="765175"/>
            <a:ext cx="647700" cy="3384550"/>
          </a:xfrm>
          <a:prstGeom prst="line">
            <a:avLst/>
          </a:prstGeom>
          <a:noFill/>
          <a:ln w="57150">
            <a:solidFill>
              <a:schemeClr val="accent2"/>
            </a:solidFill>
            <a:round/>
            <a:headEnd/>
            <a:tailEnd type="triangle" w="med" len="med"/>
          </a:ln>
        </p:spPr>
        <p:txBody>
          <a:bodyPr/>
          <a:lstStyle/>
          <a:p>
            <a:endParaRPr lang="fr-FR"/>
          </a:p>
        </p:txBody>
      </p:sp>
      <p:sp>
        <p:nvSpPr>
          <p:cNvPr id="45067" name="Text Box 33"/>
          <p:cNvSpPr txBox="1">
            <a:spLocks noChangeArrowheads="1"/>
          </p:cNvSpPr>
          <p:nvPr/>
        </p:nvSpPr>
        <p:spPr bwMode="auto">
          <a:xfrm>
            <a:off x="6732588" y="404813"/>
            <a:ext cx="2305050" cy="1320800"/>
          </a:xfrm>
          <a:prstGeom prst="rect">
            <a:avLst/>
          </a:prstGeom>
          <a:noFill/>
          <a:ln w="9525">
            <a:solidFill>
              <a:srgbClr val="FFFF00"/>
            </a:solidFill>
            <a:miter lim="800000"/>
            <a:headEnd/>
            <a:tailEnd/>
          </a:ln>
        </p:spPr>
        <p:txBody>
          <a:bodyPr>
            <a:spAutoFit/>
          </a:bodyPr>
          <a:lstStyle/>
          <a:p>
            <a:pPr eaLnBrk="1" hangingPunct="1">
              <a:spcBef>
                <a:spcPct val="50000"/>
              </a:spcBef>
            </a:pPr>
            <a:r>
              <a:rPr lang="fr-FR" altLang="fr-FR" sz="4000">
                <a:solidFill>
                  <a:schemeClr val="bg1"/>
                </a:solidFill>
                <a:latin typeface="Comic Sans MS" pitchFamily="66" charset="0"/>
              </a:rPr>
              <a:t>Pole occipital</a:t>
            </a:r>
          </a:p>
        </p:txBody>
      </p:sp>
      <p:sp>
        <p:nvSpPr>
          <p:cNvPr id="45068" name="Line 34"/>
          <p:cNvSpPr>
            <a:spLocks noChangeShapeType="1"/>
          </p:cNvSpPr>
          <p:nvPr/>
        </p:nvSpPr>
        <p:spPr bwMode="auto">
          <a:xfrm flipH="1">
            <a:off x="7812088" y="1773238"/>
            <a:ext cx="73025" cy="1008062"/>
          </a:xfrm>
          <a:prstGeom prst="line">
            <a:avLst/>
          </a:prstGeom>
          <a:noFill/>
          <a:ln w="57150">
            <a:solidFill>
              <a:schemeClr val="accent2"/>
            </a:solidFill>
            <a:round/>
            <a:headEnd/>
            <a:tailEnd type="triangle" w="med" len="med"/>
          </a:ln>
        </p:spPr>
        <p:txBody>
          <a:bodyPr/>
          <a:lstStyle/>
          <a:p>
            <a:endParaRPr lang="fr-FR"/>
          </a:p>
        </p:txBody>
      </p:sp>
      <p:sp>
        <p:nvSpPr>
          <p:cNvPr id="45069" name="Espace réservé du pied de page 12"/>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pied de page 4"/>
          <p:cNvSpPr>
            <a:spLocks noGrp="1"/>
          </p:cNvSpPr>
          <p:nvPr>
            <p:ph type="ftr" sz="quarter" idx="11"/>
          </p:nvPr>
        </p:nvSpPr>
        <p:spPr>
          <a:noFill/>
          <a:ln>
            <a:miter lim="800000"/>
            <a:headEnd/>
            <a:tailEnd/>
          </a:ln>
        </p:spPr>
        <p:txBody>
          <a:bodyPr/>
          <a:lstStyle/>
          <a:p>
            <a:r>
              <a:rPr lang="fr-FR" altLang="fr-FR" smtClean="0"/>
              <a:t>IFPVPS avril 2021</a:t>
            </a:r>
          </a:p>
        </p:txBody>
      </p:sp>
      <p:sp>
        <p:nvSpPr>
          <p:cNvPr id="46083" name="Espace réservé du numéro de diapositive 5"/>
          <p:cNvSpPr>
            <a:spLocks noGrp="1"/>
          </p:cNvSpPr>
          <p:nvPr>
            <p:ph type="sldNum" sz="quarter" idx="12"/>
          </p:nvPr>
        </p:nvSpPr>
        <p:spPr>
          <a:noFill/>
          <a:ln>
            <a:miter lim="800000"/>
            <a:headEnd/>
            <a:tailEnd/>
          </a:ln>
        </p:spPr>
        <p:txBody>
          <a:bodyPr/>
          <a:lstStyle/>
          <a:p>
            <a:fld id="{66ACD003-1F1B-4CB4-9549-0AFAB6AD1B0D}" type="slidenum">
              <a:rPr lang="fr-FR" altLang="fr-FR"/>
              <a:pPr/>
              <a:t>15</a:t>
            </a:fld>
            <a:endParaRPr lang="fr-FR" altLang="fr-FR"/>
          </a:p>
        </p:txBody>
      </p:sp>
      <p:sp>
        <p:nvSpPr>
          <p:cNvPr id="147458" name="Rectangle 2" descr="Marbre blanc"/>
          <p:cNvSpPr>
            <a:spLocks noGrp="1" noChangeArrowheads="1"/>
          </p:cNvSpPr>
          <p:nvPr>
            <p:ph type="title"/>
          </p:nvPr>
        </p:nvSpPr>
        <p:spPr>
          <a:xfrm>
            <a:off x="323850" y="260350"/>
            <a:ext cx="8424863" cy="720725"/>
          </a:xfrm>
          <a:ln>
            <a:solidFill>
              <a:schemeClr val="accent2"/>
            </a:solidFill>
          </a:ln>
          <a:extLst>
            <a:ext uri="{909E8E84-426E-40DD-AFC4-6F175D3DCCD1}">
              <a14:hiddenFill xmlns:a14="http://schemas.microsoft.com/office/drawing/2010/main" xmlns="">
                <a:blipFill dpi="0" rotWithShape="0">
                  <a:blip xmlns:r="http://schemas.openxmlformats.org/officeDocument/2006/relationships" r:embed="rId2"/>
                  <a:srcRect/>
                  <a:tile tx="0" ty="0" sx="100000" sy="100000" flip="none" algn="tl"/>
                </a:blipFill>
              </a14:hiddenFill>
            </a:ext>
          </a:extLst>
        </p:spPr>
        <p:txBody>
          <a:bodyPr/>
          <a:lstStyle/>
          <a:p>
            <a:pPr algn="ctr" eaLnBrk="1" hangingPunct="1">
              <a:defRPr/>
            </a:pPr>
            <a:r>
              <a:rPr lang="fr-FR" sz="3900" b="1" i="1" smtClean="0">
                <a:effectLst>
                  <a:outerShdw blurRad="38100" dist="38100" dir="2700000" algn="tl">
                    <a:srgbClr val="C0C0C0"/>
                  </a:outerShdw>
                </a:effectLst>
                <a:latin typeface="Comic Sans MS" pitchFamily="66" charset="0"/>
              </a:rPr>
              <a:t>Lésions anatomiques après TC</a:t>
            </a:r>
            <a:endParaRPr lang="fr-FR" sz="5000" smtClean="0"/>
          </a:p>
        </p:txBody>
      </p:sp>
      <p:sp>
        <p:nvSpPr>
          <p:cNvPr id="46085" name="Rectangle 3"/>
          <p:cNvSpPr>
            <a:spLocks noGrp="1" noChangeArrowheads="1"/>
          </p:cNvSpPr>
          <p:nvPr>
            <p:ph type="body" idx="1"/>
          </p:nvPr>
        </p:nvSpPr>
        <p:spPr>
          <a:xfrm>
            <a:off x="203200" y="1412875"/>
            <a:ext cx="8616950" cy="4960938"/>
          </a:xfrm>
        </p:spPr>
        <p:txBody>
          <a:bodyPr/>
          <a:lstStyle/>
          <a:p>
            <a:pPr eaLnBrk="1" hangingPunct="1">
              <a:lnSpc>
                <a:spcPts val="4800"/>
              </a:lnSpc>
              <a:buFontTx/>
              <a:buChar char="o"/>
            </a:pPr>
            <a:r>
              <a:rPr lang="fr-FR" altLang="fr-FR" sz="4400" b="1" i="1" u="sng" smtClean="0">
                <a:latin typeface="Comic Sans MS" pitchFamily="66" charset="0"/>
              </a:rPr>
              <a:t>Courville C, 1942 </a:t>
            </a:r>
            <a:r>
              <a:rPr lang="fr-FR" altLang="fr-FR" sz="4400" smtClean="0">
                <a:latin typeface="Comic Sans MS" pitchFamily="66" charset="0"/>
              </a:rPr>
              <a:t>: histologie de 206 TC décédés, </a:t>
            </a:r>
          </a:p>
          <a:p>
            <a:pPr eaLnBrk="1" hangingPunct="1">
              <a:lnSpc>
                <a:spcPts val="4800"/>
              </a:lnSpc>
              <a:buFontTx/>
              <a:buChar char="o"/>
            </a:pPr>
            <a:r>
              <a:rPr lang="fr-FR" altLang="fr-FR" sz="4400" smtClean="0">
                <a:latin typeface="Comic Sans MS" pitchFamily="66" charset="0"/>
              </a:rPr>
              <a:t>145 lésions directes </a:t>
            </a:r>
            <a:r>
              <a:rPr lang="fr-FR" altLang="fr-FR" sz="4400" b="1" smtClean="0">
                <a:solidFill>
                  <a:srgbClr val="000066"/>
                </a:solidFill>
                <a:latin typeface="Comic Sans MS" pitchFamily="66" charset="0"/>
              </a:rPr>
              <a:t>temporales</a:t>
            </a:r>
            <a:r>
              <a:rPr lang="fr-FR" altLang="fr-FR" sz="4400" smtClean="0">
                <a:latin typeface="Comic Sans MS" pitchFamily="66" charset="0"/>
              </a:rPr>
              <a:t>, </a:t>
            </a:r>
          </a:p>
          <a:p>
            <a:pPr eaLnBrk="1" hangingPunct="1">
              <a:lnSpc>
                <a:spcPts val="4800"/>
              </a:lnSpc>
              <a:buFontTx/>
              <a:buChar char="o"/>
            </a:pPr>
            <a:r>
              <a:rPr lang="fr-FR" altLang="fr-FR" sz="4400" smtClean="0">
                <a:latin typeface="Comic Sans MS" pitchFamily="66" charset="0"/>
              </a:rPr>
              <a:t>84 </a:t>
            </a:r>
            <a:r>
              <a:rPr lang="fr-FR" altLang="fr-FR" sz="4400" b="1" smtClean="0">
                <a:solidFill>
                  <a:srgbClr val="000066"/>
                </a:solidFill>
                <a:latin typeface="Comic Sans MS" pitchFamily="66" charset="0"/>
              </a:rPr>
              <a:t>frontales</a:t>
            </a:r>
            <a:r>
              <a:rPr lang="fr-FR" altLang="fr-FR" sz="4400" smtClean="0">
                <a:latin typeface="Comic Sans MS" pitchFamily="66" charset="0"/>
              </a:rPr>
              <a:t>, (</a:t>
            </a:r>
          </a:p>
          <a:p>
            <a:pPr eaLnBrk="1" hangingPunct="1">
              <a:lnSpc>
                <a:spcPts val="4800"/>
              </a:lnSpc>
              <a:buFontTx/>
              <a:buChar char="o"/>
            </a:pPr>
            <a:r>
              <a:rPr lang="fr-FR" altLang="fr-FR" sz="4400" smtClean="0">
                <a:latin typeface="Comic Sans MS" pitchFamily="66" charset="0"/>
              </a:rPr>
              <a:t>51 lésions </a:t>
            </a:r>
            <a:r>
              <a:rPr lang="fr-FR" altLang="fr-FR" sz="4400" b="1" smtClean="0">
                <a:solidFill>
                  <a:srgbClr val="000066"/>
                </a:solidFill>
                <a:latin typeface="Comic Sans MS" pitchFamily="66" charset="0"/>
              </a:rPr>
              <a:t>occipitales</a:t>
            </a:r>
            <a:r>
              <a:rPr lang="fr-FR" altLang="fr-FR" sz="4400" smtClean="0">
                <a:latin typeface="Comic Sans MS" pitchFamily="66" charset="0"/>
              </a:rPr>
              <a:t>…</a:t>
            </a:r>
            <a:endParaRPr lang="fr-FR" altLang="fr-FR" sz="4400" b="1" smtClean="0">
              <a:latin typeface="Comic Sans MS" pitchFamily="66"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Espace réservé du numéro de diapositive 5"/>
          <p:cNvSpPr>
            <a:spLocks noGrp="1"/>
          </p:cNvSpPr>
          <p:nvPr>
            <p:ph type="sldNum" sz="quarter" idx="12"/>
          </p:nvPr>
        </p:nvSpPr>
        <p:spPr>
          <a:noFill/>
          <a:ln>
            <a:miter lim="800000"/>
            <a:headEnd/>
            <a:tailEnd/>
          </a:ln>
        </p:spPr>
        <p:txBody>
          <a:bodyPr/>
          <a:lstStyle/>
          <a:p>
            <a:fld id="{E19D2640-3738-440E-9ADF-C92A04DBA269}" type="slidenum">
              <a:rPr lang="fr-FR" altLang="fr-FR"/>
              <a:pPr/>
              <a:t>16</a:t>
            </a:fld>
            <a:endParaRPr lang="fr-FR" altLang="fr-FR"/>
          </a:p>
        </p:txBody>
      </p:sp>
      <p:sp>
        <p:nvSpPr>
          <p:cNvPr id="268290" name="Rectangle 2" descr="Marbre blanc"/>
          <p:cNvSpPr>
            <a:spLocks noGrp="1" noChangeArrowheads="1"/>
          </p:cNvSpPr>
          <p:nvPr>
            <p:ph type="title"/>
          </p:nvPr>
        </p:nvSpPr>
        <p:spPr>
          <a:xfrm>
            <a:off x="323850" y="44450"/>
            <a:ext cx="8496300" cy="1079500"/>
          </a:xfrm>
          <a:ln>
            <a:solidFill>
              <a:schemeClr val="accent2"/>
            </a:solidFill>
          </a:ln>
          <a:extLst/>
        </p:spPr>
        <p:txBody>
          <a:bodyPr/>
          <a:lstStyle/>
          <a:p>
            <a:pPr algn="ctr" eaLnBrk="1" hangingPunct="1">
              <a:defRPr/>
            </a:pPr>
            <a:r>
              <a:rPr lang="fr-FR" sz="3400" b="1" i="1" smtClean="0">
                <a:solidFill>
                  <a:schemeClr val="tx1"/>
                </a:solidFill>
                <a:effectLst>
                  <a:outerShdw blurRad="38100" dist="38100" dir="2700000" algn="tl">
                    <a:srgbClr val="C0C0C0"/>
                  </a:outerShdw>
                </a:effectLst>
                <a:latin typeface="Comic Sans MS" pitchFamily="66" charset="0"/>
              </a:rPr>
              <a:t>Lésions médico-légales après TC </a:t>
            </a:r>
            <a:r>
              <a:rPr lang="fr-FR" sz="3600" b="1" i="1" smtClean="0">
                <a:solidFill>
                  <a:srgbClr val="FF0000"/>
                </a:solidFill>
                <a:effectLst>
                  <a:outerShdw blurRad="38100" dist="38100" dir="2700000" algn="tl">
                    <a:srgbClr val="C0C0C0"/>
                  </a:outerShdw>
                </a:effectLst>
                <a:latin typeface="Comic Sans MS" pitchFamily="66" charset="0"/>
                <a:sym typeface="Wingdings" pitchFamily="2" charset="2"/>
              </a:rPr>
              <a:t></a:t>
            </a:r>
            <a:r>
              <a:rPr lang="fr-FR" sz="3600" b="1" i="1" smtClean="0">
                <a:solidFill>
                  <a:srgbClr val="FF3300"/>
                </a:solidFill>
                <a:effectLst>
                  <a:outerShdw blurRad="38100" dist="38100" dir="2700000" algn="tl">
                    <a:srgbClr val="C0C0C0"/>
                  </a:outerShdw>
                </a:effectLst>
                <a:latin typeface="Comic Sans MS" pitchFamily="66" charset="0"/>
              </a:rPr>
              <a:t>Accélération / décélération</a:t>
            </a:r>
            <a:endParaRPr lang="fr-FR" sz="3600" b="1" smtClean="0">
              <a:solidFill>
                <a:srgbClr val="FF3300"/>
              </a:solidFill>
              <a:effectLst>
                <a:outerShdw blurRad="38100" dist="38100" dir="2700000" algn="tl">
                  <a:srgbClr val="C0C0C0"/>
                </a:outerShdw>
              </a:effectLst>
              <a:latin typeface="Comic Sans MS" pitchFamily="66" charset="0"/>
            </a:endParaRPr>
          </a:p>
        </p:txBody>
      </p:sp>
      <p:sp>
        <p:nvSpPr>
          <p:cNvPr id="268291" name="Rectangle 3"/>
          <p:cNvSpPr>
            <a:spLocks noGrp="1" noChangeArrowheads="1"/>
          </p:cNvSpPr>
          <p:nvPr>
            <p:ph type="body" idx="1"/>
          </p:nvPr>
        </p:nvSpPr>
        <p:spPr>
          <a:xfrm>
            <a:off x="107950" y="1152525"/>
            <a:ext cx="8964613" cy="5661025"/>
          </a:xfrm>
          <a:solidFill>
            <a:schemeClr val="bg1"/>
          </a:solidFill>
        </p:spPr>
        <p:txBody>
          <a:bodyPr/>
          <a:lstStyle/>
          <a:p>
            <a:pPr eaLnBrk="1" hangingPunct="1">
              <a:lnSpc>
                <a:spcPts val="4100"/>
              </a:lnSpc>
              <a:buFontTx/>
              <a:buChar char="o"/>
              <a:defRPr/>
            </a:pPr>
            <a:r>
              <a:rPr lang="fr-FR" sz="3600" b="1" i="1" smtClean="0">
                <a:effectLst>
                  <a:outerShdw blurRad="38100" dist="38100" dir="2700000" algn="tl">
                    <a:srgbClr val="C0C0C0"/>
                  </a:outerShdw>
                </a:effectLst>
                <a:latin typeface="Comic Sans MS" pitchFamily="66" charset="0"/>
              </a:rPr>
              <a:t>lésions axonales diffuses (LAD)</a:t>
            </a:r>
            <a:r>
              <a:rPr lang="fr-FR" sz="3600" b="1" smtClean="0">
                <a:effectLst>
                  <a:outerShdw blurRad="38100" dist="38100" dir="2700000" algn="tl">
                    <a:srgbClr val="C0C0C0"/>
                  </a:outerShdw>
                </a:effectLst>
                <a:latin typeface="Comic Sans MS" pitchFamily="66" charset="0"/>
              </a:rPr>
              <a:t>,</a:t>
            </a:r>
            <a:r>
              <a:rPr lang="fr-FR" sz="3600" smtClean="0">
                <a:latin typeface="Comic Sans MS" pitchFamily="66" charset="0"/>
              </a:rPr>
              <a:t> </a:t>
            </a:r>
            <a:r>
              <a:rPr lang="fr-FR" sz="3600" b="1" smtClean="0">
                <a:effectLst>
                  <a:outerShdw blurRad="38100" dist="38100" dir="2700000" algn="tl">
                    <a:srgbClr val="C0C0C0"/>
                  </a:outerShdw>
                </a:effectLst>
                <a:latin typeface="Comic Sans MS" pitchFamily="66" charset="0"/>
              </a:rPr>
              <a:t>prédicteur clé du devenir</a:t>
            </a:r>
            <a:r>
              <a:rPr lang="fr-FR" sz="3600" smtClean="0">
                <a:latin typeface="Comic Sans MS" pitchFamily="66" charset="0"/>
              </a:rPr>
              <a:t> : (TC sévère, modéré, léger)… </a:t>
            </a:r>
            <a:r>
              <a:rPr lang="fr-FR" sz="3600" b="1" smtClean="0">
                <a:latin typeface="Comic Sans MS" pitchFamily="66" charset="0"/>
              </a:rPr>
              <a:t>mécanisme de cisaillement </a:t>
            </a:r>
            <a:r>
              <a:rPr lang="fr-FR" sz="3600" smtClean="0">
                <a:latin typeface="Comic Sans MS" pitchFamily="66" charset="0"/>
              </a:rPr>
              <a:t>par accélérations / décélérations angulaires rapides, forces de rotation multidirectionnelles) avec ou sans impact osseux. </a:t>
            </a:r>
          </a:p>
          <a:p>
            <a:pPr eaLnBrk="1" hangingPunct="1">
              <a:lnSpc>
                <a:spcPts val="4100"/>
              </a:lnSpc>
              <a:buFontTx/>
              <a:buChar char="o"/>
              <a:defRPr/>
            </a:pPr>
            <a:r>
              <a:rPr lang="fr-FR" sz="3600" smtClean="0">
                <a:latin typeface="Comic Sans MS" pitchFamily="66" charset="0"/>
              </a:rPr>
              <a:t>En </a:t>
            </a:r>
            <a:r>
              <a:rPr lang="fr-FR" sz="3600" b="1" smtClean="0">
                <a:effectLst>
                  <a:outerShdw blurRad="38100" dist="38100" dir="2700000" algn="tl">
                    <a:srgbClr val="C0C0C0"/>
                  </a:outerShdw>
                </a:effectLst>
                <a:latin typeface="Comic Sans MS" pitchFamily="66" charset="0"/>
              </a:rPr>
              <a:t>phase chronique: </a:t>
            </a:r>
            <a:r>
              <a:rPr lang="fr-FR" sz="3600" b="1" i="1" smtClean="0">
                <a:effectLst>
                  <a:outerShdw blurRad="38100" dist="38100" dir="2700000" algn="tl">
                    <a:srgbClr val="C0C0C0"/>
                  </a:outerShdw>
                </a:effectLst>
                <a:latin typeface="Comic Sans MS" pitchFamily="66" charset="0"/>
              </a:rPr>
              <a:t>atrophie cérébrale</a:t>
            </a:r>
            <a:r>
              <a:rPr lang="fr-FR" sz="3600" smtClean="0">
                <a:latin typeface="Comic Sans MS" pitchFamily="66" charset="0"/>
              </a:rPr>
              <a:t> focale ou diffuse</a:t>
            </a:r>
          </a:p>
        </p:txBody>
      </p:sp>
      <p:sp>
        <p:nvSpPr>
          <p:cNvPr id="4710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Espace réservé du numéro de diapositive 6"/>
          <p:cNvSpPr>
            <a:spLocks noGrp="1"/>
          </p:cNvSpPr>
          <p:nvPr>
            <p:ph type="sldNum" sz="quarter" idx="12"/>
          </p:nvPr>
        </p:nvSpPr>
        <p:spPr>
          <a:noFill/>
          <a:ln>
            <a:miter lim="800000"/>
            <a:headEnd/>
            <a:tailEnd/>
          </a:ln>
        </p:spPr>
        <p:txBody>
          <a:bodyPr/>
          <a:lstStyle/>
          <a:p>
            <a:fld id="{E23B163B-22E6-43A8-8F5F-335F98962A6C}" type="slidenum">
              <a:rPr lang="fr-FR" altLang="fr-FR"/>
              <a:pPr/>
              <a:t>17</a:t>
            </a:fld>
            <a:endParaRPr lang="fr-FR" altLang="fr-FR"/>
          </a:p>
        </p:txBody>
      </p:sp>
      <p:sp>
        <p:nvSpPr>
          <p:cNvPr id="169986" name="Rectangle 2" descr="Marbre blanc"/>
          <p:cNvSpPr>
            <a:spLocks noGrp="1" noChangeArrowheads="1"/>
          </p:cNvSpPr>
          <p:nvPr>
            <p:ph type="title"/>
          </p:nvPr>
        </p:nvSpPr>
        <p:spPr>
          <a:xfrm>
            <a:off x="250825" y="44450"/>
            <a:ext cx="8820150" cy="569913"/>
          </a:xfrm>
          <a:ln>
            <a:solidFill>
              <a:schemeClr val="accent2"/>
            </a:solidFill>
          </a:ln>
          <a:extLst/>
        </p:spPr>
        <p:txBody>
          <a:bodyPr/>
          <a:lstStyle/>
          <a:p>
            <a:pPr eaLnBrk="1" hangingPunct="1">
              <a:defRPr/>
            </a:pPr>
            <a:r>
              <a:rPr lang="fr-FR" sz="3400" b="1" i="1" smtClean="0">
                <a:effectLst>
                  <a:outerShdw blurRad="38100" dist="38100" dir="2700000" algn="tl">
                    <a:srgbClr val="C0C0C0"/>
                  </a:outerShdw>
                </a:effectLst>
                <a:latin typeface="Comic Sans MS" pitchFamily="66" charset="0"/>
              </a:rPr>
              <a:t>Organisation du cortex cérébral humain</a:t>
            </a:r>
            <a:endParaRPr lang="fr-FR" sz="3400" smtClean="0">
              <a:latin typeface="Comic Sans MS" pitchFamily="66" charset="0"/>
            </a:endParaRPr>
          </a:p>
        </p:txBody>
      </p:sp>
      <p:pic>
        <p:nvPicPr>
          <p:cNvPr id="49156" name="Picture 3" descr="couches cortex ana path prep argent"/>
          <p:cNvPicPr>
            <a:picLocks noChangeAspect="1" noChangeArrowheads="1"/>
          </p:cNvPicPr>
          <p:nvPr>
            <p:ph sz="half" idx="1"/>
          </p:nvPr>
        </p:nvPicPr>
        <p:blipFill>
          <a:blip r:embed="rId2"/>
          <a:srcRect/>
          <a:stretch>
            <a:fillRect/>
          </a:stretch>
        </p:blipFill>
        <p:spPr>
          <a:xfrm>
            <a:off x="476250" y="763588"/>
            <a:ext cx="3519488" cy="5905500"/>
          </a:xfrm>
          <a:noFill/>
        </p:spPr>
      </p:pic>
      <p:pic>
        <p:nvPicPr>
          <p:cNvPr id="49157" name="Picture 4" descr="couches cortex dessin"/>
          <p:cNvPicPr>
            <a:picLocks noChangeAspect="1" noChangeArrowheads="1"/>
          </p:cNvPicPr>
          <p:nvPr>
            <p:ph sz="half" idx="2"/>
          </p:nvPr>
        </p:nvPicPr>
        <p:blipFill>
          <a:blip r:embed="rId3"/>
          <a:srcRect/>
          <a:stretch>
            <a:fillRect/>
          </a:stretch>
        </p:blipFill>
        <p:spPr>
          <a:xfrm>
            <a:off x="3995738" y="692150"/>
            <a:ext cx="4927600" cy="5976938"/>
          </a:xfrm>
          <a:noFill/>
        </p:spPr>
      </p:pic>
      <p:sp>
        <p:nvSpPr>
          <p:cNvPr id="49158"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Espace réservé du numéro de diapositive 5"/>
          <p:cNvSpPr>
            <a:spLocks noGrp="1"/>
          </p:cNvSpPr>
          <p:nvPr>
            <p:ph type="sldNum" sz="quarter" idx="12"/>
          </p:nvPr>
        </p:nvSpPr>
        <p:spPr>
          <a:noFill/>
          <a:ln>
            <a:miter lim="800000"/>
            <a:headEnd/>
            <a:tailEnd/>
          </a:ln>
        </p:spPr>
        <p:txBody>
          <a:bodyPr/>
          <a:lstStyle/>
          <a:p>
            <a:fld id="{71AE858E-2134-4F7A-AAE4-4C9AF41DC76B}" type="slidenum">
              <a:rPr lang="fr-FR" altLang="fr-FR"/>
              <a:pPr/>
              <a:t>18</a:t>
            </a:fld>
            <a:endParaRPr lang="fr-FR" altLang="fr-FR"/>
          </a:p>
        </p:txBody>
      </p:sp>
      <p:sp>
        <p:nvSpPr>
          <p:cNvPr id="171010" name="Rectangle 2" descr="Marbre blanc"/>
          <p:cNvSpPr>
            <a:spLocks noGrp="1" noChangeArrowheads="1"/>
          </p:cNvSpPr>
          <p:nvPr>
            <p:ph type="title"/>
          </p:nvPr>
        </p:nvSpPr>
        <p:spPr>
          <a:xfrm>
            <a:off x="468313" y="117475"/>
            <a:ext cx="8207375" cy="647700"/>
          </a:xfrm>
          <a:ln>
            <a:solidFill>
              <a:schemeClr val="accent2"/>
            </a:solidFill>
          </a:ln>
          <a:extLst/>
        </p:spPr>
        <p:txBody>
          <a:bodyPr/>
          <a:lstStyle/>
          <a:p>
            <a:pPr algn="ctr" eaLnBrk="1" hangingPunct="1">
              <a:defRPr/>
            </a:pPr>
            <a:r>
              <a:rPr lang="fr-FR" b="1" i="1" smtClean="0">
                <a:effectLst>
                  <a:outerShdw blurRad="38100" dist="38100" dir="2700000" algn="tl">
                    <a:srgbClr val="C0C0C0"/>
                  </a:outerShdw>
                </a:effectLst>
                <a:latin typeface="Comic Sans MS" pitchFamily="66" charset="0"/>
              </a:rPr>
              <a:t>Cisaillement axonal</a:t>
            </a:r>
            <a:endParaRPr lang="fr-FR" smtClean="0">
              <a:latin typeface="Comic Sans MS" pitchFamily="66" charset="0"/>
            </a:endParaRPr>
          </a:p>
        </p:txBody>
      </p:sp>
      <p:pic>
        <p:nvPicPr>
          <p:cNvPr id="50180" name="Picture 3" descr="Figure 1 cisaillement"/>
          <p:cNvPicPr>
            <a:picLocks noChangeAspect="1" noChangeArrowheads="1"/>
          </p:cNvPicPr>
          <p:nvPr>
            <p:ph idx="1"/>
          </p:nvPr>
        </p:nvPicPr>
        <p:blipFill>
          <a:blip r:embed="rId2"/>
          <a:srcRect/>
          <a:stretch>
            <a:fillRect/>
          </a:stretch>
        </p:blipFill>
        <p:spPr>
          <a:xfrm>
            <a:off x="220663" y="836613"/>
            <a:ext cx="8639175" cy="4679950"/>
          </a:xfrm>
          <a:noFill/>
        </p:spPr>
      </p:pic>
      <p:sp>
        <p:nvSpPr>
          <p:cNvPr id="50181" name="Text Box 4"/>
          <p:cNvSpPr txBox="1">
            <a:spLocks noChangeArrowheads="1"/>
          </p:cNvSpPr>
          <p:nvPr/>
        </p:nvSpPr>
        <p:spPr bwMode="auto">
          <a:xfrm>
            <a:off x="179388" y="5595938"/>
            <a:ext cx="8858250" cy="641350"/>
          </a:xfrm>
          <a:prstGeom prst="rect">
            <a:avLst/>
          </a:prstGeom>
          <a:noFill/>
          <a:ln w="12700">
            <a:noFill/>
            <a:miter lim="800000"/>
            <a:headEnd/>
            <a:tailEnd/>
          </a:ln>
        </p:spPr>
        <p:txBody>
          <a:bodyPr>
            <a:spAutoFit/>
          </a:bodyPr>
          <a:lstStyle/>
          <a:p>
            <a:pPr algn="ctr">
              <a:spcBef>
                <a:spcPct val="50000"/>
              </a:spcBef>
            </a:pPr>
            <a:r>
              <a:rPr lang="fr-FR" altLang="fr-FR" sz="3600" b="1">
                <a:latin typeface="Comic Sans MS" pitchFamily="66" charset="0"/>
              </a:rPr>
              <a:t>Six couches d’inertie différentes</a:t>
            </a:r>
          </a:p>
        </p:txBody>
      </p:sp>
      <p:sp>
        <p:nvSpPr>
          <p:cNvPr id="50182"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Espace réservé du numéro de diapositive 5"/>
          <p:cNvSpPr>
            <a:spLocks noGrp="1"/>
          </p:cNvSpPr>
          <p:nvPr>
            <p:ph type="sldNum" sz="quarter" idx="12"/>
          </p:nvPr>
        </p:nvSpPr>
        <p:spPr>
          <a:noFill/>
          <a:ln>
            <a:miter lim="800000"/>
            <a:headEnd/>
            <a:tailEnd/>
          </a:ln>
        </p:spPr>
        <p:txBody>
          <a:bodyPr/>
          <a:lstStyle/>
          <a:p>
            <a:fld id="{B87305BE-72B3-4EF9-A8FB-1B112DEA8A58}" type="slidenum">
              <a:rPr lang="fr-FR" altLang="fr-FR"/>
              <a:pPr/>
              <a:t>19</a:t>
            </a:fld>
            <a:endParaRPr lang="fr-FR" altLang="fr-FR"/>
          </a:p>
        </p:txBody>
      </p:sp>
      <p:sp>
        <p:nvSpPr>
          <p:cNvPr id="179202" name="Rectangle 2" descr="Marbre blanc"/>
          <p:cNvSpPr>
            <a:spLocks noGrp="1" noChangeArrowheads="1"/>
          </p:cNvSpPr>
          <p:nvPr>
            <p:ph type="title"/>
          </p:nvPr>
        </p:nvSpPr>
        <p:spPr>
          <a:xfrm>
            <a:off x="468313" y="44450"/>
            <a:ext cx="8280400" cy="647700"/>
          </a:xfrm>
          <a:ln>
            <a:solidFill>
              <a:schemeClr val="accent2"/>
            </a:solidFill>
          </a:ln>
          <a:extLst/>
        </p:spPr>
        <p:txBody>
          <a:bodyPr/>
          <a:lstStyle/>
          <a:p>
            <a:pPr algn="ctr" eaLnBrk="1" hangingPunct="1">
              <a:defRPr/>
            </a:pPr>
            <a:r>
              <a:rPr lang="fr-FR" sz="3200" b="1" i="1" dirty="0" smtClean="0">
                <a:effectLst>
                  <a:outerShdw blurRad="38100" dist="38100" dir="2700000" algn="tl">
                    <a:srgbClr val="C0C0C0"/>
                  </a:outerShdw>
                </a:effectLst>
                <a:latin typeface="Comic Sans MS" pitchFamily="66" charset="0"/>
              </a:rPr>
              <a:t>Cisaillement axonal, perte d’intégrité</a:t>
            </a:r>
            <a:endParaRPr lang="fr-FR" sz="3200" dirty="0" smtClean="0">
              <a:latin typeface="Comic Sans MS" pitchFamily="66" charset="0"/>
            </a:endParaRPr>
          </a:p>
        </p:txBody>
      </p:sp>
      <p:sp>
        <p:nvSpPr>
          <p:cNvPr id="51204"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51205" name="Image 1"/>
          <p:cNvPicPr>
            <a:picLocks noChangeAspect="1"/>
          </p:cNvPicPr>
          <p:nvPr/>
        </p:nvPicPr>
        <p:blipFill>
          <a:blip r:embed="rId2"/>
          <a:srcRect/>
          <a:stretch>
            <a:fillRect/>
          </a:stretch>
        </p:blipFill>
        <p:spPr bwMode="auto">
          <a:xfrm>
            <a:off x="26988" y="908050"/>
            <a:ext cx="9090025" cy="5321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Espace réservé du numéro de diapositive 5"/>
          <p:cNvSpPr>
            <a:spLocks noGrp="1"/>
          </p:cNvSpPr>
          <p:nvPr>
            <p:ph type="sldNum" sz="quarter" idx="12"/>
          </p:nvPr>
        </p:nvSpPr>
        <p:spPr>
          <a:noFill/>
          <a:ln>
            <a:miter lim="800000"/>
            <a:headEnd/>
            <a:tailEnd/>
          </a:ln>
        </p:spPr>
        <p:txBody>
          <a:bodyPr/>
          <a:lstStyle/>
          <a:p>
            <a:fld id="{414A99E7-519A-4977-A4ED-19D51CE3F9B4}" type="slidenum">
              <a:rPr lang="fr-FR" altLang="fr-FR"/>
              <a:pPr/>
              <a:t>2</a:t>
            </a:fld>
            <a:endParaRPr lang="fr-FR" altLang="fr-FR"/>
          </a:p>
        </p:txBody>
      </p:sp>
      <p:sp>
        <p:nvSpPr>
          <p:cNvPr id="302082" name="Rectangle 2"/>
          <p:cNvSpPr>
            <a:spLocks noGrp="1" noChangeArrowheads="1"/>
          </p:cNvSpPr>
          <p:nvPr>
            <p:ph type="title"/>
          </p:nvPr>
        </p:nvSpPr>
        <p:spPr>
          <a:xfrm>
            <a:off x="179388" y="115888"/>
            <a:ext cx="8964612" cy="720725"/>
          </a:xfrm>
          <a:ln>
            <a:solidFill>
              <a:schemeClr val="accent2"/>
            </a:solidFill>
          </a:ln>
        </p:spPr>
        <p:txBody>
          <a:bodyPr/>
          <a:lstStyle/>
          <a:p>
            <a:pPr algn="ctr" eaLnBrk="1" hangingPunct="1">
              <a:lnSpc>
                <a:spcPct val="70000"/>
              </a:lnSpc>
              <a:defRPr/>
            </a:pPr>
            <a:r>
              <a:rPr lang="fr-FR" sz="4200" b="1" i="1" dirty="0" smtClean="0">
                <a:effectLst>
                  <a:outerShdw blurRad="38100" dist="38100" dir="2700000" algn="tl">
                    <a:srgbClr val="C0C0C0"/>
                  </a:outerShdw>
                </a:effectLst>
                <a:latin typeface="Comic Sans MS" pitchFamily="66" charset="0"/>
              </a:rPr>
              <a:t>Le Cerveau adulte</a:t>
            </a:r>
            <a:r>
              <a:rPr lang="fr-FR" sz="3000" b="1" i="1" dirty="0" smtClean="0">
                <a:effectLst>
                  <a:outerShdw blurRad="38100" dist="38100" dir="2700000" algn="tl">
                    <a:srgbClr val="C0C0C0"/>
                  </a:outerShdw>
                </a:effectLst>
              </a:rPr>
              <a:t> </a:t>
            </a:r>
            <a:endParaRPr lang="fr-FR" sz="2500" dirty="0" smtClean="0"/>
          </a:p>
        </p:txBody>
      </p:sp>
      <p:sp>
        <p:nvSpPr>
          <p:cNvPr id="32772" name="Rectangle 3"/>
          <p:cNvSpPr>
            <a:spLocks noGrp="1" noChangeArrowheads="1"/>
          </p:cNvSpPr>
          <p:nvPr>
            <p:ph type="body" idx="1"/>
          </p:nvPr>
        </p:nvSpPr>
        <p:spPr>
          <a:xfrm>
            <a:off x="179388" y="908050"/>
            <a:ext cx="8785225" cy="4751388"/>
          </a:xfrm>
        </p:spPr>
        <p:txBody>
          <a:bodyPr/>
          <a:lstStyle/>
          <a:p>
            <a:pPr marL="342900" indent="-342900" eaLnBrk="1" hangingPunct="1">
              <a:buFontTx/>
              <a:buChar char="o"/>
            </a:pPr>
            <a:r>
              <a:rPr lang="fr-FR" altLang="fr-FR" sz="4000" b="1" smtClean="0">
                <a:latin typeface="Comic Sans MS" pitchFamily="66" charset="0"/>
              </a:rPr>
              <a:t>en moyenne 1 450 grammes </a:t>
            </a:r>
          </a:p>
          <a:p>
            <a:pPr marL="342900" indent="-342900" eaLnBrk="1" hangingPunct="1">
              <a:buFontTx/>
              <a:buChar char="o"/>
            </a:pPr>
            <a:r>
              <a:rPr lang="fr-FR" altLang="fr-FR" sz="4000" b="1" smtClean="0">
                <a:latin typeface="Comic Sans MS" pitchFamily="66" charset="0"/>
              </a:rPr>
              <a:t>quelques 100 milliards de neurones </a:t>
            </a:r>
          </a:p>
          <a:p>
            <a:pPr marL="342900" indent="-342900" eaLnBrk="1" hangingPunct="1">
              <a:buFontTx/>
              <a:buChar char="o"/>
            </a:pPr>
            <a:r>
              <a:rPr lang="fr-FR" altLang="fr-FR" sz="4000" b="1" smtClean="0">
                <a:latin typeface="Comic Sans MS" pitchFamily="66" charset="0"/>
              </a:rPr>
              <a:t>1000 milliards de cellules gliales, </a:t>
            </a:r>
          </a:p>
          <a:p>
            <a:pPr marL="342900" indent="-342900" eaLnBrk="1" hangingPunct="1">
              <a:buFontTx/>
              <a:buChar char="o"/>
            </a:pPr>
            <a:r>
              <a:rPr lang="fr-FR" altLang="fr-FR" sz="4000" b="1" smtClean="0">
                <a:latin typeface="Comic Sans MS" pitchFamily="66" charset="0"/>
              </a:rPr>
              <a:t>siège de la pensée consciente, de la mémoire de l’individu et de la personnalité.</a:t>
            </a:r>
            <a:endParaRPr lang="fr-FR" altLang="fr-FR" sz="4000" smtClean="0">
              <a:solidFill>
                <a:schemeClr val="bg2"/>
              </a:solidFill>
              <a:latin typeface="Comic Sans MS" pitchFamily="66" charset="0"/>
            </a:endParaRPr>
          </a:p>
        </p:txBody>
      </p:sp>
      <p:sp>
        <p:nvSpPr>
          <p:cNvPr id="32773"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Espace réservé du numéro de diapositive 5"/>
          <p:cNvSpPr>
            <a:spLocks noGrp="1"/>
          </p:cNvSpPr>
          <p:nvPr>
            <p:ph type="sldNum" sz="quarter" idx="12"/>
          </p:nvPr>
        </p:nvSpPr>
        <p:spPr>
          <a:noFill/>
          <a:ln>
            <a:miter lim="800000"/>
            <a:headEnd/>
            <a:tailEnd/>
          </a:ln>
        </p:spPr>
        <p:txBody>
          <a:bodyPr/>
          <a:lstStyle/>
          <a:p>
            <a:fld id="{C096EA0A-BB4B-4CAB-B453-66982D176137}" type="slidenum">
              <a:rPr lang="fr-FR" altLang="fr-FR"/>
              <a:pPr/>
              <a:t>20</a:t>
            </a:fld>
            <a:endParaRPr lang="fr-FR" altLang="fr-FR"/>
          </a:p>
        </p:txBody>
      </p:sp>
      <p:sp>
        <p:nvSpPr>
          <p:cNvPr id="179202" name="Rectangle 2" descr="Marbre blanc"/>
          <p:cNvSpPr>
            <a:spLocks noGrp="1" noChangeArrowheads="1"/>
          </p:cNvSpPr>
          <p:nvPr>
            <p:ph type="title"/>
          </p:nvPr>
        </p:nvSpPr>
        <p:spPr>
          <a:xfrm>
            <a:off x="468313" y="333375"/>
            <a:ext cx="8280400" cy="647700"/>
          </a:xfrm>
          <a:ln>
            <a:solidFill>
              <a:schemeClr val="accent2"/>
            </a:solidFill>
          </a:ln>
          <a:extLst/>
        </p:spPr>
        <p:txBody>
          <a:bodyPr/>
          <a:lstStyle/>
          <a:p>
            <a:pPr algn="ctr" eaLnBrk="1" hangingPunct="1">
              <a:defRPr/>
            </a:pPr>
            <a:r>
              <a:rPr lang="fr-FR" b="1" i="1" smtClean="0">
                <a:effectLst>
                  <a:outerShdw blurRad="38100" dist="38100" dir="2700000" algn="tl">
                    <a:srgbClr val="C0C0C0"/>
                  </a:outerShdw>
                </a:effectLst>
                <a:latin typeface="Comic Sans MS" pitchFamily="66" charset="0"/>
              </a:rPr>
              <a:t>Cisaillement axonal</a:t>
            </a:r>
            <a:endParaRPr lang="fr-FR" smtClean="0">
              <a:latin typeface="Comic Sans MS" pitchFamily="66" charset="0"/>
            </a:endParaRPr>
          </a:p>
        </p:txBody>
      </p:sp>
      <p:sp>
        <p:nvSpPr>
          <p:cNvPr id="52228" name="Text Box 4"/>
          <p:cNvSpPr txBox="1">
            <a:spLocks noChangeArrowheads="1"/>
          </p:cNvSpPr>
          <p:nvPr/>
        </p:nvSpPr>
        <p:spPr bwMode="auto">
          <a:xfrm>
            <a:off x="250825" y="1679575"/>
            <a:ext cx="8713788" cy="4251325"/>
          </a:xfrm>
          <a:prstGeom prst="rect">
            <a:avLst/>
          </a:prstGeom>
          <a:noFill/>
          <a:ln w="12700">
            <a:noFill/>
            <a:miter lim="800000"/>
            <a:headEnd/>
            <a:tailEnd/>
          </a:ln>
        </p:spPr>
        <p:txBody>
          <a:bodyPr>
            <a:spAutoFit/>
          </a:bodyPr>
          <a:lstStyle/>
          <a:p>
            <a:pPr>
              <a:spcBef>
                <a:spcPct val="50000"/>
              </a:spcBef>
              <a:buClr>
                <a:schemeClr val="accent2"/>
              </a:buClr>
              <a:buFontTx/>
              <a:buChar char="o"/>
            </a:pPr>
            <a:r>
              <a:rPr lang="fr-FR" altLang="fr-FR" sz="3600" b="1">
                <a:solidFill>
                  <a:srgbClr val="FFFF00"/>
                </a:solidFill>
                <a:latin typeface="Arial" pitchFamily="34" charset="0"/>
              </a:rPr>
              <a:t> </a:t>
            </a:r>
            <a:r>
              <a:rPr lang="fr-FR" altLang="fr-FR" sz="4200" b="1">
                <a:latin typeface="Comic Sans MS" pitchFamily="66" charset="0"/>
              </a:rPr>
              <a:t>Entre les couches des neurones : rupture des axones qui connectent des cellules entre deux couches</a:t>
            </a:r>
          </a:p>
          <a:p>
            <a:pPr>
              <a:spcBef>
                <a:spcPct val="50000"/>
              </a:spcBef>
              <a:buClr>
                <a:schemeClr val="accent2"/>
              </a:buClr>
              <a:buFontTx/>
              <a:buChar char="o"/>
            </a:pPr>
            <a:r>
              <a:rPr lang="fr-FR" altLang="fr-FR" sz="4200" b="1">
                <a:latin typeface="Comic Sans MS" pitchFamily="66" charset="0"/>
              </a:rPr>
              <a:t> A la jonction substance blanche / substance grise ++++</a:t>
            </a:r>
          </a:p>
        </p:txBody>
      </p:sp>
      <p:sp>
        <p:nvSpPr>
          <p:cNvPr id="5222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a:ln>
            <a:miter lim="800000"/>
            <a:headEnd/>
            <a:tailEnd/>
          </a:ln>
        </p:spPr>
        <p:txBody>
          <a:bodyPr/>
          <a:lstStyle/>
          <a:p>
            <a:fld id="{A175405A-FA70-4370-BB97-852A4C11727B}" type="slidenum">
              <a:rPr lang="fr-FR" altLang="fr-FR"/>
              <a:pPr/>
              <a:t>21</a:t>
            </a:fld>
            <a:endParaRPr lang="fr-FR" altLang="fr-FR"/>
          </a:p>
        </p:txBody>
      </p:sp>
      <p:sp>
        <p:nvSpPr>
          <p:cNvPr id="174082" name="Rectangle 2"/>
          <p:cNvSpPr>
            <a:spLocks noGrp="1" noChangeArrowheads="1"/>
          </p:cNvSpPr>
          <p:nvPr>
            <p:ph type="ctrTitle"/>
          </p:nvPr>
        </p:nvSpPr>
        <p:spPr>
          <a:xfrm>
            <a:off x="203200" y="152400"/>
            <a:ext cx="8720138" cy="539750"/>
          </a:xfrm>
          <a:ln>
            <a:solidFill>
              <a:schemeClr val="accent2"/>
            </a:solidFill>
          </a:ln>
        </p:spPr>
        <p:txBody>
          <a:bodyPr/>
          <a:lstStyle/>
          <a:p>
            <a:pPr algn="ctr" eaLnBrk="1" hangingPunct="1">
              <a:defRPr/>
            </a:pPr>
            <a:r>
              <a:rPr lang="fr-FR" sz="3400" b="1" i="1" smtClean="0">
                <a:effectLst>
                  <a:outerShdw blurRad="38100" dist="38100" dir="2700000" algn="tl">
                    <a:srgbClr val="C0C0C0"/>
                  </a:outerShdw>
                </a:effectLst>
                <a:latin typeface="Comic Sans MS" pitchFamily="66" charset="0"/>
              </a:rPr>
              <a:t>Les preuves antomopathologiques : LAD</a:t>
            </a:r>
            <a:r>
              <a:rPr lang="fr-FR" sz="3800" smtClean="0">
                <a:latin typeface="Comic Sans MS" pitchFamily="66" charset="0"/>
                <a:sym typeface="Symbol" pitchFamily="18" charset="2"/>
              </a:rPr>
              <a:t> </a:t>
            </a:r>
            <a:endParaRPr lang="fr-FR" smtClean="0"/>
          </a:p>
        </p:txBody>
      </p:sp>
      <p:pic>
        <p:nvPicPr>
          <p:cNvPr id="53252" name="Picture 3" descr="Site des LAD zoom"/>
          <p:cNvPicPr>
            <a:picLocks noChangeAspect="1" noChangeArrowheads="1"/>
          </p:cNvPicPr>
          <p:nvPr/>
        </p:nvPicPr>
        <p:blipFill>
          <a:blip r:embed="rId2"/>
          <a:srcRect/>
          <a:stretch>
            <a:fillRect/>
          </a:stretch>
        </p:blipFill>
        <p:spPr bwMode="auto">
          <a:xfrm>
            <a:off x="284163" y="692150"/>
            <a:ext cx="8575675" cy="4700588"/>
          </a:xfrm>
          <a:prstGeom prst="rect">
            <a:avLst/>
          </a:prstGeom>
          <a:noFill/>
          <a:ln w="9525">
            <a:noFill/>
            <a:miter lim="800000"/>
            <a:headEnd/>
            <a:tailEnd/>
          </a:ln>
        </p:spPr>
      </p:pic>
      <p:sp>
        <p:nvSpPr>
          <p:cNvPr id="53253" name="Text Box 4"/>
          <p:cNvSpPr txBox="1">
            <a:spLocks noChangeArrowheads="1"/>
          </p:cNvSpPr>
          <p:nvPr/>
        </p:nvSpPr>
        <p:spPr bwMode="auto">
          <a:xfrm>
            <a:off x="0" y="5403850"/>
            <a:ext cx="9144000" cy="1554163"/>
          </a:xfrm>
          <a:prstGeom prst="rect">
            <a:avLst/>
          </a:prstGeom>
          <a:solidFill>
            <a:schemeClr val="bg1"/>
          </a:solidFill>
          <a:ln w="12700">
            <a:noFill/>
            <a:miter lim="800000"/>
            <a:headEnd/>
            <a:tailEnd/>
          </a:ln>
        </p:spPr>
        <p:txBody>
          <a:bodyPr>
            <a:spAutoFit/>
          </a:bodyPr>
          <a:lstStyle/>
          <a:p>
            <a:pPr algn="ctr">
              <a:spcBef>
                <a:spcPct val="50000"/>
              </a:spcBef>
            </a:pPr>
            <a:r>
              <a:rPr lang="fr-FR" altLang="fr-FR" sz="3200" b="1" i="1">
                <a:latin typeface="Arial" pitchFamily="34" charset="0"/>
              </a:rPr>
              <a:t>Substance blanche sous corticale, corps calleux, hippocampe, fornix, tronc cérébral, pédoncules…</a:t>
            </a:r>
          </a:p>
        </p:txBody>
      </p:sp>
      <p:sp>
        <p:nvSpPr>
          <p:cNvPr id="53254"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203200" y="152400"/>
            <a:ext cx="8720138" cy="684213"/>
          </a:xfrm>
          <a:ln>
            <a:solidFill>
              <a:schemeClr val="accent2"/>
            </a:solidFill>
          </a:ln>
        </p:spPr>
        <p:txBody>
          <a:bodyPr/>
          <a:lstStyle/>
          <a:p>
            <a:pPr algn="ctr" eaLnBrk="1" hangingPunct="1">
              <a:defRPr/>
            </a:pPr>
            <a:r>
              <a:rPr lang="fr-FR" sz="3600" b="1" smtClean="0">
                <a:solidFill>
                  <a:schemeClr val="tx1"/>
                </a:solidFill>
                <a:effectLst>
                  <a:outerShdw blurRad="38100" dist="38100" dir="2700000" algn="tl">
                    <a:srgbClr val="C0C0C0"/>
                  </a:outerShdw>
                </a:effectLst>
                <a:latin typeface="Comic Sans MS" pitchFamily="66" charset="0"/>
              </a:rPr>
              <a:t>Oppenheimer DR, 1968</a:t>
            </a:r>
          </a:p>
        </p:txBody>
      </p:sp>
      <p:sp>
        <p:nvSpPr>
          <p:cNvPr id="54275" name="Text Box 3"/>
          <p:cNvSpPr txBox="1">
            <a:spLocks noChangeArrowheads="1"/>
          </p:cNvSpPr>
          <p:nvPr/>
        </p:nvSpPr>
        <p:spPr bwMode="auto">
          <a:xfrm>
            <a:off x="179388" y="1125538"/>
            <a:ext cx="8893175" cy="5159375"/>
          </a:xfrm>
          <a:prstGeom prst="rect">
            <a:avLst/>
          </a:prstGeom>
          <a:solidFill>
            <a:schemeClr val="bg1"/>
          </a:solidFill>
          <a:ln w="9525">
            <a:noFill/>
            <a:miter lim="800000"/>
            <a:headEnd/>
            <a:tailEnd/>
          </a:ln>
        </p:spPr>
        <p:txBody>
          <a:bodyPr>
            <a:spAutoFit/>
          </a:bodyPr>
          <a:lstStyle/>
          <a:p>
            <a:pPr marL="457200" indent="-457200">
              <a:lnSpc>
                <a:spcPts val="3800"/>
              </a:lnSpc>
              <a:spcBef>
                <a:spcPts val="1900"/>
              </a:spcBef>
              <a:buFontTx/>
              <a:buAutoNum type="arabicPeriod"/>
            </a:pPr>
            <a:r>
              <a:rPr lang="fr-FR" altLang="fr-FR" sz="3600" b="1">
                <a:latin typeface="Arial" pitchFamily="34" charset="0"/>
              </a:rPr>
              <a:t>Écrasement de surface ou </a:t>
            </a:r>
            <a:r>
              <a:rPr lang="fr-FR" altLang="fr-FR" sz="3600" b="1">
                <a:solidFill>
                  <a:srgbClr val="000066"/>
                </a:solidFill>
                <a:latin typeface="Arial" pitchFamily="34" charset="0"/>
              </a:rPr>
              <a:t>contusion</a:t>
            </a:r>
          </a:p>
          <a:p>
            <a:pPr marL="457200" indent="-457200">
              <a:lnSpc>
                <a:spcPts val="3800"/>
              </a:lnSpc>
              <a:spcBef>
                <a:spcPts val="1900"/>
              </a:spcBef>
              <a:buFontTx/>
              <a:buAutoNum type="arabicPeriod"/>
            </a:pPr>
            <a:r>
              <a:rPr lang="fr-FR" altLang="fr-FR" sz="3600" b="1">
                <a:latin typeface="Arial" pitchFamily="34" charset="0"/>
              </a:rPr>
              <a:t>Étirement de petits </a:t>
            </a:r>
            <a:r>
              <a:rPr lang="fr-FR" altLang="fr-FR" sz="3600" b="1">
                <a:solidFill>
                  <a:srgbClr val="000066"/>
                </a:solidFill>
                <a:latin typeface="Arial" pitchFamily="34" charset="0"/>
              </a:rPr>
              <a:t>vaisseaux</a:t>
            </a:r>
            <a:r>
              <a:rPr lang="fr-FR" altLang="fr-FR" sz="3600" b="1">
                <a:latin typeface="Arial" pitchFamily="34" charset="0"/>
              </a:rPr>
              <a:t> : distorsion subite, saignements et micro-saignements</a:t>
            </a:r>
          </a:p>
          <a:p>
            <a:pPr marL="457200" indent="-457200">
              <a:lnSpc>
                <a:spcPts val="3800"/>
              </a:lnSpc>
              <a:spcBef>
                <a:spcPts val="1900"/>
              </a:spcBef>
              <a:buFontTx/>
              <a:buAutoNum type="arabicPeriod"/>
            </a:pPr>
            <a:r>
              <a:rPr lang="fr-FR" altLang="fr-FR" sz="3600" b="1">
                <a:latin typeface="Arial" pitchFamily="34" charset="0"/>
              </a:rPr>
              <a:t>Torsion, étirement, </a:t>
            </a:r>
            <a:r>
              <a:rPr lang="fr-FR" altLang="fr-FR" sz="3600" b="1">
                <a:solidFill>
                  <a:srgbClr val="000066"/>
                </a:solidFill>
                <a:latin typeface="Arial" pitchFamily="34" charset="0"/>
              </a:rPr>
              <a:t>cisaillement</a:t>
            </a:r>
            <a:r>
              <a:rPr lang="fr-FR" altLang="fr-FR" sz="3600" b="1">
                <a:latin typeface="Arial" pitchFamily="34" charset="0"/>
              </a:rPr>
              <a:t> de fibres nerveuses sans hémorragie</a:t>
            </a:r>
          </a:p>
          <a:p>
            <a:pPr marL="457200" indent="-457200">
              <a:lnSpc>
                <a:spcPts val="3800"/>
              </a:lnSpc>
              <a:spcBef>
                <a:spcPts val="1900"/>
              </a:spcBef>
              <a:buFontTx/>
              <a:buAutoNum type="arabicPeriod"/>
            </a:pPr>
            <a:r>
              <a:rPr lang="fr-FR" altLang="fr-FR" sz="3600" b="1">
                <a:latin typeface="Arial" pitchFamily="34" charset="0"/>
              </a:rPr>
              <a:t>Déchirure de fibres nerveuses croisées par un </a:t>
            </a:r>
            <a:r>
              <a:rPr lang="fr-FR" altLang="fr-FR" sz="3600" b="1">
                <a:solidFill>
                  <a:srgbClr val="000066"/>
                </a:solidFill>
                <a:latin typeface="Arial" pitchFamily="34" charset="0"/>
              </a:rPr>
              <a:t>vaisseau sanguin</a:t>
            </a:r>
            <a:r>
              <a:rPr lang="fr-FR" altLang="fr-FR" sz="3600" b="1">
                <a:latin typeface="Arial" pitchFamily="34" charset="0"/>
              </a:rPr>
              <a:t> lui-même étiré ou distordu</a:t>
            </a:r>
            <a:endParaRPr lang="fr-FR" altLang="fr-FR" sz="2400" b="1">
              <a:latin typeface="Times New Roman" pitchFamily="18" charset="0"/>
            </a:endParaRPr>
          </a:p>
        </p:txBody>
      </p:sp>
      <p:sp>
        <p:nvSpPr>
          <p:cNvPr id="54276" name="Espace réservé du pied de page 1"/>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54277" name="Espace réservé du numéro de diapositive 2"/>
          <p:cNvSpPr>
            <a:spLocks noGrp="1"/>
          </p:cNvSpPr>
          <p:nvPr>
            <p:ph type="sldNum" sz="quarter" idx="12"/>
          </p:nvPr>
        </p:nvSpPr>
        <p:spPr>
          <a:noFill/>
          <a:ln>
            <a:miter lim="800000"/>
            <a:headEnd/>
            <a:tailEnd/>
          </a:ln>
        </p:spPr>
        <p:txBody>
          <a:bodyPr/>
          <a:lstStyle/>
          <a:p>
            <a:fld id="{3D86FA06-DB2E-4814-8665-C0DFDAFCDCF2}" type="slidenum">
              <a:rPr lang="fr-FR" altLang="fr-FR"/>
              <a:pPr/>
              <a:t>22</a:t>
            </a:fld>
            <a:endParaRPr lang="fr-FR" altLang="fr-F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6"/>
          <p:cNvSpPr>
            <a:spLocks noGrp="1" noChangeArrowheads="1"/>
          </p:cNvSpPr>
          <p:nvPr>
            <p:ph type="sldNum" sz="quarter" idx="12"/>
          </p:nvPr>
        </p:nvSpPr>
        <p:spPr>
          <a:noFill/>
          <a:ln>
            <a:miter lim="800000"/>
            <a:headEnd/>
            <a:tailEnd/>
          </a:ln>
        </p:spPr>
        <p:txBody>
          <a:bodyPr/>
          <a:lstStyle/>
          <a:p>
            <a:fld id="{20ACC310-3FED-4ABB-BFCA-E2D5D6A99915}" type="slidenum">
              <a:rPr lang="fr-FR" altLang="fr-FR"/>
              <a:pPr/>
              <a:t>23</a:t>
            </a:fld>
            <a:endParaRPr lang="fr-FR" altLang="fr-FR"/>
          </a:p>
        </p:txBody>
      </p:sp>
      <p:sp>
        <p:nvSpPr>
          <p:cNvPr id="188418" name="Rectangle 2"/>
          <p:cNvSpPr>
            <a:spLocks noGrp="1" noChangeArrowheads="1"/>
          </p:cNvSpPr>
          <p:nvPr>
            <p:ph type="ctrTitle"/>
          </p:nvPr>
        </p:nvSpPr>
        <p:spPr>
          <a:xfrm>
            <a:off x="203200" y="115888"/>
            <a:ext cx="8720138" cy="468312"/>
          </a:xfrm>
          <a:ln>
            <a:solidFill>
              <a:schemeClr val="accent2"/>
            </a:solidFill>
          </a:ln>
        </p:spPr>
        <p:txBody>
          <a:bodyPr/>
          <a:lstStyle/>
          <a:p>
            <a:pPr algn="ctr" eaLnBrk="1" hangingPunct="1">
              <a:defRPr/>
            </a:pPr>
            <a:r>
              <a:rPr lang="fr-FR" sz="3400" b="1" i="1" smtClean="0">
                <a:effectLst>
                  <a:outerShdw blurRad="38100" dist="38100" dir="2700000" algn="tl">
                    <a:srgbClr val="C0C0C0"/>
                  </a:outerShdw>
                </a:effectLst>
                <a:latin typeface="Comic Sans MS" pitchFamily="66" charset="0"/>
              </a:rPr>
              <a:t>A Jouvet, LAD diffuses + Corps calleux</a:t>
            </a:r>
            <a:endParaRPr lang="fr-FR" smtClean="0">
              <a:latin typeface="Comic Sans MS" pitchFamily="66" charset="0"/>
            </a:endParaRPr>
          </a:p>
        </p:txBody>
      </p:sp>
      <p:pic>
        <p:nvPicPr>
          <p:cNvPr id="55300" name="Picture 3" descr="Lésion corps calleux"/>
          <p:cNvPicPr>
            <a:picLocks noChangeAspect="1" noChangeArrowheads="1"/>
          </p:cNvPicPr>
          <p:nvPr/>
        </p:nvPicPr>
        <p:blipFill>
          <a:blip r:embed="rId2"/>
          <a:srcRect/>
          <a:stretch>
            <a:fillRect/>
          </a:stretch>
        </p:blipFill>
        <p:spPr bwMode="auto">
          <a:xfrm>
            <a:off x="179388" y="625475"/>
            <a:ext cx="8823325" cy="6188075"/>
          </a:xfrm>
          <a:prstGeom prst="rect">
            <a:avLst/>
          </a:prstGeom>
          <a:noFill/>
          <a:ln w="9525">
            <a:noFill/>
            <a:miter lim="800000"/>
            <a:headEnd/>
            <a:tailEnd/>
          </a:ln>
        </p:spPr>
      </p:pic>
      <p:sp>
        <p:nvSpPr>
          <p:cNvPr id="55301"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203200" y="188913"/>
            <a:ext cx="8720138" cy="1008062"/>
          </a:xfrm>
          <a:ln>
            <a:solidFill>
              <a:schemeClr val="accent2"/>
            </a:solidFill>
          </a:ln>
        </p:spPr>
        <p:txBody>
          <a:bodyPr/>
          <a:lstStyle/>
          <a:p>
            <a:pPr>
              <a:defRPr/>
            </a:pPr>
            <a:r>
              <a:rPr lang="fr-FR" sz="3600" dirty="0"/>
              <a:t/>
            </a:r>
            <a:br>
              <a:rPr lang="fr-FR" sz="3600" dirty="0"/>
            </a:br>
            <a:r>
              <a:rPr lang="fr-FR" sz="3600" dirty="0"/>
              <a:t/>
            </a:r>
            <a:br>
              <a:rPr lang="fr-FR" sz="3600" dirty="0"/>
            </a:br>
            <a:r>
              <a:rPr lang="en-US" sz="3600" dirty="0"/>
              <a:t>Johnson VE et al., Axonal </a:t>
            </a:r>
            <a:r>
              <a:rPr lang="en-US" sz="2800" dirty="0"/>
              <a:t>Pathology in Traumatic Brain Injury, </a:t>
            </a:r>
            <a:r>
              <a:rPr lang="en-US" sz="2800" dirty="0" err="1"/>
              <a:t>Exp</a:t>
            </a:r>
            <a:r>
              <a:rPr lang="en-US" sz="2800" dirty="0"/>
              <a:t> </a:t>
            </a:r>
            <a:r>
              <a:rPr lang="en-US" sz="2800" dirty="0" err="1"/>
              <a:t>Neurol</a:t>
            </a:r>
            <a:r>
              <a:rPr lang="en-US" sz="2800" dirty="0"/>
              <a:t> </a:t>
            </a:r>
            <a:r>
              <a:rPr lang="en-US" sz="2800" b="1" dirty="0"/>
              <a:t>2013 </a:t>
            </a:r>
            <a:endParaRPr lang="fr-FR" sz="1600" b="1" dirty="0" smtClean="0">
              <a:solidFill>
                <a:schemeClr val="tx1"/>
              </a:solidFill>
              <a:effectLst>
                <a:outerShdw blurRad="38100" dist="38100" dir="2700000" algn="tl">
                  <a:srgbClr val="C0C0C0"/>
                </a:outerShdw>
              </a:effectLst>
              <a:latin typeface="Comic Sans MS" pitchFamily="66" charset="0"/>
            </a:endParaRPr>
          </a:p>
        </p:txBody>
      </p:sp>
      <p:sp>
        <p:nvSpPr>
          <p:cNvPr id="56323" name="Espace réservé du pied de page 1"/>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56324" name="Espace réservé du numéro de diapositive 2"/>
          <p:cNvSpPr>
            <a:spLocks noGrp="1"/>
          </p:cNvSpPr>
          <p:nvPr>
            <p:ph type="sldNum" sz="quarter" idx="12"/>
          </p:nvPr>
        </p:nvSpPr>
        <p:spPr>
          <a:noFill/>
          <a:ln>
            <a:miter lim="800000"/>
            <a:headEnd/>
            <a:tailEnd/>
          </a:ln>
        </p:spPr>
        <p:txBody>
          <a:bodyPr/>
          <a:lstStyle/>
          <a:p>
            <a:fld id="{5C478F62-C91A-429A-9C25-4EF1B32587B4}" type="slidenum">
              <a:rPr lang="fr-FR" altLang="fr-FR"/>
              <a:pPr/>
              <a:t>24</a:t>
            </a:fld>
            <a:endParaRPr lang="fr-FR" altLang="fr-FR"/>
          </a:p>
        </p:txBody>
      </p:sp>
      <p:sp>
        <p:nvSpPr>
          <p:cNvPr id="69635" name="Text Box 3"/>
          <p:cNvSpPr txBox="1">
            <a:spLocks noChangeArrowheads="1"/>
          </p:cNvSpPr>
          <p:nvPr/>
        </p:nvSpPr>
        <p:spPr bwMode="auto">
          <a:xfrm>
            <a:off x="112713" y="1268413"/>
            <a:ext cx="8923337" cy="55403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defRPr>
            </a:lvl9pPr>
          </a:lstStyle>
          <a:p>
            <a:pPr marL="0" indent="0">
              <a:buFont typeface="Wingdings" panose="05000000000000000000" pitchFamily="2" charset="2"/>
              <a:buNone/>
              <a:defRPr/>
            </a:pPr>
            <a:r>
              <a:rPr lang="fr-FR" dirty="0" smtClean="0"/>
              <a:t>Une cascade chimique secondaire: </a:t>
            </a:r>
          </a:p>
          <a:p>
            <a:pPr>
              <a:buFont typeface="Arial" panose="020B0604020202020204" pitchFamily="34" charset="0"/>
              <a:buChar char="•"/>
              <a:defRPr/>
            </a:pPr>
            <a:r>
              <a:rPr lang="fr-FR" dirty="0" smtClean="0"/>
              <a:t>Rupture du </a:t>
            </a:r>
            <a:r>
              <a:rPr lang="fr-FR" dirty="0" err="1" smtClean="0"/>
              <a:t>cyto</a:t>
            </a:r>
            <a:r>
              <a:rPr lang="fr-FR" dirty="0" smtClean="0"/>
              <a:t> squelette axonal, </a:t>
            </a:r>
          </a:p>
          <a:p>
            <a:pPr>
              <a:buFont typeface="Arial" panose="020B0604020202020204" pitchFamily="34" charset="0"/>
              <a:buChar char="•"/>
              <a:defRPr/>
            </a:pPr>
            <a:r>
              <a:rPr lang="fr-FR" dirty="0" smtClean="0"/>
              <a:t>Interruption du transport axonal </a:t>
            </a:r>
          </a:p>
          <a:p>
            <a:pPr>
              <a:buFont typeface="Arial" panose="020B0604020202020204" pitchFamily="34" charset="0"/>
              <a:buChar char="•"/>
              <a:defRPr/>
            </a:pPr>
            <a:r>
              <a:rPr lang="fr-FR" dirty="0" err="1" smtClean="0"/>
              <a:t>Excito</a:t>
            </a:r>
            <a:r>
              <a:rPr lang="fr-FR" dirty="0" smtClean="0"/>
              <a:t> toxicité du calcium, </a:t>
            </a:r>
          </a:p>
          <a:p>
            <a:pPr>
              <a:buFont typeface="Arial" panose="020B0604020202020204" pitchFamily="34" charset="0"/>
              <a:buChar char="•"/>
              <a:defRPr/>
            </a:pPr>
            <a:r>
              <a:rPr lang="fr-FR" dirty="0" smtClean="0"/>
              <a:t>Dysfonctions mitochondriales </a:t>
            </a:r>
          </a:p>
          <a:p>
            <a:pPr>
              <a:buFont typeface="Arial" panose="020B0604020202020204" pitchFamily="34" charset="0"/>
              <a:buChar char="•"/>
              <a:defRPr/>
            </a:pPr>
            <a:r>
              <a:rPr lang="fr-FR" dirty="0" err="1" smtClean="0"/>
              <a:t>Oedème</a:t>
            </a:r>
            <a:r>
              <a:rPr lang="fr-FR" dirty="0" smtClean="0"/>
              <a:t> cellulaire, </a:t>
            </a:r>
          </a:p>
          <a:p>
            <a:pPr>
              <a:buFont typeface="Arial" panose="020B0604020202020204" pitchFamily="34" charset="0"/>
              <a:buChar char="•"/>
              <a:defRPr/>
            </a:pPr>
            <a:r>
              <a:rPr lang="fr-FR" dirty="0" smtClean="0"/>
              <a:t>Atteinte gliale et </a:t>
            </a:r>
            <a:r>
              <a:rPr lang="fr-FR" dirty="0" err="1" smtClean="0"/>
              <a:t>cérébrovasculaire</a:t>
            </a:r>
            <a:r>
              <a:rPr lang="fr-FR" dirty="0" smtClean="0"/>
              <a:t> </a:t>
            </a:r>
          </a:p>
          <a:p>
            <a:pPr>
              <a:buFont typeface="Arial" panose="020B0604020202020204" pitchFamily="34" charset="0"/>
              <a:buChar char="•"/>
              <a:defRPr/>
            </a:pPr>
            <a:r>
              <a:rPr lang="fr-FR" dirty="0" smtClean="0"/>
              <a:t>Ischémie, </a:t>
            </a:r>
          </a:p>
          <a:p>
            <a:pPr>
              <a:buFont typeface="Arial" panose="020B0604020202020204" pitchFamily="34" charset="0"/>
              <a:buChar char="•"/>
              <a:defRPr/>
            </a:pPr>
            <a:r>
              <a:rPr lang="fr-FR" dirty="0" smtClean="0"/>
              <a:t>Mort cellulaire par apoptose, </a:t>
            </a:r>
          </a:p>
          <a:p>
            <a:pPr>
              <a:buFont typeface="Arial" panose="020B0604020202020204" pitchFamily="34" charset="0"/>
              <a:buChar char="•"/>
              <a:defRPr/>
            </a:pPr>
            <a:r>
              <a:rPr lang="fr-FR" dirty="0" smtClean="0"/>
              <a:t>Dégénérescence </a:t>
            </a:r>
            <a:r>
              <a:rPr lang="fr-FR" dirty="0" err="1" smtClean="0"/>
              <a:t>Walerienne</a:t>
            </a:r>
            <a:r>
              <a:rPr lang="fr-FR" dirty="0" smtClean="0"/>
              <a:t>…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Espace réservé du numéro de diapositive 5"/>
          <p:cNvSpPr>
            <a:spLocks noGrp="1"/>
          </p:cNvSpPr>
          <p:nvPr>
            <p:ph type="sldNum" sz="quarter" idx="12"/>
          </p:nvPr>
        </p:nvSpPr>
        <p:spPr>
          <a:noFill/>
          <a:ln>
            <a:miter lim="800000"/>
            <a:headEnd/>
            <a:tailEnd/>
          </a:ln>
        </p:spPr>
        <p:txBody>
          <a:bodyPr/>
          <a:lstStyle/>
          <a:p>
            <a:fld id="{CFFBDA35-B77A-460B-9859-F5CB96156C6E}" type="slidenum">
              <a:rPr lang="fr-FR" altLang="fr-FR"/>
              <a:pPr/>
              <a:t>25</a:t>
            </a:fld>
            <a:endParaRPr lang="fr-FR" altLang="fr-FR"/>
          </a:p>
        </p:txBody>
      </p:sp>
      <p:sp>
        <p:nvSpPr>
          <p:cNvPr id="369666" name="Rectangle 2"/>
          <p:cNvSpPr>
            <a:spLocks noGrp="1" noChangeArrowheads="1"/>
          </p:cNvSpPr>
          <p:nvPr>
            <p:ph type="title"/>
          </p:nvPr>
        </p:nvSpPr>
        <p:spPr>
          <a:xfrm>
            <a:off x="539750" y="2565400"/>
            <a:ext cx="7772400" cy="2016125"/>
          </a:xfrm>
        </p:spPr>
        <p:txBody>
          <a:bodyPr/>
          <a:lstStyle/>
          <a:p>
            <a:pPr algn="ctr" eaLnBrk="1" hangingPunct="1">
              <a:defRPr/>
            </a:pPr>
            <a:r>
              <a:rPr lang="fr-FR" sz="6300" b="1" i="1" dirty="0" err="1" smtClean="0">
                <a:solidFill>
                  <a:schemeClr val="folHlink"/>
                </a:solidFill>
                <a:effectLst>
                  <a:outerShdw blurRad="38100" dist="38100" dir="2700000" algn="tl">
                    <a:srgbClr val="C0C0C0"/>
                  </a:outerShdw>
                </a:effectLst>
                <a:latin typeface="Comic Sans MS" pitchFamily="66" charset="0"/>
              </a:rPr>
              <a:t>Neuroimagerie</a:t>
            </a:r>
            <a:r>
              <a:rPr lang="fr-FR" sz="5100" b="1" i="1" dirty="0" smtClean="0">
                <a:effectLst>
                  <a:outerShdw blurRad="38100" dist="38100" dir="2700000" algn="tl">
                    <a:srgbClr val="C0C0C0"/>
                  </a:outerShdw>
                </a:effectLst>
                <a:latin typeface="Balloon" pitchFamily="2" charset="0"/>
              </a:rPr>
              <a:t/>
            </a:r>
            <a:br>
              <a:rPr lang="fr-FR" sz="5100" b="1" i="1" dirty="0" smtClean="0">
                <a:effectLst>
                  <a:outerShdw blurRad="38100" dist="38100" dir="2700000" algn="tl">
                    <a:srgbClr val="C0C0C0"/>
                  </a:outerShdw>
                </a:effectLst>
                <a:latin typeface="Balloon" pitchFamily="2" charset="0"/>
              </a:rPr>
            </a:br>
            <a:endParaRPr lang="fr-FR" sz="5100" b="1" i="1" dirty="0" smtClean="0">
              <a:effectLst>
                <a:outerShdw blurRad="38100" dist="38100" dir="2700000" algn="tl">
                  <a:srgbClr val="C0C0C0"/>
                </a:outerShdw>
              </a:effectLst>
              <a:latin typeface="Balloon" pitchFamily="2" charset="0"/>
            </a:endParaRPr>
          </a:p>
        </p:txBody>
      </p:sp>
      <p:sp>
        <p:nvSpPr>
          <p:cNvPr id="57348"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noFill/>
          <a:ln>
            <a:miter lim="800000"/>
            <a:headEnd/>
            <a:tailEnd/>
          </a:ln>
        </p:spPr>
        <p:txBody>
          <a:bodyPr/>
          <a:lstStyle/>
          <a:p>
            <a:fld id="{4EBFC2CB-6233-4460-9ED9-D42A674E6D76}" type="slidenum">
              <a:rPr lang="fr-FR" altLang="fr-FR"/>
              <a:pPr/>
              <a:t>26</a:t>
            </a:fld>
            <a:endParaRPr lang="fr-FR" altLang="fr-FR"/>
          </a:p>
        </p:txBody>
      </p:sp>
      <p:sp>
        <p:nvSpPr>
          <p:cNvPr id="331778" name="Rectangle 2"/>
          <p:cNvSpPr>
            <a:spLocks noGrp="1" noChangeArrowheads="1"/>
          </p:cNvSpPr>
          <p:nvPr>
            <p:ph type="ctrTitle"/>
          </p:nvPr>
        </p:nvSpPr>
        <p:spPr>
          <a:xfrm>
            <a:off x="107950" y="44450"/>
            <a:ext cx="9036050" cy="6324600"/>
          </a:xfrm>
          <a:solidFill>
            <a:schemeClr val="bg1"/>
          </a:solidFill>
          <a:extLst/>
        </p:spPr>
        <p:txBody>
          <a:bodyPr/>
          <a:lstStyle/>
          <a:p>
            <a:pPr eaLnBrk="1" hangingPunct="1">
              <a:lnSpc>
                <a:spcPct val="120000"/>
              </a:lnSpc>
              <a:defRPr/>
            </a:pPr>
            <a:r>
              <a:rPr lang="fr-FR" sz="3100" dirty="0" smtClean="0">
                <a:solidFill>
                  <a:srgbClr val="000066"/>
                </a:solidFill>
                <a:effectLst>
                  <a:outerShdw blurRad="38100" dist="38100" dir="2700000" algn="tl">
                    <a:srgbClr val="C0C0C0"/>
                  </a:outerShdw>
                </a:effectLst>
                <a:latin typeface="Comic Sans MS" pitchFamily="66" charset="0"/>
              </a:rPr>
              <a:t>TDM</a:t>
            </a:r>
            <a:r>
              <a:rPr lang="fr-FR" sz="3100" dirty="0" smtClean="0">
                <a:solidFill>
                  <a:schemeClr val="tx1"/>
                </a:solidFill>
                <a:effectLst>
                  <a:outerShdw blurRad="38100" dist="38100" dir="2700000" algn="tl">
                    <a:srgbClr val="C0C0C0"/>
                  </a:outerShdw>
                </a:effectLst>
                <a:latin typeface="Comic Sans MS" pitchFamily="66" charset="0"/>
              </a:rPr>
              <a:t> (CT) = </a:t>
            </a:r>
            <a:r>
              <a:rPr lang="fr-FR" sz="3100" dirty="0" err="1" smtClean="0">
                <a:solidFill>
                  <a:schemeClr val="tx1"/>
                </a:solidFill>
                <a:effectLst>
                  <a:outerShdw blurRad="38100" dist="38100" dir="2700000" algn="tl">
                    <a:srgbClr val="C0C0C0"/>
                  </a:outerShdw>
                </a:effectLst>
                <a:latin typeface="Comic Sans MS" pitchFamily="66" charset="0"/>
              </a:rPr>
              <a:t>Tomo</a:t>
            </a:r>
            <a:r>
              <a:rPr lang="fr-FR" sz="3100" dirty="0" smtClean="0">
                <a:solidFill>
                  <a:schemeClr val="tx1"/>
                </a:solidFill>
                <a:effectLst>
                  <a:outerShdw blurRad="38100" dist="38100" dir="2700000" algn="tl">
                    <a:srgbClr val="C0C0C0"/>
                  </a:outerShdw>
                </a:effectLst>
                <a:latin typeface="Comic Sans MS" pitchFamily="66" charset="0"/>
              </a:rPr>
              <a:t> </a:t>
            </a:r>
            <a:r>
              <a:rPr lang="fr-FR" sz="3100" dirty="0" err="1" smtClean="0">
                <a:solidFill>
                  <a:schemeClr val="tx1"/>
                </a:solidFill>
                <a:effectLst>
                  <a:outerShdw blurRad="38100" dist="38100" dir="2700000" algn="tl">
                    <a:srgbClr val="C0C0C0"/>
                  </a:outerShdw>
                </a:effectLst>
                <a:latin typeface="Comic Sans MS" pitchFamily="66" charset="0"/>
              </a:rPr>
              <a:t>DensitoMétrie</a:t>
            </a:r>
            <a:r>
              <a:rPr lang="fr-FR" sz="3100" dirty="0" smtClean="0">
                <a:solidFill>
                  <a:schemeClr val="tx1"/>
                </a:solidFill>
                <a:effectLst>
                  <a:outerShdw blurRad="38100" dist="38100" dir="2700000" algn="tl">
                    <a:srgbClr val="C0C0C0"/>
                  </a:outerShdw>
                </a:effectLst>
                <a:latin typeface="Comic Sans MS" pitchFamily="66" charset="0"/>
              </a:rPr>
              <a:t> = scanner </a:t>
            </a:r>
            <a:br>
              <a:rPr lang="fr-FR" sz="3100" dirty="0" smtClean="0">
                <a:solidFill>
                  <a:schemeClr val="tx1"/>
                </a:solidFill>
                <a:effectLst>
                  <a:outerShdw blurRad="38100" dist="38100" dir="2700000" algn="tl">
                    <a:srgbClr val="C0C0C0"/>
                  </a:outerShdw>
                </a:effectLst>
                <a:latin typeface="Comic Sans MS" pitchFamily="66" charset="0"/>
              </a:rPr>
            </a:br>
            <a:r>
              <a:rPr lang="fr-FR" sz="3100" dirty="0" smtClean="0">
                <a:solidFill>
                  <a:srgbClr val="000066"/>
                </a:solidFill>
                <a:effectLst>
                  <a:outerShdw blurRad="38100" dist="38100" dir="2700000" algn="tl">
                    <a:srgbClr val="C0C0C0"/>
                  </a:outerShdw>
                </a:effectLst>
                <a:latin typeface="Comic Sans MS" pitchFamily="66" charset="0"/>
              </a:rPr>
              <a:t>IRM</a:t>
            </a:r>
            <a:r>
              <a:rPr lang="fr-FR" sz="3100" dirty="0" smtClean="0">
                <a:solidFill>
                  <a:schemeClr val="tx1"/>
                </a:solidFill>
                <a:effectLst>
                  <a:outerShdw blurRad="38100" dist="38100" dir="2700000" algn="tl">
                    <a:srgbClr val="C0C0C0"/>
                  </a:outerShdw>
                </a:effectLst>
                <a:latin typeface="Comic Sans MS" pitchFamily="66" charset="0"/>
              </a:rPr>
              <a:t> (MRI) = Imagerie par Résonance Magnétique - </a:t>
            </a:r>
            <a:r>
              <a:rPr lang="fr-FR" sz="3100" dirty="0" smtClean="0">
                <a:solidFill>
                  <a:srgbClr val="000066"/>
                </a:solidFill>
                <a:effectLst>
                  <a:outerShdw blurRad="38100" dist="38100" dir="2700000" algn="tl">
                    <a:srgbClr val="C0C0C0"/>
                  </a:outerShdw>
                </a:effectLst>
                <a:latin typeface="Comic Sans MS" pitchFamily="66" charset="0"/>
              </a:rPr>
              <a:t>IRM f</a:t>
            </a:r>
            <a:r>
              <a:rPr lang="fr-FR" sz="3100" dirty="0" smtClean="0">
                <a:solidFill>
                  <a:schemeClr val="tx1"/>
                </a:solidFill>
                <a:effectLst>
                  <a:outerShdw blurRad="38100" dist="38100" dir="2700000" algn="tl">
                    <a:srgbClr val="C0C0C0"/>
                  </a:outerShdw>
                </a:effectLst>
                <a:latin typeface="Comic Sans MS" pitchFamily="66" charset="0"/>
              </a:rPr>
              <a:t> = IRM fonctionnelle</a:t>
            </a:r>
            <a:br>
              <a:rPr lang="fr-FR" sz="3100" dirty="0" smtClean="0">
                <a:solidFill>
                  <a:schemeClr val="tx1"/>
                </a:solidFill>
                <a:effectLst>
                  <a:outerShdw blurRad="38100" dist="38100" dir="2700000" algn="tl">
                    <a:srgbClr val="C0C0C0"/>
                  </a:outerShdw>
                </a:effectLst>
                <a:latin typeface="Comic Sans MS" pitchFamily="66" charset="0"/>
              </a:rPr>
            </a:br>
            <a:r>
              <a:rPr lang="fr-FR" sz="3100" dirty="0" smtClean="0">
                <a:solidFill>
                  <a:srgbClr val="000066"/>
                </a:solidFill>
                <a:effectLst>
                  <a:outerShdw blurRad="38100" dist="38100" dir="2700000" algn="tl">
                    <a:srgbClr val="C0C0C0"/>
                  </a:outerShdw>
                </a:effectLst>
                <a:latin typeface="Comic Sans MS" pitchFamily="66" charset="0"/>
              </a:rPr>
              <a:t>DSC</a:t>
            </a:r>
            <a:r>
              <a:rPr lang="fr-FR" sz="3100" dirty="0" smtClean="0">
                <a:solidFill>
                  <a:schemeClr val="folHlink"/>
                </a:solidFill>
                <a:effectLst>
                  <a:outerShdw blurRad="38100" dist="38100" dir="2700000" algn="tl">
                    <a:srgbClr val="C0C0C0"/>
                  </a:outerShdw>
                </a:effectLst>
                <a:latin typeface="Comic Sans MS" pitchFamily="66" charset="0"/>
              </a:rPr>
              <a:t> </a:t>
            </a:r>
            <a:r>
              <a:rPr lang="fr-FR" sz="3100" dirty="0" smtClean="0">
                <a:solidFill>
                  <a:schemeClr val="tx1"/>
                </a:solidFill>
                <a:effectLst>
                  <a:outerShdw blurRad="38100" dist="38100" dir="2700000" algn="tl">
                    <a:srgbClr val="C0C0C0"/>
                  </a:outerShdw>
                </a:effectLst>
                <a:latin typeface="Comic Sans MS" pitchFamily="66" charset="0"/>
              </a:rPr>
              <a:t>= Débits Sanguins Cérébraux </a:t>
            </a:r>
            <a:br>
              <a:rPr lang="fr-FR" sz="3100" dirty="0" smtClean="0">
                <a:solidFill>
                  <a:schemeClr val="tx1"/>
                </a:solidFill>
                <a:effectLst>
                  <a:outerShdw blurRad="38100" dist="38100" dir="2700000" algn="tl">
                    <a:srgbClr val="C0C0C0"/>
                  </a:outerShdw>
                </a:effectLst>
                <a:latin typeface="Comic Sans MS" pitchFamily="66" charset="0"/>
              </a:rPr>
            </a:br>
            <a:r>
              <a:rPr lang="fr-FR" sz="3100" dirty="0" smtClean="0">
                <a:solidFill>
                  <a:srgbClr val="000066"/>
                </a:solidFill>
                <a:effectLst>
                  <a:outerShdw blurRad="38100" dist="38100" dir="2700000" algn="tl">
                    <a:srgbClr val="C0C0C0"/>
                  </a:outerShdw>
                </a:effectLst>
                <a:latin typeface="Comic Sans MS" pitchFamily="66" charset="0"/>
              </a:rPr>
              <a:t>TEMP</a:t>
            </a:r>
            <a:r>
              <a:rPr lang="fr-FR" sz="3100" dirty="0" smtClean="0">
                <a:solidFill>
                  <a:schemeClr val="tx1"/>
                </a:solidFill>
                <a:effectLst>
                  <a:outerShdw blurRad="38100" dist="38100" dir="2700000" algn="tl">
                    <a:srgbClr val="C0C0C0"/>
                  </a:outerShdw>
                </a:effectLst>
                <a:latin typeface="Comic Sans MS" pitchFamily="66" charset="0"/>
              </a:rPr>
              <a:t> = Tomoscintigraphie en Émission Mono Photonique = SPECT (Single Photon Emission </a:t>
            </a:r>
            <a:r>
              <a:rPr lang="fr-FR" sz="3100" dirty="0" err="1" smtClean="0">
                <a:solidFill>
                  <a:schemeClr val="tx1"/>
                </a:solidFill>
                <a:effectLst>
                  <a:outerShdw blurRad="38100" dist="38100" dir="2700000" algn="tl">
                    <a:srgbClr val="C0C0C0"/>
                  </a:outerShdw>
                </a:effectLst>
                <a:latin typeface="Comic Sans MS" pitchFamily="66" charset="0"/>
              </a:rPr>
              <a:t>Computed</a:t>
            </a:r>
            <a:r>
              <a:rPr lang="fr-FR" sz="3100" dirty="0" smtClean="0">
                <a:solidFill>
                  <a:schemeClr val="tx1"/>
                </a:solidFill>
                <a:effectLst>
                  <a:outerShdw blurRad="38100" dist="38100" dir="2700000" algn="tl">
                    <a:srgbClr val="C0C0C0"/>
                  </a:outerShdw>
                </a:effectLst>
                <a:latin typeface="Comic Sans MS" pitchFamily="66" charset="0"/>
              </a:rPr>
              <a:t> </a:t>
            </a:r>
            <a:r>
              <a:rPr lang="fr-FR" sz="3100" dirty="0" err="1" smtClean="0">
                <a:solidFill>
                  <a:schemeClr val="tx1"/>
                </a:solidFill>
                <a:effectLst>
                  <a:outerShdw blurRad="38100" dist="38100" dir="2700000" algn="tl">
                    <a:srgbClr val="C0C0C0"/>
                  </a:outerShdw>
                </a:effectLst>
                <a:latin typeface="Comic Sans MS" pitchFamily="66" charset="0"/>
              </a:rPr>
              <a:t>Tomography</a:t>
            </a:r>
            <a:r>
              <a:rPr lang="fr-FR" sz="3100" dirty="0" smtClean="0">
                <a:solidFill>
                  <a:schemeClr val="tx1"/>
                </a:solidFill>
                <a:effectLst>
                  <a:outerShdw blurRad="38100" dist="38100" dir="2700000" algn="tl">
                    <a:srgbClr val="C0C0C0"/>
                  </a:outerShdw>
                </a:effectLst>
                <a:latin typeface="Comic Sans MS" pitchFamily="66" charset="0"/>
              </a:rPr>
              <a:t> = SPET</a:t>
            </a:r>
            <a:br>
              <a:rPr lang="fr-FR" sz="3100" dirty="0" smtClean="0">
                <a:solidFill>
                  <a:schemeClr val="tx1"/>
                </a:solidFill>
                <a:effectLst>
                  <a:outerShdw blurRad="38100" dist="38100" dir="2700000" algn="tl">
                    <a:srgbClr val="C0C0C0"/>
                  </a:outerShdw>
                </a:effectLst>
                <a:latin typeface="Comic Sans MS" pitchFamily="66" charset="0"/>
              </a:rPr>
            </a:br>
            <a:r>
              <a:rPr lang="fr-FR" sz="3100" dirty="0" smtClean="0">
                <a:solidFill>
                  <a:schemeClr val="tx1"/>
                </a:solidFill>
                <a:effectLst>
                  <a:outerShdw blurRad="38100" dist="38100" dir="2700000" algn="tl">
                    <a:srgbClr val="C0C0C0"/>
                  </a:outerShdw>
                </a:effectLst>
                <a:latin typeface="Comic Sans MS" pitchFamily="66" charset="0"/>
              </a:rPr>
              <a:t> </a:t>
            </a:r>
            <a:r>
              <a:rPr lang="fr-FR" sz="3100" b="1" dirty="0" smtClean="0">
                <a:solidFill>
                  <a:srgbClr val="000066"/>
                </a:solidFill>
                <a:effectLst>
                  <a:outerShdw blurRad="38100" dist="38100" dir="2700000" algn="tl">
                    <a:srgbClr val="C0C0C0"/>
                  </a:outerShdw>
                </a:effectLst>
                <a:latin typeface="Comic Sans MS" pitchFamily="66" charset="0"/>
              </a:rPr>
              <a:t>TEP = </a:t>
            </a:r>
            <a:r>
              <a:rPr lang="fr-FR" sz="3100" b="1" dirty="0" smtClean="0">
                <a:solidFill>
                  <a:srgbClr val="000066"/>
                </a:solidFill>
                <a:effectLst>
                  <a:outerShdw blurRad="38100" dist="38100" dir="2700000" algn="tl">
                    <a:srgbClr val="C0C0C0"/>
                  </a:outerShdw>
                </a:effectLst>
                <a:latin typeface="Comic Sans MS" pitchFamily="66" charset="0"/>
                <a:sym typeface="Symbol" pitchFamily="18" charset="2"/>
              </a:rPr>
              <a:t>PET</a:t>
            </a:r>
            <a:r>
              <a:rPr lang="fr-FR" sz="3100" dirty="0" smtClean="0">
                <a:solidFill>
                  <a:schemeClr val="tx1"/>
                </a:solidFill>
                <a:effectLst>
                  <a:outerShdw blurRad="38100" dist="38100" dir="2700000" algn="tl">
                    <a:srgbClr val="C0C0C0"/>
                  </a:outerShdw>
                </a:effectLst>
                <a:latin typeface="Comic Sans MS" pitchFamily="66" charset="0"/>
                <a:sym typeface="Symbol" pitchFamily="18" charset="2"/>
              </a:rPr>
              <a:t> = PET Scan = Tomographie par Emission de Positons (positrons).</a:t>
            </a:r>
            <a:br>
              <a:rPr lang="fr-FR" sz="3100" dirty="0" smtClean="0">
                <a:solidFill>
                  <a:schemeClr val="tx1"/>
                </a:solidFill>
                <a:effectLst>
                  <a:outerShdw blurRad="38100" dist="38100" dir="2700000" algn="tl">
                    <a:srgbClr val="C0C0C0"/>
                  </a:outerShdw>
                </a:effectLst>
                <a:latin typeface="Comic Sans MS" pitchFamily="66" charset="0"/>
                <a:sym typeface="Symbol" pitchFamily="18" charset="2"/>
              </a:rPr>
            </a:br>
            <a:r>
              <a:rPr lang="fr-FR" sz="3100" dirty="0" smtClean="0">
                <a:solidFill>
                  <a:srgbClr val="0000FF"/>
                </a:solidFill>
                <a:effectLst>
                  <a:outerShdw blurRad="38100" dist="38100" dir="2700000" algn="tl">
                    <a:srgbClr val="C0C0C0"/>
                  </a:outerShdw>
                </a:effectLst>
                <a:latin typeface="Comic Sans MS" pitchFamily="66" charset="0"/>
                <a:sym typeface="Symbol" pitchFamily="18" charset="2"/>
              </a:rPr>
              <a:t>PACS</a:t>
            </a:r>
            <a:r>
              <a:rPr lang="fr-FR" sz="3100" dirty="0" smtClean="0">
                <a:solidFill>
                  <a:schemeClr val="tx1"/>
                </a:solidFill>
                <a:effectLst>
                  <a:outerShdw blurRad="38100" dist="38100" dir="2700000" algn="tl">
                    <a:srgbClr val="C0C0C0"/>
                  </a:outerShdw>
                </a:effectLst>
                <a:latin typeface="Comic Sans MS" pitchFamily="66" charset="0"/>
                <a:sym typeface="Symbol" pitchFamily="18" charset="2"/>
              </a:rPr>
              <a:t> : Picture </a:t>
            </a:r>
            <a:r>
              <a:rPr lang="fr-FR" sz="3100" dirty="0" err="1" smtClean="0">
                <a:solidFill>
                  <a:schemeClr val="tx1"/>
                </a:solidFill>
                <a:effectLst>
                  <a:outerShdw blurRad="38100" dist="38100" dir="2700000" algn="tl">
                    <a:srgbClr val="C0C0C0"/>
                  </a:outerShdw>
                </a:effectLst>
                <a:latin typeface="Comic Sans MS" pitchFamily="66" charset="0"/>
                <a:sym typeface="Symbol" pitchFamily="18" charset="2"/>
              </a:rPr>
              <a:t>archiving</a:t>
            </a:r>
            <a:r>
              <a:rPr lang="fr-FR" sz="3100" dirty="0" smtClean="0">
                <a:solidFill>
                  <a:schemeClr val="tx1"/>
                </a:solidFill>
                <a:effectLst>
                  <a:outerShdw blurRad="38100" dist="38100" dir="2700000" algn="tl">
                    <a:srgbClr val="C0C0C0"/>
                  </a:outerShdw>
                </a:effectLst>
                <a:latin typeface="Comic Sans MS" pitchFamily="66" charset="0"/>
                <a:sym typeface="Symbol" pitchFamily="18" charset="2"/>
              </a:rPr>
              <a:t> and </a:t>
            </a:r>
            <a:r>
              <a:rPr lang="fr-FR" sz="3100" dirty="0" err="1" smtClean="0">
                <a:solidFill>
                  <a:schemeClr val="tx1"/>
                </a:solidFill>
                <a:effectLst>
                  <a:outerShdw blurRad="38100" dist="38100" dir="2700000" algn="tl">
                    <a:srgbClr val="C0C0C0"/>
                  </a:outerShdw>
                </a:effectLst>
                <a:latin typeface="Comic Sans MS" pitchFamily="66" charset="0"/>
                <a:sym typeface="Symbol" pitchFamily="18" charset="2"/>
              </a:rPr>
              <a:t>communicating</a:t>
            </a:r>
            <a:r>
              <a:rPr lang="fr-FR" sz="3100" dirty="0" smtClean="0">
                <a:solidFill>
                  <a:schemeClr val="tx1"/>
                </a:solidFill>
                <a:effectLst>
                  <a:outerShdw blurRad="38100" dist="38100" dir="2700000" algn="tl">
                    <a:srgbClr val="C0C0C0"/>
                  </a:outerShdw>
                </a:effectLst>
                <a:latin typeface="Comic Sans MS" pitchFamily="66" charset="0"/>
                <a:sym typeface="Symbol" pitchFamily="18" charset="2"/>
              </a:rPr>
              <a:t> system – PACS to PACS - NEXUS</a:t>
            </a:r>
          </a:p>
        </p:txBody>
      </p:sp>
      <p:sp>
        <p:nvSpPr>
          <p:cNvPr id="58372"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Espace réservé du numéro de diapositive 5"/>
          <p:cNvSpPr>
            <a:spLocks noGrp="1"/>
          </p:cNvSpPr>
          <p:nvPr>
            <p:ph type="sldNum" sz="quarter" idx="12"/>
          </p:nvPr>
        </p:nvSpPr>
        <p:spPr>
          <a:noFill/>
          <a:ln>
            <a:miter lim="800000"/>
            <a:headEnd/>
            <a:tailEnd/>
          </a:ln>
        </p:spPr>
        <p:txBody>
          <a:bodyPr/>
          <a:lstStyle/>
          <a:p>
            <a:fld id="{EB8383EF-BAAD-4310-B3E7-C304E638D617}" type="slidenum">
              <a:rPr lang="fr-FR" altLang="fr-FR"/>
              <a:pPr/>
              <a:t>27</a:t>
            </a:fld>
            <a:endParaRPr lang="fr-FR" altLang="fr-FR"/>
          </a:p>
        </p:txBody>
      </p:sp>
      <p:sp>
        <p:nvSpPr>
          <p:cNvPr id="424962" name="Rectangle 2"/>
          <p:cNvSpPr>
            <a:spLocks noGrp="1" noChangeArrowheads="1"/>
          </p:cNvSpPr>
          <p:nvPr>
            <p:ph type="title"/>
          </p:nvPr>
        </p:nvSpPr>
        <p:spPr>
          <a:xfrm>
            <a:off x="525463" y="288925"/>
            <a:ext cx="8212137" cy="1268413"/>
          </a:xfrm>
          <a:effectLst>
            <a:outerShdw dist="35921" dir="2700000" algn="ctr" rotWithShape="0">
              <a:srgbClr val="FF0101"/>
            </a:outerShdw>
          </a:effectLst>
          <a:extLst/>
        </p:spPr>
        <p:txBody>
          <a:bodyPr lIns="90488" tIns="44450" rIns="90488" bIns="44450"/>
          <a:lstStyle/>
          <a:p>
            <a:pPr algn="ctr" eaLnBrk="1" hangingPunct="1">
              <a:defRPr/>
            </a:pPr>
            <a:r>
              <a:rPr lang="fr-FR" sz="3400" b="1" i="1" dirty="0" smtClean="0">
                <a:solidFill>
                  <a:schemeClr val="tx1"/>
                </a:solidFill>
                <a:effectLst>
                  <a:outerShdw blurRad="38100" dist="38100" dir="2700000" algn="tl">
                    <a:srgbClr val="000000">
                      <a:alpha val="43137"/>
                    </a:srgbClr>
                  </a:outerShdw>
                </a:effectLst>
                <a:latin typeface="Orator-S 10cpi" charset="0"/>
              </a:rPr>
              <a:t>OBJECTIF : </a:t>
            </a:r>
            <a:br>
              <a:rPr lang="fr-FR" sz="3400" b="1" i="1" dirty="0" smtClean="0">
                <a:solidFill>
                  <a:schemeClr val="tx1"/>
                </a:solidFill>
                <a:effectLst>
                  <a:outerShdw blurRad="38100" dist="38100" dir="2700000" algn="tl">
                    <a:srgbClr val="000000">
                      <a:alpha val="43137"/>
                    </a:srgbClr>
                  </a:outerShdw>
                </a:effectLst>
                <a:latin typeface="Orator-S 10cpi" charset="0"/>
              </a:rPr>
            </a:br>
            <a:r>
              <a:rPr lang="fr-FR" sz="3400" b="1" i="1" dirty="0" smtClean="0">
                <a:solidFill>
                  <a:schemeClr val="tx1"/>
                </a:solidFill>
                <a:effectLst>
                  <a:outerShdw blurRad="38100" dist="38100" dir="2700000" algn="tl">
                    <a:srgbClr val="000000">
                      <a:alpha val="43137"/>
                    </a:srgbClr>
                  </a:outerShdw>
                </a:effectLst>
                <a:latin typeface="Orator-S 10cpi" charset="0"/>
              </a:rPr>
              <a:t>apporter un élément de preuve du dommage cérébral</a:t>
            </a:r>
            <a:r>
              <a:rPr lang="fr-FR" sz="3400" b="1" i="1" dirty="0" smtClean="0">
                <a:solidFill>
                  <a:schemeClr val="bg2"/>
                </a:solidFill>
                <a:effectLst>
                  <a:outerShdw blurRad="38100" dist="38100" dir="2700000" algn="tl">
                    <a:srgbClr val="000000">
                      <a:alpha val="43137"/>
                    </a:srgbClr>
                  </a:outerShdw>
                </a:effectLst>
                <a:latin typeface="Orator-S 10cpi" charset="0"/>
              </a:rPr>
              <a:t> </a:t>
            </a:r>
            <a:endParaRPr lang="fr-FR" b="1" i="1" dirty="0" smtClean="0">
              <a:solidFill>
                <a:schemeClr val="bg2"/>
              </a:solidFill>
              <a:effectLst>
                <a:outerShdw blurRad="38100" dist="38100" dir="2700000" algn="tl">
                  <a:srgbClr val="000000">
                    <a:alpha val="43137"/>
                  </a:srgbClr>
                </a:outerShdw>
              </a:effectLst>
              <a:latin typeface="Orator-S 10cpi" charset="0"/>
            </a:endParaRPr>
          </a:p>
        </p:txBody>
      </p:sp>
      <p:sp>
        <p:nvSpPr>
          <p:cNvPr id="424963" name="Rectangle 3"/>
          <p:cNvSpPr>
            <a:spLocks noGrp="1" noChangeArrowheads="1"/>
          </p:cNvSpPr>
          <p:nvPr>
            <p:ph type="body" idx="1"/>
          </p:nvPr>
        </p:nvSpPr>
        <p:spPr>
          <a:xfrm>
            <a:off x="0" y="1773238"/>
            <a:ext cx="9144000" cy="4895850"/>
          </a:xfrm>
          <a:extLst/>
        </p:spPr>
        <p:txBody>
          <a:bodyPr lIns="90488" tIns="44450" rIns="90488" bIns="44450"/>
          <a:lstStyle/>
          <a:p>
            <a:pPr marL="342900" indent="-342900" eaLnBrk="1" hangingPunct="1">
              <a:lnSpc>
                <a:spcPts val="4700"/>
              </a:lnSpc>
              <a:spcBef>
                <a:spcPts val="1900"/>
              </a:spcBef>
              <a:buFontTx/>
              <a:buChar char="•"/>
              <a:defRPr/>
            </a:pPr>
            <a:r>
              <a:rPr lang="fr-FR" sz="3500" b="1" dirty="0" smtClean="0">
                <a:solidFill>
                  <a:srgbClr val="1DECF1"/>
                </a:solidFill>
                <a:effectLst>
                  <a:outerShdw blurRad="38100" dist="38100" dir="2700000" algn="tl">
                    <a:srgbClr val="C0C0C0"/>
                  </a:outerShdw>
                </a:effectLst>
                <a:latin typeface="Times New Roman" pitchFamily="18" charset="0"/>
              </a:rPr>
              <a:t> </a:t>
            </a:r>
            <a:r>
              <a:rPr lang="fr-FR" sz="4400" b="1" dirty="0" smtClean="0">
                <a:effectLst>
                  <a:outerShdw blurRad="38100" dist="38100" dir="2700000" algn="tl">
                    <a:srgbClr val="C0C0C0"/>
                  </a:outerShdw>
                </a:effectLst>
                <a:latin typeface="Comic Sans MS" pitchFamily="66" charset="0"/>
              </a:rPr>
              <a:t>démontrer</a:t>
            </a:r>
            <a:r>
              <a:rPr lang="fr-FR" sz="3500" b="1" dirty="0" smtClean="0">
                <a:effectLst>
                  <a:outerShdw blurRad="38100" dist="38100" dir="2700000" algn="tl">
                    <a:srgbClr val="C0C0C0"/>
                  </a:outerShdw>
                </a:effectLst>
                <a:latin typeface="Comic Sans MS" pitchFamily="66" charset="0"/>
              </a:rPr>
              <a:t> </a:t>
            </a:r>
            <a:r>
              <a:rPr lang="fr-FR" sz="4700" b="1" dirty="0" smtClean="0">
                <a:effectLst>
                  <a:outerShdw blurRad="38100" dist="38100" dir="2700000" algn="tl">
                    <a:srgbClr val="C0C0C0"/>
                  </a:outerShdw>
                </a:effectLst>
                <a:latin typeface="Comic Sans MS" pitchFamily="66" charset="0"/>
              </a:rPr>
              <a:t>l’existence de lésions objectives </a:t>
            </a:r>
          </a:p>
          <a:p>
            <a:pPr marL="342900" indent="-342900" eaLnBrk="1" hangingPunct="1">
              <a:lnSpc>
                <a:spcPts val="4700"/>
              </a:lnSpc>
              <a:spcBef>
                <a:spcPts val="1900"/>
              </a:spcBef>
              <a:buFontTx/>
              <a:buChar char="•"/>
              <a:defRPr/>
            </a:pPr>
            <a:r>
              <a:rPr lang="fr-FR" sz="4700" b="1" dirty="0" smtClean="0">
                <a:effectLst>
                  <a:outerShdw blurRad="38100" dist="38100" dir="2700000" algn="tl">
                    <a:srgbClr val="C0C0C0"/>
                  </a:outerShdw>
                </a:effectLst>
                <a:latin typeface="Comic Sans MS" pitchFamily="66" charset="0"/>
              </a:rPr>
              <a:t>en imageries cérébrales </a:t>
            </a:r>
            <a:r>
              <a:rPr lang="fr-FR" sz="4700" b="1" dirty="0" smtClean="0">
                <a:solidFill>
                  <a:srgbClr val="0000FF"/>
                </a:solidFill>
                <a:effectLst>
                  <a:outerShdw blurRad="38100" dist="38100" dir="2700000" algn="tl">
                    <a:srgbClr val="C0C0C0"/>
                  </a:outerShdw>
                </a:effectLst>
                <a:latin typeface="Comic Sans MS" pitchFamily="66" charset="0"/>
              </a:rPr>
              <a:t>anatomiques</a:t>
            </a:r>
            <a:r>
              <a:rPr lang="fr-FR" sz="4700" b="1" dirty="0" smtClean="0">
                <a:effectLst>
                  <a:outerShdw blurRad="38100" dist="38100" dir="2700000" algn="tl">
                    <a:srgbClr val="C0C0C0"/>
                  </a:outerShdw>
                </a:effectLst>
                <a:latin typeface="Comic Sans MS" pitchFamily="66" charset="0"/>
              </a:rPr>
              <a:t> (morphologiques, structurelles) ou </a:t>
            </a:r>
            <a:r>
              <a:rPr lang="fr-FR" sz="4700" b="1" dirty="0" smtClean="0">
                <a:solidFill>
                  <a:srgbClr val="0000FF"/>
                </a:solidFill>
                <a:effectLst>
                  <a:outerShdw blurRad="38100" dist="38100" dir="2700000" algn="tl">
                    <a:srgbClr val="C0C0C0"/>
                  </a:outerShdw>
                </a:effectLst>
                <a:latin typeface="Comic Sans MS" pitchFamily="66" charset="0"/>
              </a:rPr>
              <a:t>fonctionnelles</a:t>
            </a:r>
            <a:r>
              <a:rPr lang="fr-FR" sz="4700" b="1" dirty="0" smtClean="0">
                <a:effectLst>
                  <a:outerShdw blurRad="38100" dist="38100" dir="2700000" algn="tl">
                    <a:srgbClr val="C0C0C0"/>
                  </a:outerShdw>
                </a:effectLst>
                <a:latin typeface="Comic Sans MS" pitchFamily="66" charset="0"/>
              </a:rPr>
              <a:t> (métaboliques).</a:t>
            </a:r>
          </a:p>
        </p:txBody>
      </p:sp>
      <p:sp>
        <p:nvSpPr>
          <p:cNvPr id="5939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Espace réservé du numéro de diapositive 5"/>
          <p:cNvSpPr>
            <a:spLocks noGrp="1"/>
          </p:cNvSpPr>
          <p:nvPr>
            <p:ph type="sldNum" sz="quarter" idx="12"/>
          </p:nvPr>
        </p:nvSpPr>
        <p:spPr>
          <a:noFill/>
          <a:ln>
            <a:miter lim="800000"/>
            <a:headEnd/>
            <a:tailEnd/>
          </a:ln>
        </p:spPr>
        <p:txBody>
          <a:bodyPr/>
          <a:lstStyle/>
          <a:p>
            <a:fld id="{C82EA15D-C1AE-4E9F-9A53-298FBE9D625B}" type="slidenum">
              <a:rPr lang="fr-FR" altLang="fr-FR"/>
              <a:pPr/>
              <a:t>28</a:t>
            </a:fld>
            <a:endParaRPr lang="fr-FR" altLang="fr-FR"/>
          </a:p>
        </p:txBody>
      </p:sp>
      <p:sp>
        <p:nvSpPr>
          <p:cNvPr id="332802" name="Rectangle 2"/>
          <p:cNvSpPr>
            <a:spLocks noGrp="1" noChangeArrowheads="1"/>
          </p:cNvSpPr>
          <p:nvPr>
            <p:ph type="body" idx="1"/>
          </p:nvPr>
        </p:nvSpPr>
        <p:spPr>
          <a:xfrm>
            <a:off x="984250" y="1844675"/>
            <a:ext cx="7143750" cy="2057400"/>
          </a:xfrm>
          <a:extLst/>
        </p:spPr>
        <p:txBody>
          <a:bodyPr/>
          <a:lstStyle/>
          <a:p>
            <a:pPr marL="342900" indent="-342900" algn="ctr" eaLnBrk="1" hangingPunct="1">
              <a:buFont typeface="Wingdings" pitchFamily="2" charset="2"/>
              <a:buNone/>
              <a:defRPr/>
            </a:pPr>
            <a:r>
              <a:rPr lang="fr-FR" sz="5700" dirty="0" smtClean="0">
                <a:effectLst>
                  <a:outerShdw blurRad="38100" dist="38100" dir="2700000" algn="tl">
                    <a:srgbClr val="C0C0C0"/>
                  </a:outerShdw>
                </a:effectLst>
                <a:latin typeface="Comic Sans MS" pitchFamily="66" charset="0"/>
              </a:rPr>
              <a:t>Apports de la radiologie simple (conventionnelle)</a:t>
            </a:r>
            <a:endParaRPr lang="fr-FR" sz="4300" dirty="0" smtClean="0">
              <a:latin typeface="Comic Sans MS" pitchFamily="66" charset="0"/>
            </a:endParaRPr>
          </a:p>
        </p:txBody>
      </p:sp>
      <p:sp>
        <p:nvSpPr>
          <p:cNvPr id="60420"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Espace réservé du numéro de diapositive 5"/>
          <p:cNvSpPr>
            <a:spLocks noGrp="1"/>
          </p:cNvSpPr>
          <p:nvPr>
            <p:ph type="sldNum" sz="quarter" idx="12"/>
          </p:nvPr>
        </p:nvSpPr>
        <p:spPr>
          <a:noFill/>
          <a:ln>
            <a:miter lim="800000"/>
            <a:headEnd/>
            <a:tailEnd/>
          </a:ln>
        </p:spPr>
        <p:txBody>
          <a:bodyPr/>
          <a:lstStyle/>
          <a:p>
            <a:fld id="{E6BF0FCF-5ECE-4458-9325-C531DFCE426B}" type="slidenum">
              <a:rPr lang="fr-FR" altLang="fr-FR"/>
              <a:pPr/>
              <a:t>29</a:t>
            </a:fld>
            <a:endParaRPr lang="fr-FR" altLang="fr-FR"/>
          </a:p>
        </p:txBody>
      </p:sp>
      <p:sp>
        <p:nvSpPr>
          <p:cNvPr id="333826" name="Rectangle 2"/>
          <p:cNvSpPr>
            <a:spLocks noGrp="1" noChangeArrowheads="1"/>
          </p:cNvSpPr>
          <p:nvPr>
            <p:ph type="title"/>
          </p:nvPr>
        </p:nvSpPr>
        <p:spPr>
          <a:xfrm>
            <a:off x="525463" y="44450"/>
            <a:ext cx="7940675" cy="800100"/>
          </a:xfrm>
          <a:ln>
            <a:solidFill>
              <a:schemeClr val="accent2"/>
            </a:solidFill>
          </a:ln>
        </p:spPr>
        <p:txBody>
          <a:bodyPr/>
          <a:lstStyle/>
          <a:p>
            <a:pPr algn="ctr" eaLnBrk="1" hangingPunct="1">
              <a:defRPr/>
            </a:pPr>
            <a:r>
              <a:rPr lang="fr-FR" sz="4200" b="1" smtClean="0">
                <a:solidFill>
                  <a:schemeClr val="tx1"/>
                </a:solidFill>
                <a:effectLst>
                  <a:outerShdw blurRad="38100" dist="38100" dir="2700000" algn="tl">
                    <a:srgbClr val="C0C0C0"/>
                  </a:outerShdw>
                </a:effectLst>
                <a:latin typeface="Comic Sans MS" pitchFamily="66" charset="0"/>
              </a:rPr>
              <a:t>La radiologie simple</a:t>
            </a:r>
            <a:endParaRPr lang="fr-FR" sz="4200" smtClean="0">
              <a:solidFill>
                <a:schemeClr val="tx1"/>
              </a:solidFill>
              <a:latin typeface="Comic Sans MS" pitchFamily="66" charset="0"/>
            </a:endParaRPr>
          </a:p>
        </p:txBody>
      </p:sp>
      <p:sp>
        <p:nvSpPr>
          <p:cNvPr id="61444" name="Rectangle 3"/>
          <p:cNvSpPr>
            <a:spLocks noGrp="1" noChangeArrowheads="1"/>
          </p:cNvSpPr>
          <p:nvPr>
            <p:ph type="body" idx="1"/>
          </p:nvPr>
        </p:nvSpPr>
        <p:spPr>
          <a:xfrm>
            <a:off x="250825" y="1052513"/>
            <a:ext cx="8713788" cy="5400675"/>
          </a:xfrm>
        </p:spPr>
        <p:txBody>
          <a:bodyPr/>
          <a:lstStyle/>
          <a:p>
            <a:pPr marL="342900" indent="-342900" eaLnBrk="1" hangingPunct="1">
              <a:buFontTx/>
              <a:buChar char="o"/>
            </a:pPr>
            <a:r>
              <a:rPr lang="fr-FR" altLang="fr-FR" sz="3600" smtClean="0">
                <a:latin typeface="Comic Sans MS" pitchFamily="66" charset="0"/>
              </a:rPr>
              <a:t>N’est plus recommandée (1998, ANAES)</a:t>
            </a:r>
          </a:p>
          <a:p>
            <a:pPr marL="342900" indent="-342900" eaLnBrk="1" hangingPunct="1">
              <a:buFontTx/>
              <a:buChar char="o"/>
            </a:pPr>
            <a:r>
              <a:rPr lang="fr-FR" altLang="fr-FR" sz="3600" smtClean="0">
                <a:latin typeface="Comic Sans MS" pitchFamily="66" charset="0"/>
              </a:rPr>
              <a:t>les lésions osseuses n’ont aucune corrélation avec l’intérieur de la boîte crânienne c’est-à-dire le cerveau</a:t>
            </a:r>
          </a:p>
          <a:p>
            <a:pPr marL="342900" indent="-342900" eaLnBrk="1" hangingPunct="1">
              <a:buFontTx/>
              <a:buChar char="o"/>
            </a:pPr>
            <a:r>
              <a:rPr lang="fr-FR" altLang="fr-FR" sz="3600" b="1" smtClean="0">
                <a:latin typeface="Comic Sans MS" pitchFamily="66" charset="0"/>
              </a:rPr>
              <a:t>sauf</a:t>
            </a:r>
            <a:r>
              <a:rPr lang="fr-FR" altLang="fr-FR" sz="3600" smtClean="0">
                <a:latin typeface="Comic Sans MS" pitchFamily="66" charset="0"/>
              </a:rPr>
              <a:t> : peut être pour les </a:t>
            </a:r>
            <a:r>
              <a:rPr lang="fr-FR" altLang="fr-FR" sz="3600" b="1" smtClean="0">
                <a:latin typeface="Comic Sans MS" pitchFamily="66" charset="0"/>
              </a:rPr>
              <a:t>fractures</a:t>
            </a:r>
            <a:r>
              <a:rPr lang="fr-FR" altLang="fr-FR" sz="3600" smtClean="0">
                <a:latin typeface="Comic Sans MS" pitchFamily="66" charset="0"/>
              </a:rPr>
              <a:t> du crâne et les </a:t>
            </a:r>
            <a:r>
              <a:rPr lang="fr-FR" altLang="fr-FR" sz="3600" b="1" smtClean="0">
                <a:latin typeface="Comic Sans MS" pitchFamily="66" charset="0"/>
              </a:rPr>
              <a:t>projectiles intra crâniens</a:t>
            </a:r>
            <a:r>
              <a:rPr lang="fr-FR" altLang="fr-FR" sz="3600" smtClean="0">
                <a:latin typeface="Comic Sans MS" pitchFamily="66" charset="0"/>
              </a:rPr>
              <a:t>… (diagnostic, suivi de localisation, élément de preuve</a:t>
            </a:r>
            <a:r>
              <a:rPr lang="fr-FR" altLang="fr-FR" sz="3200" smtClean="0">
                <a:latin typeface="Comic Sans MS" pitchFamily="66" charset="0"/>
              </a:rPr>
              <a:t>)</a:t>
            </a:r>
          </a:p>
        </p:txBody>
      </p:sp>
      <p:sp>
        <p:nvSpPr>
          <p:cNvPr id="6144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pied de page 4"/>
          <p:cNvSpPr>
            <a:spLocks noGrp="1"/>
          </p:cNvSpPr>
          <p:nvPr>
            <p:ph type="ftr" sz="quarter" idx="11"/>
          </p:nvPr>
        </p:nvSpPr>
        <p:spPr>
          <a:noFill/>
          <a:ln>
            <a:miter lim="800000"/>
            <a:headEnd/>
            <a:tailEnd/>
          </a:ln>
        </p:spPr>
        <p:txBody>
          <a:bodyPr/>
          <a:lstStyle/>
          <a:p>
            <a:r>
              <a:rPr lang="fr-FR" altLang="fr-FR" smtClean="0"/>
              <a:t>IFPVPS avril 2021</a:t>
            </a:r>
          </a:p>
        </p:txBody>
      </p:sp>
      <p:sp>
        <p:nvSpPr>
          <p:cNvPr id="33795" name="Espace réservé du numéro de diapositive 5"/>
          <p:cNvSpPr>
            <a:spLocks noGrp="1"/>
          </p:cNvSpPr>
          <p:nvPr>
            <p:ph type="sldNum" sz="quarter" idx="12"/>
          </p:nvPr>
        </p:nvSpPr>
        <p:spPr>
          <a:noFill/>
          <a:ln>
            <a:miter lim="800000"/>
            <a:headEnd/>
            <a:tailEnd/>
          </a:ln>
        </p:spPr>
        <p:txBody>
          <a:bodyPr/>
          <a:lstStyle/>
          <a:p>
            <a:fld id="{147521FD-D6BF-4AC0-AD14-53021F9534C0}" type="slidenum">
              <a:rPr lang="fr-FR" altLang="fr-FR"/>
              <a:pPr/>
              <a:t>3</a:t>
            </a:fld>
            <a:endParaRPr lang="fr-FR" altLang="fr-FR"/>
          </a:p>
        </p:txBody>
      </p:sp>
      <p:sp>
        <p:nvSpPr>
          <p:cNvPr id="33796" name="Rectangle 2"/>
          <p:cNvSpPr>
            <a:spLocks noGrp="1" noChangeArrowheads="1"/>
          </p:cNvSpPr>
          <p:nvPr>
            <p:ph type="title"/>
          </p:nvPr>
        </p:nvSpPr>
        <p:spPr>
          <a:xfrm>
            <a:off x="685800" y="44450"/>
            <a:ext cx="7772400" cy="647700"/>
          </a:xfrm>
          <a:ln>
            <a:solidFill>
              <a:schemeClr val="accent2"/>
            </a:solidFill>
          </a:ln>
        </p:spPr>
        <p:txBody>
          <a:bodyPr/>
          <a:lstStyle/>
          <a:p>
            <a:pPr algn="ctr" eaLnBrk="1" hangingPunct="1"/>
            <a:r>
              <a:rPr lang="fr-FR" altLang="fr-FR" b="1" i="1" smtClean="0">
                <a:latin typeface="Comic Sans MS" pitchFamily="66" charset="0"/>
              </a:rPr>
              <a:t>Des paramètres physiques</a:t>
            </a:r>
          </a:p>
        </p:txBody>
      </p:sp>
      <p:sp>
        <p:nvSpPr>
          <p:cNvPr id="33797" name="Rectangle 3"/>
          <p:cNvSpPr>
            <a:spLocks noGrp="1" noChangeArrowheads="1"/>
          </p:cNvSpPr>
          <p:nvPr>
            <p:ph type="body" idx="1"/>
          </p:nvPr>
        </p:nvSpPr>
        <p:spPr>
          <a:xfrm>
            <a:off x="179388" y="981075"/>
            <a:ext cx="8713787" cy="5329238"/>
          </a:xfrm>
        </p:spPr>
        <p:txBody>
          <a:bodyPr/>
          <a:lstStyle/>
          <a:p>
            <a:pPr eaLnBrk="1" hangingPunct="1">
              <a:buFontTx/>
              <a:buChar char="o"/>
            </a:pPr>
            <a:r>
              <a:rPr lang="fr-FR" altLang="fr-FR" sz="4000" smtClean="0">
                <a:latin typeface="Comic Sans MS" pitchFamily="66" charset="0"/>
              </a:rPr>
              <a:t>A </a:t>
            </a:r>
            <a:r>
              <a:rPr lang="fr-FR" altLang="fr-FR" sz="4000" b="1" smtClean="0">
                <a:latin typeface="Comic Sans MS" pitchFamily="66" charset="0"/>
              </a:rPr>
              <a:t>30 Km/h</a:t>
            </a:r>
            <a:r>
              <a:rPr lang="fr-FR" altLang="fr-FR" sz="4000" smtClean="0">
                <a:latin typeface="Comic Sans MS" pitchFamily="66" charset="0"/>
              </a:rPr>
              <a:t>, la violence d'un choc équivaut à celle d’une chute verticale d'une hauteur de 3 m 50. </a:t>
            </a:r>
          </a:p>
          <a:p>
            <a:pPr eaLnBrk="1" hangingPunct="1">
              <a:buFontTx/>
              <a:buChar char="o"/>
            </a:pPr>
            <a:r>
              <a:rPr lang="fr-FR" altLang="fr-FR" sz="4000" smtClean="0">
                <a:latin typeface="Comic Sans MS" pitchFamily="66" charset="0"/>
              </a:rPr>
              <a:t>A </a:t>
            </a:r>
            <a:r>
              <a:rPr lang="fr-FR" altLang="fr-FR" sz="4000" b="1" smtClean="0">
                <a:latin typeface="Comic Sans MS" pitchFamily="66" charset="0"/>
              </a:rPr>
              <a:t>60 Km/h</a:t>
            </a:r>
            <a:r>
              <a:rPr lang="fr-FR" altLang="fr-FR" sz="4000" smtClean="0">
                <a:latin typeface="Comic Sans MS" pitchFamily="66" charset="0"/>
              </a:rPr>
              <a:t> la violence du choc équivaut à celle d’une chute verticale du haut d'un immeuble de 5 étages, soit 13 mètres.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Espace réservé du numéro de diapositive 5"/>
          <p:cNvSpPr>
            <a:spLocks noGrp="1"/>
          </p:cNvSpPr>
          <p:nvPr>
            <p:ph type="sldNum" sz="quarter" idx="12"/>
          </p:nvPr>
        </p:nvSpPr>
        <p:spPr>
          <a:noFill/>
          <a:ln>
            <a:miter lim="800000"/>
            <a:headEnd/>
            <a:tailEnd/>
          </a:ln>
        </p:spPr>
        <p:txBody>
          <a:bodyPr/>
          <a:lstStyle/>
          <a:p>
            <a:fld id="{4FDB83F7-BC39-49FD-A22C-21937844A56B}" type="slidenum">
              <a:rPr lang="fr-FR" altLang="fr-FR"/>
              <a:pPr/>
              <a:t>30</a:t>
            </a:fld>
            <a:endParaRPr lang="fr-FR" altLang="fr-FR"/>
          </a:p>
        </p:txBody>
      </p:sp>
      <p:sp>
        <p:nvSpPr>
          <p:cNvPr id="334850" name="Rectangle 2"/>
          <p:cNvSpPr>
            <a:spLocks noGrp="1" noChangeArrowheads="1"/>
          </p:cNvSpPr>
          <p:nvPr>
            <p:ph type="title"/>
          </p:nvPr>
        </p:nvSpPr>
        <p:spPr>
          <a:xfrm>
            <a:off x="611188" y="44450"/>
            <a:ext cx="7993062" cy="569913"/>
          </a:xfrm>
        </p:spPr>
        <p:txBody>
          <a:bodyPr/>
          <a:lstStyle/>
          <a:p>
            <a:pPr algn="ctr" eaLnBrk="1" hangingPunct="1">
              <a:defRPr/>
            </a:pPr>
            <a:r>
              <a:rPr lang="fr-FR" sz="3400" b="1" smtClean="0">
                <a:effectLst>
                  <a:outerShdw blurRad="38100" dist="38100" dir="2700000" algn="tl">
                    <a:srgbClr val="C0C0C0"/>
                  </a:outerShdw>
                </a:effectLst>
                <a:latin typeface="Comic Sans MS" pitchFamily="66" charset="0"/>
              </a:rPr>
              <a:t>Embarrure pariétale postérieure</a:t>
            </a:r>
            <a:endParaRPr lang="fr-FR" sz="3400" smtClean="0">
              <a:latin typeface="Comic Sans MS" pitchFamily="66" charset="0"/>
            </a:endParaRPr>
          </a:p>
        </p:txBody>
      </p:sp>
      <p:pic>
        <p:nvPicPr>
          <p:cNvPr id="62468" name="Picture 3" descr="Embarrure parétale post"/>
          <p:cNvPicPr>
            <a:picLocks noChangeAspect="1" noChangeArrowheads="1"/>
          </p:cNvPicPr>
          <p:nvPr>
            <p:ph idx="1"/>
          </p:nvPr>
        </p:nvPicPr>
        <p:blipFill>
          <a:blip r:embed="rId2"/>
          <a:srcRect/>
          <a:stretch>
            <a:fillRect/>
          </a:stretch>
        </p:blipFill>
        <p:spPr>
          <a:xfrm>
            <a:off x="63500" y="650875"/>
            <a:ext cx="8988425" cy="6169025"/>
          </a:xfrm>
          <a:noFill/>
        </p:spPr>
      </p:pic>
      <p:sp>
        <p:nvSpPr>
          <p:cNvPr id="6246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Espace réservé du numéro de diapositive 5"/>
          <p:cNvSpPr>
            <a:spLocks noGrp="1"/>
          </p:cNvSpPr>
          <p:nvPr>
            <p:ph type="sldNum" sz="quarter" idx="12"/>
          </p:nvPr>
        </p:nvSpPr>
        <p:spPr>
          <a:noFill/>
          <a:ln>
            <a:miter lim="800000"/>
            <a:headEnd/>
            <a:tailEnd/>
          </a:ln>
        </p:spPr>
        <p:txBody>
          <a:bodyPr/>
          <a:lstStyle/>
          <a:p>
            <a:fld id="{7F052429-6E0D-4A0E-A3DB-65F02A76FC6E}" type="slidenum">
              <a:rPr lang="fr-FR" altLang="fr-FR"/>
              <a:pPr/>
              <a:t>31</a:t>
            </a:fld>
            <a:endParaRPr lang="fr-FR" altLang="fr-FR"/>
          </a:p>
        </p:txBody>
      </p:sp>
      <p:sp>
        <p:nvSpPr>
          <p:cNvPr id="336898" name="Rectangle 2"/>
          <p:cNvSpPr>
            <a:spLocks noGrp="1" noChangeArrowheads="1"/>
          </p:cNvSpPr>
          <p:nvPr>
            <p:ph type="title"/>
          </p:nvPr>
        </p:nvSpPr>
        <p:spPr>
          <a:xfrm>
            <a:off x="525463" y="152400"/>
            <a:ext cx="7940675" cy="800100"/>
          </a:xfrm>
          <a:ln>
            <a:solidFill>
              <a:schemeClr val="accent2"/>
            </a:solidFill>
          </a:ln>
        </p:spPr>
        <p:txBody>
          <a:bodyPr/>
          <a:lstStyle/>
          <a:p>
            <a:pPr algn="ctr" eaLnBrk="1" hangingPunct="1">
              <a:defRPr/>
            </a:pPr>
            <a:r>
              <a:rPr lang="fr-FR" b="1" smtClean="0">
                <a:effectLst>
                  <a:outerShdw blurRad="38100" dist="38100" dir="2700000" algn="tl">
                    <a:srgbClr val="C0C0C0"/>
                  </a:outerShdw>
                </a:effectLst>
                <a:latin typeface="Comic Sans MS" pitchFamily="66" charset="0"/>
              </a:rPr>
              <a:t>Apports de la radiologie simple</a:t>
            </a:r>
            <a:endParaRPr lang="fr-FR" smtClean="0">
              <a:latin typeface="Comic Sans MS" pitchFamily="66" charset="0"/>
            </a:endParaRPr>
          </a:p>
        </p:txBody>
      </p:sp>
      <p:pic>
        <p:nvPicPr>
          <p:cNvPr id="63492" name="Picture 3" descr="TS par balle de face"/>
          <p:cNvPicPr>
            <a:picLocks noChangeAspect="1" noChangeArrowheads="1"/>
          </p:cNvPicPr>
          <p:nvPr/>
        </p:nvPicPr>
        <p:blipFill>
          <a:blip r:embed="rId2"/>
          <a:srcRect/>
          <a:stretch>
            <a:fillRect/>
          </a:stretch>
        </p:blipFill>
        <p:spPr bwMode="auto">
          <a:xfrm>
            <a:off x="20638" y="1125538"/>
            <a:ext cx="4295775" cy="5275262"/>
          </a:xfrm>
          <a:prstGeom prst="rect">
            <a:avLst/>
          </a:prstGeom>
          <a:noFill/>
          <a:ln w="9525">
            <a:noFill/>
            <a:miter lim="800000"/>
            <a:headEnd/>
            <a:tailEnd/>
          </a:ln>
        </p:spPr>
      </p:pic>
      <p:pic>
        <p:nvPicPr>
          <p:cNvPr id="63493" name="Picture 4" descr="TS par balle de profil"/>
          <p:cNvPicPr>
            <a:picLocks noChangeAspect="1" noChangeArrowheads="1"/>
          </p:cNvPicPr>
          <p:nvPr/>
        </p:nvPicPr>
        <p:blipFill>
          <a:blip r:embed="rId3"/>
          <a:srcRect/>
          <a:stretch>
            <a:fillRect/>
          </a:stretch>
        </p:blipFill>
        <p:spPr bwMode="auto">
          <a:xfrm>
            <a:off x="4059238" y="1344613"/>
            <a:ext cx="5016500" cy="4751387"/>
          </a:xfrm>
          <a:prstGeom prst="rect">
            <a:avLst/>
          </a:prstGeom>
          <a:noFill/>
          <a:ln w="9525">
            <a:noFill/>
            <a:miter lim="800000"/>
            <a:headEnd/>
            <a:tailEnd/>
          </a:ln>
        </p:spPr>
      </p:pic>
      <p:sp>
        <p:nvSpPr>
          <p:cNvPr id="63494"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Espace réservé du numéro de diapositive 5"/>
          <p:cNvSpPr>
            <a:spLocks noGrp="1"/>
          </p:cNvSpPr>
          <p:nvPr>
            <p:ph type="sldNum" sz="quarter" idx="12"/>
          </p:nvPr>
        </p:nvSpPr>
        <p:spPr>
          <a:noFill/>
          <a:ln>
            <a:miter lim="800000"/>
            <a:headEnd/>
            <a:tailEnd/>
          </a:ln>
        </p:spPr>
        <p:txBody>
          <a:bodyPr/>
          <a:lstStyle/>
          <a:p>
            <a:fld id="{1FC7C408-45E7-4F99-8DAA-91FCF90CB894}" type="slidenum">
              <a:rPr lang="fr-FR" altLang="fr-FR"/>
              <a:pPr/>
              <a:t>32</a:t>
            </a:fld>
            <a:endParaRPr lang="fr-FR" altLang="fr-FR"/>
          </a:p>
        </p:txBody>
      </p:sp>
      <p:sp>
        <p:nvSpPr>
          <p:cNvPr id="429058" name="Rectangle 2"/>
          <p:cNvSpPr>
            <a:spLocks noGrp="1" noChangeArrowheads="1"/>
          </p:cNvSpPr>
          <p:nvPr>
            <p:ph type="title"/>
          </p:nvPr>
        </p:nvSpPr>
        <p:spPr>
          <a:xfrm>
            <a:off x="525463" y="44450"/>
            <a:ext cx="7694612" cy="641350"/>
          </a:xfrm>
        </p:spPr>
        <p:txBody>
          <a:bodyPr/>
          <a:lstStyle/>
          <a:p>
            <a:pPr algn="ctr" eaLnBrk="1" hangingPunct="1">
              <a:defRPr/>
            </a:pPr>
            <a:r>
              <a:rPr lang="fr-FR" sz="3400" b="1" smtClean="0">
                <a:effectLst>
                  <a:outerShdw blurRad="38100" dist="38100" dir="2700000" algn="tl">
                    <a:srgbClr val="C0C0C0"/>
                  </a:outerShdw>
                </a:effectLst>
                <a:latin typeface="Times New Roman" pitchFamily="18" charset="0"/>
              </a:rPr>
              <a:t>Apports de la radiologie simple</a:t>
            </a:r>
            <a:endParaRPr lang="fr-FR" sz="3400" smtClean="0"/>
          </a:p>
        </p:txBody>
      </p:sp>
      <p:pic>
        <p:nvPicPr>
          <p:cNvPr id="64516" name="Picture 3" descr="Accident de chasse"/>
          <p:cNvPicPr>
            <a:picLocks noChangeAspect="1" noChangeArrowheads="1"/>
          </p:cNvPicPr>
          <p:nvPr>
            <p:ph idx="1"/>
          </p:nvPr>
        </p:nvPicPr>
        <p:blipFill>
          <a:blip r:embed="rId2"/>
          <a:srcRect/>
          <a:stretch>
            <a:fillRect/>
          </a:stretch>
        </p:blipFill>
        <p:spPr>
          <a:xfrm>
            <a:off x="284163" y="692150"/>
            <a:ext cx="5567362" cy="6121400"/>
          </a:xfrm>
          <a:noFill/>
        </p:spPr>
      </p:pic>
      <p:sp>
        <p:nvSpPr>
          <p:cNvPr id="64517" name="Text Box 4"/>
          <p:cNvSpPr txBox="1">
            <a:spLocks noChangeArrowheads="1"/>
          </p:cNvSpPr>
          <p:nvPr/>
        </p:nvSpPr>
        <p:spPr bwMode="auto">
          <a:xfrm>
            <a:off x="6108700" y="2466975"/>
            <a:ext cx="2687638" cy="2114550"/>
          </a:xfrm>
          <a:prstGeom prst="rect">
            <a:avLst/>
          </a:prstGeom>
          <a:noFill/>
          <a:ln w="12700">
            <a:solidFill>
              <a:schemeClr val="accent2"/>
            </a:solidFill>
            <a:miter lim="800000"/>
            <a:headEnd/>
            <a:tailEnd/>
          </a:ln>
        </p:spPr>
        <p:txBody>
          <a:bodyPr>
            <a:spAutoFit/>
          </a:bodyPr>
          <a:lstStyle/>
          <a:p>
            <a:pPr>
              <a:spcBef>
                <a:spcPct val="50000"/>
              </a:spcBef>
            </a:pPr>
            <a:r>
              <a:rPr lang="fr-FR" altLang="fr-FR" sz="4400" b="1">
                <a:latin typeface="Arial" pitchFamily="34" charset="0"/>
              </a:rPr>
              <a:t>Accident de chasse…</a:t>
            </a:r>
          </a:p>
        </p:txBody>
      </p:sp>
      <p:sp>
        <p:nvSpPr>
          <p:cNvPr id="64518"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Espace réservé du numéro de diapositive 5"/>
          <p:cNvSpPr>
            <a:spLocks noGrp="1"/>
          </p:cNvSpPr>
          <p:nvPr>
            <p:ph type="sldNum" sz="quarter" idx="12"/>
          </p:nvPr>
        </p:nvSpPr>
        <p:spPr>
          <a:noFill/>
          <a:ln>
            <a:miter lim="800000"/>
            <a:headEnd/>
            <a:tailEnd/>
          </a:ln>
        </p:spPr>
        <p:txBody>
          <a:bodyPr/>
          <a:lstStyle/>
          <a:p>
            <a:fld id="{A3061C30-2421-4DC9-A488-DD9CAC15B29A}" type="slidenum">
              <a:rPr lang="fr-FR" altLang="fr-FR"/>
              <a:pPr/>
              <a:t>33</a:t>
            </a:fld>
            <a:endParaRPr lang="fr-FR" altLang="fr-FR"/>
          </a:p>
        </p:txBody>
      </p:sp>
      <p:sp>
        <p:nvSpPr>
          <p:cNvPr id="65539" name="Rectangle 2"/>
          <p:cNvSpPr>
            <a:spLocks noGrp="1" noChangeArrowheads="1"/>
          </p:cNvSpPr>
          <p:nvPr>
            <p:ph type="title"/>
          </p:nvPr>
        </p:nvSpPr>
        <p:spPr>
          <a:xfrm>
            <a:off x="611188" y="1125538"/>
            <a:ext cx="7920037" cy="3457575"/>
          </a:xfrm>
          <a:noFill/>
        </p:spPr>
        <p:txBody>
          <a:bodyPr/>
          <a:lstStyle/>
          <a:p>
            <a:pPr algn="ctr" eaLnBrk="1" hangingPunct="1"/>
            <a:r>
              <a:rPr lang="fr-FR" altLang="fr-FR" sz="5700" b="1" i="1" smtClean="0">
                <a:latin typeface="Comic Sans MS" pitchFamily="66" charset="0"/>
              </a:rPr>
              <a:t>Apport du scanner cérébral </a:t>
            </a:r>
          </a:p>
        </p:txBody>
      </p:sp>
      <p:sp>
        <p:nvSpPr>
          <p:cNvPr id="65540"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Espace réservé du numéro de diapositive 5"/>
          <p:cNvSpPr>
            <a:spLocks noGrp="1"/>
          </p:cNvSpPr>
          <p:nvPr>
            <p:ph type="sldNum" sz="quarter" idx="12"/>
          </p:nvPr>
        </p:nvSpPr>
        <p:spPr>
          <a:noFill/>
          <a:ln>
            <a:miter lim="800000"/>
            <a:headEnd/>
            <a:tailEnd/>
          </a:ln>
        </p:spPr>
        <p:txBody>
          <a:bodyPr/>
          <a:lstStyle/>
          <a:p>
            <a:fld id="{2A2BC590-DB7F-4962-A810-A5C910AE0775}" type="slidenum">
              <a:rPr lang="fr-FR" altLang="fr-FR"/>
              <a:pPr/>
              <a:t>34</a:t>
            </a:fld>
            <a:endParaRPr lang="fr-FR" altLang="fr-FR"/>
          </a:p>
        </p:txBody>
      </p:sp>
      <p:sp>
        <p:nvSpPr>
          <p:cNvPr id="325634" name="Rectangle 2"/>
          <p:cNvSpPr>
            <a:spLocks noGrp="1" noChangeArrowheads="1"/>
          </p:cNvSpPr>
          <p:nvPr>
            <p:ph type="title"/>
          </p:nvPr>
        </p:nvSpPr>
        <p:spPr>
          <a:xfrm>
            <a:off x="525463" y="44450"/>
            <a:ext cx="8143875" cy="723900"/>
          </a:xfrm>
          <a:ln>
            <a:solidFill>
              <a:srgbClr val="FF3300"/>
            </a:solidFill>
          </a:ln>
        </p:spPr>
        <p:txBody>
          <a:bodyPr/>
          <a:lstStyle/>
          <a:p>
            <a:pPr algn="ctr" eaLnBrk="1" hangingPunct="1">
              <a:defRPr/>
            </a:pPr>
            <a:r>
              <a:rPr lang="fr-FR" sz="3500" b="1" smtClean="0">
                <a:effectLst>
                  <a:outerShdw blurRad="38100" dist="38100" dir="2700000" algn="tl">
                    <a:srgbClr val="C0C0C0"/>
                  </a:outerShdw>
                </a:effectLst>
                <a:latin typeface="Comic Sans MS" pitchFamily="66" charset="0"/>
              </a:rPr>
              <a:t>En phase aiguë</a:t>
            </a:r>
            <a:endParaRPr lang="fr-FR" sz="4200" b="1" smtClean="0">
              <a:effectLst>
                <a:outerShdw blurRad="38100" dist="38100" dir="2700000" algn="tl">
                  <a:srgbClr val="C0C0C0"/>
                </a:outerShdw>
              </a:effectLst>
              <a:latin typeface="Comic Sans MS" pitchFamily="66" charset="0"/>
            </a:endParaRPr>
          </a:p>
        </p:txBody>
      </p:sp>
      <p:sp>
        <p:nvSpPr>
          <p:cNvPr id="325635" name="Rectangle 3"/>
          <p:cNvSpPr>
            <a:spLocks noGrp="1" noChangeArrowheads="1"/>
          </p:cNvSpPr>
          <p:nvPr>
            <p:ph type="body" idx="1"/>
          </p:nvPr>
        </p:nvSpPr>
        <p:spPr>
          <a:xfrm>
            <a:off x="26988" y="908050"/>
            <a:ext cx="9009062" cy="5400675"/>
          </a:xfrm>
          <a:solidFill>
            <a:schemeClr val="bg1"/>
          </a:solidFill>
          <a:extLst/>
        </p:spPr>
        <p:txBody>
          <a:bodyPr/>
          <a:lstStyle/>
          <a:p>
            <a:pPr eaLnBrk="1" hangingPunct="1">
              <a:lnSpc>
                <a:spcPct val="90000"/>
              </a:lnSpc>
              <a:buFontTx/>
              <a:buChar char="o"/>
              <a:defRPr/>
            </a:pPr>
            <a:r>
              <a:rPr lang="fr-FR" sz="3200" b="1" dirty="0" smtClean="0">
                <a:latin typeface="Comic Sans MS" pitchFamily="66" charset="0"/>
              </a:rPr>
              <a:t>Examen initial de choix</a:t>
            </a:r>
            <a:r>
              <a:rPr lang="fr-FR" sz="3200" dirty="0" smtClean="0">
                <a:latin typeface="Comic Sans MS" pitchFamily="66" charset="0"/>
              </a:rPr>
              <a:t>, disponible « sans délai », facile à réaliser et répéter </a:t>
            </a:r>
          </a:p>
          <a:p>
            <a:pPr eaLnBrk="1" hangingPunct="1">
              <a:lnSpc>
                <a:spcPct val="90000"/>
              </a:lnSpc>
              <a:buFontTx/>
              <a:buChar char="o"/>
              <a:defRPr/>
            </a:pPr>
            <a:r>
              <a:rPr lang="fr-FR" sz="3200" b="1" dirty="0" smtClean="0">
                <a:latin typeface="Comic Sans MS" pitchFamily="66" charset="0"/>
              </a:rPr>
              <a:t>Détecte</a:t>
            </a:r>
            <a:r>
              <a:rPr lang="fr-FR" sz="3200" dirty="0" smtClean="0">
                <a:latin typeface="Comic Sans MS" pitchFamily="66" charset="0"/>
              </a:rPr>
              <a:t> </a:t>
            </a:r>
            <a:r>
              <a:rPr lang="fr-FR" sz="3200" b="1" dirty="0" smtClean="0">
                <a:solidFill>
                  <a:srgbClr val="000066"/>
                </a:solidFill>
                <a:effectLst>
                  <a:outerShdw blurRad="38100" dist="38100" dir="2700000" algn="tl">
                    <a:srgbClr val="C0C0C0"/>
                  </a:outerShdw>
                </a:effectLst>
                <a:latin typeface="Comic Sans MS" pitchFamily="66" charset="0"/>
              </a:rPr>
              <a:t>toute anomalie susceptible de neurochirurgie.</a:t>
            </a:r>
            <a:r>
              <a:rPr lang="fr-FR" sz="3200" b="1" dirty="0" smtClean="0">
                <a:effectLst>
                  <a:outerShdw blurRad="38100" dist="38100" dir="2700000" algn="tl">
                    <a:srgbClr val="C0C0C0"/>
                  </a:outerShdw>
                </a:effectLst>
                <a:latin typeface="Comic Sans MS" pitchFamily="66" charset="0"/>
              </a:rPr>
              <a:t> </a:t>
            </a:r>
            <a:r>
              <a:rPr lang="fr-FR" sz="3200" dirty="0" smtClean="0">
                <a:latin typeface="Comic Sans MS" pitchFamily="66" charset="0"/>
              </a:rPr>
              <a:t> </a:t>
            </a:r>
          </a:p>
          <a:p>
            <a:pPr eaLnBrk="1" hangingPunct="1">
              <a:lnSpc>
                <a:spcPct val="90000"/>
              </a:lnSpc>
              <a:buFontTx/>
              <a:buChar char="o"/>
              <a:defRPr/>
            </a:pPr>
            <a:r>
              <a:rPr lang="fr-FR" sz="3200" b="1" dirty="0" smtClean="0">
                <a:latin typeface="Comic Sans MS" pitchFamily="66" charset="0"/>
              </a:rPr>
              <a:t>fenêtres</a:t>
            </a:r>
            <a:r>
              <a:rPr lang="fr-FR" sz="3200" b="1" dirty="0" smtClean="0">
                <a:solidFill>
                  <a:srgbClr val="000099"/>
                </a:solidFill>
                <a:latin typeface="Comic Sans MS" pitchFamily="66" charset="0"/>
              </a:rPr>
              <a:t> </a:t>
            </a:r>
            <a:r>
              <a:rPr lang="fr-FR" sz="3200" b="1" dirty="0" smtClean="0">
                <a:solidFill>
                  <a:srgbClr val="000066"/>
                </a:solidFill>
                <a:latin typeface="Comic Sans MS" pitchFamily="66" charset="0"/>
              </a:rPr>
              <a:t>parenchymateuses</a:t>
            </a:r>
            <a:r>
              <a:rPr lang="fr-FR" sz="3200" dirty="0" smtClean="0">
                <a:latin typeface="Comic Sans MS" pitchFamily="66" charset="0"/>
              </a:rPr>
              <a:t>, </a:t>
            </a:r>
            <a:r>
              <a:rPr lang="fr-FR" sz="3200" b="1" dirty="0" smtClean="0">
                <a:latin typeface="Comic Sans MS" pitchFamily="66" charset="0"/>
              </a:rPr>
              <a:t>fenêtres</a:t>
            </a:r>
            <a:r>
              <a:rPr lang="fr-FR" sz="3200" b="1" dirty="0" smtClean="0">
                <a:solidFill>
                  <a:srgbClr val="000099"/>
                </a:solidFill>
                <a:latin typeface="Comic Sans MS" pitchFamily="66" charset="0"/>
              </a:rPr>
              <a:t> </a:t>
            </a:r>
            <a:r>
              <a:rPr lang="fr-FR" sz="3200" b="1" dirty="0" smtClean="0">
                <a:solidFill>
                  <a:srgbClr val="000066"/>
                </a:solidFill>
                <a:latin typeface="Comic Sans MS" pitchFamily="66" charset="0"/>
              </a:rPr>
              <a:t>osseuses, </a:t>
            </a:r>
            <a:r>
              <a:rPr lang="fr-FR" sz="3100" dirty="0" smtClean="0">
                <a:latin typeface="Comic Sans MS" pitchFamily="66" charset="0"/>
              </a:rPr>
              <a:t>possible si environnement ferromagnétique (balle, matériel de réa),</a:t>
            </a:r>
            <a:endParaRPr lang="fr-FR" sz="3200" b="1" dirty="0" smtClean="0">
              <a:solidFill>
                <a:srgbClr val="000099"/>
              </a:solidFill>
              <a:latin typeface="Comic Sans MS" pitchFamily="66" charset="0"/>
            </a:endParaRPr>
          </a:p>
          <a:p>
            <a:pPr eaLnBrk="1" hangingPunct="1">
              <a:lnSpc>
                <a:spcPct val="90000"/>
              </a:lnSpc>
              <a:buFontTx/>
              <a:buChar char="o"/>
              <a:defRPr/>
            </a:pPr>
            <a:r>
              <a:rPr lang="fr-FR" sz="3200" b="1" dirty="0" smtClean="0">
                <a:solidFill>
                  <a:srgbClr val="000066"/>
                </a:solidFill>
                <a:latin typeface="Comic Sans MS" pitchFamily="66" charset="0"/>
              </a:rPr>
              <a:t>Limites</a:t>
            </a:r>
            <a:r>
              <a:rPr lang="fr-FR" sz="3200" dirty="0" smtClean="0">
                <a:solidFill>
                  <a:srgbClr val="000066"/>
                </a:solidFill>
                <a:latin typeface="Comic Sans MS" pitchFamily="66" charset="0"/>
              </a:rPr>
              <a:t> :  </a:t>
            </a:r>
            <a:r>
              <a:rPr lang="fr-FR" sz="3200" u="sng" dirty="0" smtClean="0">
                <a:solidFill>
                  <a:srgbClr val="000066"/>
                </a:solidFill>
                <a:latin typeface="Comic Sans MS" pitchFamily="66" charset="0"/>
              </a:rPr>
              <a:t>lésions de </a:t>
            </a:r>
            <a:r>
              <a:rPr lang="fr-FR" sz="3200" b="1" u="sng" dirty="0" smtClean="0">
                <a:solidFill>
                  <a:srgbClr val="000066"/>
                </a:solidFill>
                <a:latin typeface="Comic Sans MS" pitchFamily="66" charset="0"/>
              </a:rPr>
              <a:t>4 à 5 mm</a:t>
            </a:r>
            <a:r>
              <a:rPr lang="fr-FR" sz="3200" dirty="0" smtClean="0">
                <a:latin typeface="Comic Sans MS" pitchFamily="66" charset="0"/>
              </a:rPr>
              <a:t>, sous estime les LAD si </a:t>
            </a:r>
            <a:r>
              <a:rPr lang="fr-FR" sz="3200" u="sng" dirty="0" smtClean="0">
                <a:effectLst>
                  <a:outerShdw blurRad="38100" dist="38100" dir="2700000" algn="tl">
                    <a:srgbClr val="C0C0C0"/>
                  </a:outerShdw>
                </a:effectLst>
                <a:latin typeface="Comic Sans MS" pitchFamily="66" charset="0"/>
              </a:rPr>
              <a:t>non</a:t>
            </a:r>
            <a:r>
              <a:rPr lang="fr-FR" sz="3200" dirty="0" smtClean="0">
                <a:latin typeface="Comic Sans MS" pitchFamily="66" charset="0"/>
              </a:rPr>
              <a:t> hémorragiques, </a:t>
            </a:r>
            <a:r>
              <a:rPr lang="fr-FR" sz="3200" b="1" dirty="0" smtClean="0">
                <a:solidFill>
                  <a:srgbClr val="000066"/>
                </a:solidFill>
                <a:effectLst>
                  <a:outerShdw blurRad="38100" dist="38100" dir="2700000" algn="tl">
                    <a:srgbClr val="C0C0C0"/>
                  </a:outerShdw>
                </a:effectLst>
                <a:latin typeface="Comic Sans MS" pitchFamily="66" charset="0"/>
              </a:rPr>
              <a:t>visualise mal</a:t>
            </a:r>
            <a:r>
              <a:rPr lang="fr-FR" sz="3200" b="1" u="sng" dirty="0" smtClean="0">
                <a:solidFill>
                  <a:srgbClr val="000066"/>
                </a:solidFill>
                <a:effectLst>
                  <a:outerShdw blurRad="38100" dist="38100" dir="2700000" algn="tl">
                    <a:srgbClr val="C0C0C0"/>
                  </a:outerShdw>
                </a:effectLst>
                <a:latin typeface="Comic Sans MS" pitchFamily="66" charset="0"/>
              </a:rPr>
              <a:t> tronc cérébral</a:t>
            </a:r>
            <a:r>
              <a:rPr lang="fr-FR" sz="3200" dirty="0" smtClean="0">
                <a:latin typeface="Comic Sans MS" pitchFamily="66" charset="0"/>
              </a:rPr>
              <a:t> et la fosse cérébrale postérieure.</a:t>
            </a:r>
          </a:p>
        </p:txBody>
      </p:sp>
      <p:sp>
        <p:nvSpPr>
          <p:cNvPr id="6656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Espace réservé du numéro de diapositive 5"/>
          <p:cNvSpPr>
            <a:spLocks noGrp="1"/>
          </p:cNvSpPr>
          <p:nvPr>
            <p:ph type="sldNum" sz="quarter" idx="12"/>
          </p:nvPr>
        </p:nvSpPr>
        <p:spPr>
          <a:noFill/>
          <a:ln>
            <a:miter lim="800000"/>
            <a:headEnd/>
            <a:tailEnd/>
          </a:ln>
        </p:spPr>
        <p:txBody>
          <a:bodyPr/>
          <a:lstStyle/>
          <a:p>
            <a:fld id="{B2292A5C-69A3-41FB-B604-7A4E3DB3FD20}" type="slidenum">
              <a:rPr lang="fr-FR" altLang="fr-FR"/>
              <a:pPr/>
              <a:t>35</a:t>
            </a:fld>
            <a:endParaRPr lang="fr-FR" altLang="fr-FR"/>
          </a:p>
        </p:txBody>
      </p:sp>
      <p:sp>
        <p:nvSpPr>
          <p:cNvPr id="325634" name="Rectangle 2"/>
          <p:cNvSpPr>
            <a:spLocks noGrp="1" noChangeArrowheads="1"/>
          </p:cNvSpPr>
          <p:nvPr>
            <p:ph type="title"/>
          </p:nvPr>
        </p:nvSpPr>
        <p:spPr>
          <a:xfrm>
            <a:off x="525463" y="115888"/>
            <a:ext cx="8143875" cy="723900"/>
          </a:xfrm>
          <a:ln>
            <a:solidFill>
              <a:srgbClr val="FF3300"/>
            </a:solidFill>
          </a:ln>
        </p:spPr>
        <p:txBody>
          <a:bodyPr/>
          <a:lstStyle/>
          <a:p>
            <a:pPr algn="ctr" eaLnBrk="1" hangingPunct="1">
              <a:defRPr/>
            </a:pPr>
            <a:r>
              <a:rPr lang="fr-FR" sz="3500" b="1" dirty="0" smtClean="0">
                <a:effectLst>
                  <a:outerShdw blurRad="38100" dist="38100" dir="2700000" algn="tl">
                    <a:srgbClr val="C0C0C0"/>
                  </a:outerShdw>
                </a:effectLst>
                <a:latin typeface="Comic Sans MS" pitchFamily="66" charset="0"/>
              </a:rPr>
              <a:t>En phase aiguë</a:t>
            </a:r>
            <a:endParaRPr lang="fr-FR" sz="4200" b="1" dirty="0" smtClean="0">
              <a:effectLst>
                <a:outerShdw blurRad="38100" dist="38100" dir="2700000" algn="tl">
                  <a:srgbClr val="C0C0C0"/>
                </a:outerShdw>
              </a:effectLst>
              <a:latin typeface="Comic Sans MS" pitchFamily="66" charset="0"/>
            </a:endParaRPr>
          </a:p>
        </p:txBody>
      </p:sp>
      <p:sp>
        <p:nvSpPr>
          <p:cNvPr id="67588" name="Rectangle 3"/>
          <p:cNvSpPr>
            <a:spLocks noGrp="1" noChangeArrowheads="1"/>
          </p:cNvSpPr>
          <p:nvPr>
            <p:ph type="body" idx="1"/>
          </p:nvPr>
        </p:nvSpPr>
        <p:spPr>
          <a:xfrm>
            <a:off x="26988" y="1125538"/>
            <a:ext cx="9009062" cy="5040312"/>
          </a:xfrm>
          <a:solidFill>
            <a:schemeClr val="bg1"/>
          </a:solidFill>
        </p:spPr>
        <p:txBody>
          <a:bodyPr/>
          <a:lstStyle/>
          <a:p>
            <a:pPr>
              <a:buFont typeface="Arial" pitchFamily="34" charset="0"/>
              <a:buChar char="•"/>
            </a:pPr>
            <a:r>
              <a:rPr lang="fr-FR" altLang="fr-FR" smtClean="0">
                <a:hlinkClick r:id="rId2"/>
              </a:rPr>
              <a:t>Isaac W Howley</a:t>
            </a:r>
            <a:r>
              <a:rPr lang="fr-FR" altLang="fr-FR" baseline="30000" smtClean="0"/>
              <a:t> </a:t>
            </a:r>
            <a:r>
              <a:rPr lang="fr-FR" altLang="fr-FR" baseline="30000" smtClean="0">
                <a:hlinkClick r:id="rId3" tooltip="Department of Surgery, 12325University of Tennessee Health Sciences Center, Memphis, TN, USA."/>
              </a:rPr>
              <a:t>1</a:t>
            </a:r>
            <a:r>
              <a:rPr lang="fr-FR" altLang="fr-FR" smtClean="0"/>
              <a:t>, </a:t>
            </a:r>
            <a:r>
              <a:rPr lang="fr-FR" altLang="fr-FR" smtClean="0">
                <a:hlinkClick r:id="rId4"/>
              </a:rPr>
              <a:t>Jonathan D Bennett</a:t>
            </a:r>
            <a:r>
              <a:rPr lang="fr-FR" altLang="fr-FR" baseline="30000" smtClean="0"/>
              <a:t> </a:t>
            </a:r>
            <a:r>
              <a:rPr lang="fr-FR" altLang="fr-FR" baseline="30000" smtClean="0">
                <a:hlinkClick r:id="rId3" tooltip="Department of Surgery, 6886Virginia Commonwealth University, Richmond, VA, USA."/>
              </a:rPr>
              <a:t>2</a:t>
            </a:r>
            <a:r>
              <a:rPr lang="fr-FR" altLang="fr-FR" smtClean="0"/>
              <a:t>, </a:t>
            </a:r>
            <a:r>
              <a:rPr lang="fr-FR" altLang="fr-FR" smtClean="0">
                <a:hlinkClick r:id="rId5"/>
              </a:rPr>
              <a:t>Deborah M Stein</a:t>
            </a:r>
            <a:r>
              <a:rPr lang="fr-FR" altLang="fr-FR" baseline="30000" smtClean="0"/>
              <a:t> </a:t>
            </a:r>
            <a:r>
              <a:rPr lang="fr-FR" altLang="fr-FR" baseline="30000" smtClean="0">
                <a:hlinkClick r:id="rId3" tooltip="Department of Surgery, 12224University of California San Francisco School of Medicine, San Francisco, CA, USA."/>
              </a:rPr>
              <a:t>3</a:t>
            </a:r>
            <a:r>
              <a:rPr lang="fr-FR" altLang="fr-FR" baseline="30000" smtClean="0"/>
              <a:t> - </a:t>
            </a:r>
            <a:r>
              <a:rPr lang="fr-FR" altLang="fr-FR" b="1" smtClean="0"/>
              <a:t>Rapid Detection of Significant Traumatic Brain Injury Requiring Emergency Intervention. </a:t>
            </a:r>
            <a:r>
              <a:rPr lang="fr-FR" altLang="fr-FR" smtClean="0"/>
              <a:t>Am Surg 2021 Sep;87(9):1504-1510.</a:t>
            </a:r>
          </a:p>
          <a:p>
            <a:pPr>
              <a:buFont typeface="Arial" pitchFamily="34" charset="0"/>
              <a:buChar char="•"/>
            </a:pPr>
            <a:r>
              <a:rPr lang="fr-FR" altLang="fr-FR" smtClean="0"/>
              <a:t>7 structures anatomiques clefs d’une lésion cérébrale traumatique significative</a:t>
            </a:r>
          </a:p>
        </p:txBody>
      </p:sp>
      <p:sp>
        <p:nvSpPr>
          <p:cNvPr id="6758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Espace réservé du numéro de diapositive 5"/>
          <p:cNvSpPr>
            <a:spLocks noGrp="1"/>
          </p:cNvSpPr>
          <p:nvPr>
            <p:ph type="sldNum" sz="quarter" idx="12"/>
          </p:nvPr>
        </p:nvSpPr>
        <p:spPr>
          <a:noFill/>
          <a:ln>
            <a:miter lim="800000"/>
            <a:headEnd/>
            <a:tailEnd/>
          </a:ln>
        </p:spPr>
        <p:txBody>
          <a:bodyPr/>
          <a:lstStyle/>
          <a:p>
            <a:fld id="{21CA65C1-E125-4028-93F5-FF53CBB57962}" type="slidenum">
              <a:rPr lang="fr-FR" altLang="fr-FR"/>
              <a:pPr/>
              <a:t>36</a:t>
            </a:fld>
            <a:endParaRPr lang="fr-FR" altLang="fr-FR"/>
          </a:p>
        </p:txBody>
      </p:sp>
      <p:sp>
        <p:nvSpPr>
          <p:cNvPr id="68611" name="Text Box 3"/>
          <p:cNvSpPr txBox="1">
            <a:spLocks noChangeArrowheads="1"/>
          </p:cNvSpPr>
          <p:nvPr/>
        </p:nvSpPr>
        <p:spPr bwMode="auto">
          <a:xfrm>
            <a:off x="395288" y="188913"/>
            <a:ext cx="8424862" cy="1200150"/>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3600" b="1">
                <a:latin typeface="Arial" pitchFamily="34" charset="0"/>
              </a:rPr>
              <a:t>1- Coupe foramen magnum : visibilité du LCR autour de la moelle haute </a:t>
            </a:r>
          </a:p>
        </p:txBody>
      </p:sp>
      <p:sp>
        <p:nvSpPr>
          <p:cNvPr id="68612" name="Espace réservé du pied de page 5"/>
          <p:cNvSpPr>
            <a:spLocks noGrp="1"/>
          </p:cNvSpPr>
          <p:nvPr>
            <p:ph type="ftr" sz="quarter" idx="11"/>
          </p:nvPr>
        </p:nvSpPr>
        <p:spPr>
          <a:xfrm>
            <a:off x="3124200" y="6453188"/>
            <a:ext cx="2895600" cy="476250"/>
          </a:xfrm>
          <a:noFill/>
          <a:ln>
            <a:miter lim="800000"/>
            <a:headEnd/>
            <a:tailEnd/>
          </a:ln>
        </p:spPr>
        <p:txBody>
          <a:bodyPr/>
          <a:lstStyle/>
          <a:p>
            <a:r>
              <a:rPr lang="fr-FR" altLang="fr-FR" smtClean="0"/>
              <a:t>France Traumatisme Crânien janvier 2023</a:t>
            </a:r>
          </a:p>
        </p:txBody>
      </p:sp>
      <p:pic>
        <p:nvPicPr>
          <p:cNvPr id="68613" name="Image 2"/>
          <p:cNvPicPr>
            <a:picLocks noChangeAspect="1"/>
          </p:cNvPicPr>
          <p:nvPr/>
        </p:nvPicPr>
        <p:blipFill>
          <a:blip r:embed="rId2"/>
          <a:srcRect/>
          <a:stretch>
            <a:fillRect/>
          </a:stretch>
        </p:blipFill>
        <p:spPr bwMode="auto">
          <a:xfrm>
            <a:off x="684213" y="1557338"/>
            <a:ext cx="7775575" cy="48196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Espace réservé du numéro de diapositive 5"/>
          <p:cNvSpPr>
            <a:spLocks noGrp="1"/>
          </p:cNvSpPr>
          <p:nvPr>
            <p:ph type="sldNum" sz="quarter" idx="12"/>
          </p:nvPr>
        </p:nvSpPr>
        <p:spPr>
          <a:noFill/>
          <a:ln>
            <a:miter lim="800000"/>
            <a:headEnd/>
            <a:tailEnd/>
          </a:ln>
        </p:spPr>
        <p:txBody>
          <a:bodyPr/>
          <a:lstStyle/>
          <a:p>
            <a:fld id="{C64F7B2A-AF17-42AB-998C-855A513A6EBD}" type="slidenum">
              <a:rPr lang="fr-FR" altLang="fr-FR"/>
              <a:pPr/>
              <a:t>37</a:t>
            </a:fld>
            <a:endParaRPr lang="fr-FR" altLang="fr-FR"/>
          </a:p>
        </p:txBody>
      </p:sp>
      <p:sp>
        <p:nvSpPr>
          <p:cNvPr id="69635" name="Text Box 3"/>
          <p:cNvSpPr txBox="1">
            <a:spLocks noChangeArrowheads="1"/>
          </p:cNvSpPr>
          <p:nvPr/>
        </p:nvSpPr>
        <p:spPr bwMode="auto">
          <a:xfrm>
            <a:off x="395288" y="212725"/>
            <a:ext cx="8424862" cy="1200150"/>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3600" b="1">
                <a:latin typeface="Arial" pitchFamily="34" charset="0"/>
              </a:rPr>
              <a:t>2- 4</a:t>
            </a:r>
            <a:r>
              <a:rPr lang="fr-FR" altLang="fr-FR" sz="3600" b="1" baseline="30000">
                <a:latin typeface="Arial" pitchFamily="34" charset="0"/>
              </a:rPr>
              <a:t>ème</a:t>
            </a:r>
            <a:r>
              <a:rPr lang="fr-FR" altLang="fr-FR" sz="3600" b="1">
                <a:latin typeface="Arial" pitchFamily="34" charset="0"/>
              </a:rPr>
              <a:t> ventricule rendu invisible par l’oedème</a:t>
            </a:r>
          </a:p>
        </p:txBody>
      </p:sp>
      <p:sp>
        <p:nvSpPr>
          <p:cNvPr id="69636" name="Espace réservé du pied de page 5"/>
          <p:cNvSpPr>
            <a:spLocks noGrp="1"/>
          </p:cNvSpPr>
          <p:nvPr>
            <p:ph type="ftr" sz="quarter" idx="11"/>
          </p:nvPr>
        </p:nvSpPr>
        <p:spPr>
          <a:xfrm>
            <a:off x="3124200" y="6453188"/>
            <a:ext cx="2895600" cy="476250"/>
          </a:xfrm>
          <a:noFill/>
          <a:ln>
            <a:miter lim="800000"/>
            <a:headEnd/>
            <a:tailEnd/>
          </a:ln>
        </p:spPr>
        <p:txBody>
          <a:bodyPr/>
          <a:lstStyle/>
          <a:p>
            <a:r>
              <a:rPr lang="fr-FR" altLang="fr-FR" smtClean="0"/>
              <a:t>France Traumatisme Crânien janvier 2023</a:t>
            </a:r>
          </a:p>
        </p:txBody>
      </p:sp>
      <p:pic>
        <p:nvPicPr>
          <p:cNvPr id="69637" name="Image 1"/>
          <p:cNvPicPr>
            <a:picLocks noChangeAspect="1"/>
          </p:cNvPicPr>
          <p:nvPr/>
        </p:nvPicPr>
        <p:blipFill>
          <a:blip r:embed="rId2"/>
          <a:srcRect/>
          <a:stretch>
            <a:fillRect/>
          </a:stretch>
        </p:blipFill>
        <p:spPr bwMode="auto">
          <a:xfrm>
            <a:off x="898525" y="1628775"/>
            <a:ext cx="7418388" cy="46799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Espace réservé du numéro de diapositive 5"/>
          <p:cNvSpPr>
            <a:spLocks noGrp="1"/>
          </p:cNvSpPr>
          <p:nvPr>
            <p:ph type="sldNum" sz="quarter" idx="12"/>
          </p:nvPr>
        </p:nvSpPr>
        <p:spPr>
          <a:noFill/>
          <a:ln>
            <a:miter lim="800000"/>
            <a:headEnd/>
            <a:tailEnd/>
          </a:ln>
        </p:spPr>
        <p:txBody>
          <a:bodyPr/>
          <a:lstStyle/>
          <a:p>
            <a:fld id="{00D612EA-A63D-4F18-B0F4-163D620BE7AF}" type="slidenum">
              <a:rPr lang="fr-FR" altLang="fr-FR"/>
              <a:pPr/>
              <a:t>38</a:t>
            </a:fld>
            <a:endParaRPr lang="fr-FR" altLang="fr-FR"/>
          </a:p>
        </p:txBody>
      </p:sp>
      <p:sp>
        <p:nvSpPr>
          <p:cNvPr id="70659" name="Text Box 3"/>
          <p:cNvSpPr txBox="1">
            <a:spLocks noChangeArrowheads="1"/>
          </p:cNvSpPr>
          <p:nvPr/>
        </p:nvSpPr>
        <p:spPr bwMode="auto">
          <a:xfrm>
            <a:off x="395288" y="334963"/>
            <a:ext cx="8424862" cy="646112"/>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3600" b="1">
                <a:latin typeface="Arial" pitchFamily="34" charset="0"/>
              </a:rPr>
              <a:t>3- Effacement des citernes de la base</a:t>
            </a:r>
          </a:p>
        </p:txBody>
      </p:sp>
      <p:sp>
        <p:nvSpPr>
          <p:cNvPr id="70660" name="Espace réservé du pied de page 5"/>
          <p:cNvSpPr>
            <a:spLocks noGrp="1"/>
          </p:cNvSpPr>
          <p:nvPr>
            <p:ph type="ftr" sz="quarter" idx="11"/>
          </p:nvPr>
        </p:nvSpPr>
        <p:spPr>
          <a:xfrm>
            <a:off x="3124200" y="6453188"/>
            <a:ext cx="2895600" cy="476250"/>
          </a:xfrm>
          <a:noFill/>
          <a:ln>
            <a:miter lim="800000"/>
            <a:headEnd/>
            <a:tailEnd/>
          </a:ln>
        </p:spPr>
        <p:txBody>
          <a:bodyPr/>
          <a:lstStyle/>
          <a:p>
            <a:r>
              <a:rPr lang="fr-FR" altLang="fr-FR" smtClean="0"/>
              <a:t>France Traumatisme Crânien janvier 2023</a:t>
            </a:r>
          </a:p>
        </p:txBody>
      </p:sp>
      <p:pic>
        <p:nvPicPr>
          <p:cNvPr id="70661" name="Image 2"/>
          <p:cNvPicPr>
            <a:picLocks noChangeAspect="1"/>
          </p:cNvPicPr>
          <p:nvPr/>
        </p:nvPicPr>
        <p:blipFill>
          <a:blip r:embed="rId2"/>
          <a:srcRect/>
          <a:stretch>
            <a:fillRect/>
          </a:stretch>
        </p:blipFill>
        <p:spPr bwMode="auto">
          <a:xfrm>
            <a:off x="561975" y="1557338"/>
            <a:ext cx="8042275" cy="4916487"/>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Espace réservé du numéro de diapositive 5"/>
          <p:cNvSpPr>
            <a:spLocks noGrp="1"/>
          </p:cNvSpPr>
          <p:nvPr>
            <p:ph type="sldNum" sz="quarter" idx="12"/>
          </p:nvPr>
        </p:nvSpPr>
        <p:spPr>
          <a:noFill/>
          <a:ln>
            <a:miter lim="800000"/>
            <a:headEnd/>
            <a:tailEnd/>
          </a:ln>
        </p:spPr>
        <p:txBody>
          <a:bodyPr/>
          <a:lstStyle/>
          <a:p>
            <a:fld id="{A361FBE6-BB05-405A-A599-93AF7C069415}" type="slidenum">
              <a:rPr lang="fr-FR" altLang="fr-FR"/>
              <a:pPr/>
              <a:t>39</a:t>
            </a:fld>
            <a:endParaRPr lang="fr-FR" altLang="fr-FR"/>
          </a:p>
        </p:txBody>
      </p:sp>
      <p:sp>
        <p:nvSpPr>
          <p:cNvPr id="71683" name="Text Box 3"/>
          <p:cNvSpPr txBox="1">
            <a:spLocks noChangeArrowheads="1"/>
          </p:cNvSpPr>
          <p:nvPr/>
        </p:nvSpPr>
        <p:spPr bwMode="auto">
          <a:xfrm>
            <a:off x="395288" y="188913"/>
            <a:ext cx="8424862" cy="1200150"/>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3600" b="1">
                <a:latin typeface="Arial" pitchFamily="34" charset="0"/>
              </a:rPr>
              <a:t>4- Effacement des pédoncules cérébraux</a:t>
            </a:r>
          </a:p>
        </p:txBody>
      </p:sp>
      <p:sp>
        <p:nvSpPr>
          <p:cNvPr id="71684" name="Espace réservé du pied de page 5"/>
          <p:cNvSpPr>
            <a:spLocks noGrp="1"/>
          </p:cNvSpPr>
          <p:nvPr>
            <p:ph type="ftr" sz="quarter" idx="11"/>
          </p:nvPr>
        </p:nvSpPr>
        <p:spPr>
          <a:xfrm>
            <a:off x="3124200" y="6453188"/>
            <a:ext cx="2895600" cy="476250"/>
          </a:xfrm>
          <a:noFill/>
          <a:ln>
            <a:miter lim="800000"/>
            <a:headEnd/>
            <a:tailEnd/>
          </a:ln>
        </p:spPr>
        <p:txBody>
          <a:bodyPr/>
          <a:lstStyle/>
          <a:p>
            <a:r>
              <a:rPr lang="fr-FR" altLang="fr-FR" smtClean="0"/>
              <a:t>France Traumatisme Crânien janvier 2023</a:t>
            </a:r>
          </a:p>
        </p:txBody>
      </p:sp>
      <p:pic>
        <p:nvPicPr>
          <p:cNvPr id="71685" name="Image 1"/>
          <p:cNvPicPr>
            <a:picLocks noChangeAspect="1"/>
          </p:cNvPicPr>
          <p:nvPr/>
        </p:nvPicPr>
        <p:blipFill>
          <a:blip r:embed="rId2"/>
          <a:srcRect/>
          <a:stretch>
            <a:fillRect/>
          </a:stretch>
        </p:blipFill>
        <p:spPr bwMode="auto">
          <a:xfrm>
            <a:off x="1004888" y="1484313"/>
            <a:ext cx="7134225" cy="49339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Espace réservé du numéro de diapositive 6"/>
          <p:cNvSpPr>
            <a:spLocks noGrp="1"/>
          </p:cNvSpPr>
          <p:nvPr>
            <p:ph type="sldNum" sz="quarter" idx="12"/>
          </p:nvPr>
        </p:nvSpPr>
        <p:spPr>
          <a:noFill/>
          <a:ln>
            <a:miter lim="800000"/>
            <a:headEnd/>
            <a:tailEnd/>
          </a:ln>
        </p:spPr>
        <p:txBody>
          <a:bodyPr/>
          <a:lstStyle/>
          <a:p>
            <a:fld id="{A358BEB8-D00A-4C17-9D62-CB47A407C757}" type="slidenum">
              <a:rPr lang="fr-FR" altLang="fr-FR"/>
              <a:pPr/>
              <a:t>4</a:t>
            </a:fld>
            <a:endParaRPr lang="fr-FR" altLang="fr-FR"/>
          </a:p>
        </p:txBody>
      </p:sp>
      <p:sp>
        <p:nvSpPr>
          <p:cNvPr id="148482" name="Rectangle 2"/>
          <p:cNvSpPr>
            <a:spLocks noGrp="1" noChangeArrowheads="1"/>
          </p:cNvSpPr>
          <p:nvPr>
            <p:ph type="title"/>
          </p:nvPr>
        </p:nvSpPr>
        <p:spPr>
          <a:xfrm>
            <a:off x="685800" y="115888"/>
            <a:ext cx="7772400" cy="658812"/>
          </a:xfrm>
          <a:ln>
            <a:solidFill>
              <a:schemeClr val="accent1"/>
            </a:solidFill>
          </a:ln>
        </p:spPr>
        <p:txBody>
          <a:bodyPr/>
          <a:lstStyle/>
          <a:p>
            <a:pPr eaLnBrk="1" hangingPunct="1">
              <a:lnSpc>
                <a:spcPct val="70000"/>
              </a:lnSpc>
              <a:defRPr/>
            </a:pPr>
            <a:r>
              <a:rPr lang="fr-FR" sz="3400" b="1" i="1" smtClean="0">
                <a:effectLst>
                  <a:outerShdw blurRad="38100" dist="38100" dir="2700000" algn="tl">
                    <a:srgbClr val="C0C0C0"/>
                  </a:outerShdw>
                </a:effectLst>
              </a:rPr>
              <a:t>Physiopathologie</a:t>
            </a:r>
            <a:r>
              <a:rPr lang="fr-FR" sz="3000" b="1" i="1" smtClean="0">
                <a:effectLst>
                  <a:outerShdw blurRad="38100" dist="38100" dir="2700000" algn="tl">
                    <a:srgbClr val="C0C0C0"/>
                  </a:outerShdw>
                </a:effectLst>
              </a:rPr>
              <a:t> des TC </a:t>
            </a:r>
            <a:endParaRPr lang="fr-FR" sz="2500" smtClean="0"/>
          </a:p>
        </p:txBody>
      </p:sp>
      <p:pic>
        <p:nvPicPr>
          <p:cNvPr id="34820" name="Picture 5" descr="images"/>
          <p:cNvPicPr>
            <a:picLocks noChangeAspect="1" noChangeArrowheads="1"/>
          </p:cNvPicPr>
          <p:nvPr>
            <p:ph sz="half" idx="1"/>
          </p:nvPr>
        </p:nvPicPr>
        <p:blipFill>
          <a:blip r:embed="rId2"/>
          <a:srcRect/>
          <a:stretch>
            <a:fillRect/>
          </a:stretch>
        </p:blipFill>
        <p:spPr>
          <a:xfrm>
            <a:off x="4067175" y="1916113"/>
            <a:ext cx="5113338" cy="3673475"/>
          </a:xfrm>
          <a:noFill/>
        </p:spPr>
      </p:pic>
      <p:pic>
        <p:nvPicPr>
          <p:cNvPr id="34821" name="Picture 22" descr="crane6"/>
          <p:cNvPicPr>
            <a:picLocks noChangeAspect="1" noChangeArrowheads="1"/>
          </p:cNvPicPr>
          <p:nvPr>
            <p:ph sz="half" idx="2"/>
          </p:nvPr>
        </p:nvPicPr>
        <p:blipFill>
          <a:blip r:embed="rId3"/>
          <a:srcRect/>
          <a:stretch>
            <a:fillRect/>
          </a:stretch>
        </p:blipFill>
        <p:spPr>
          <a:xfrm>
            <a:off x="34925" y="1916113"/>
            <a:ext cx="4403725" cy="3673475"/>
          </a:xfrm>
          <a:noFill/>
        </p:spPr>
      </p:pic>
      <p:sp>
        <p:nvSpPr>
          <p:cNvPr id="34822" name="Text Box 24"/>
          <p:cNvSpPr txBox="1">
            <a:spLocks noChangeArrowheads="1"/>
          </p:cNvSpPr>
          <p:nvPr/>
        </p:nvSpPr>
        <p:spPr bwMode="auto">
          <a:xfrm>
            <a:off x="468313" y="981075"/>
            <a:ext cx="3743325" cy="641350"/>
          </a:xfrm>
          <a:prstGeom prst="rect">
            <a:avLst/>
          </a:prstGeom>
          <a:noFill/>
          <a:ln w="9525">
            <a:noFill/>
            <a:miter lim="800000"/>
            <a:headEnd/>
            <a:tailEnd/>
          </a:ln>
        </p:spPr>
        <p:txBody>
          <a:bodyPr>
            <a:spAutoFit/>
          </a:bodyPr>
          <a:lstStyle/>
          <a:p>
            <a:pPr>
              <a:spcBef>
                <a:spcPct val="50000"/>
              </a:spcBef>
            </a:pPr>
            <a:r>
              <a:rPr lang="fr-FR" altLang="fr-FR" sz="3600" b="1" i="1">
                <a:latin typeface="Comic Sans MS" pitchFamily="66" charset="0"/>
              </a:rPr>
              <a:t>Une boîte dure</a:t>
            </a:r>
          </a:p>
        </p:txBody>
      </p:sp>
      <p:sp>
        <p:nvSpPr>
          <p:cNvPr id="34823" name="Text Box 25"/>
          <p:cNvSpPr txBox="1">
            <a:spLocks noChangeArrowheads="1"/>
          </p:cNvSpPr>
          <p:nvPr/>
        </p:nvSpPr>
        <p:spPr bwMode="auto">
          <a:xfrm>
            <a:off x="5148263" y="5589588"/>
            <a:ext cx="3743325" cy="641350"/>
          </a:xfrm>
          <a:prstGeom prst="rect">
            <a:avLst/>
          </a:prstGeom>
          <a:noFill/>
          <a:ln w="9525">
            <a:noFill/>
            <a:miter lim="800000"/>
            <a:headEnd/>
            <a:tailEnd/>
          </a:ln>
        </p:spPr>
        <p:txBody>
          <a:bodyPr>
            <a:spAutoFit/>
          </a:bodyPr>
          <a:lstStyle/>
          <a:p>
            <a:pPr>
              <a:spcBef>
                <a:spcPct val="50000"/>
              </a:spcBef>
            </a:pPr>
            <a:r>
              <a:rPr lang="fr-FR" altLang="fr-FR" sz="3600" b="1" i="1">
                <a:latin typeface="Comic Sans MS" pitchFamily="66" charset="0"/>
              </a:rPr>
              <a:t>Un cerveau mou</a:t>
            </a:r>
          </a:p>
        </p:txBody>
      </p:sp>
      <p:sp>
        <p:nvSpPr>
          <p:cNvPr id="34824" name="Espace réservé du pied de page 7"/>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Espace réservé du numéro de diapositive 5"/>
          <p:cNvSpPr>
            <a:spLocks noGrp="1"/>
          </p:cNvSpPr>
          <p:nvPr>
            <p:ph type="sldNum" sz="quarter" idx="12"/>
          </p:nvPr>
        </p:nvSpPr>
        <p:spPr>
          <a:noFill/>
          <a:ln>
            <a:miter lim="800000"/>
            <a:headEnd/>
            <a:tailEnd/>
          </a:ln>
        </p:spPr>
        <p:txBody>
          <a:bodyPr/>
          <a:lstStyle/>
          <a:p>
            <a:fld id="{8C747B6D-F94A-4232-9493-435A4839352D}" type="slidenum">
              <a:rPr lang="fr-FR" altLang="fr-FR"/>
              <a:pPr/>
              <a:t>40</a:t>
            </a:fld>
            <a:endParaRPr lang="fr-FR" altLang="fr-FR"/>
          </a:p>
        </p:txBody>
      </p:sp>
      <p:sp>
        <p:nvSpPr>
          <p:cNvPr id="72707" name="Text Box 3"/>
          <p:cNvSpPr txBox="1">
            <a:spLocks noChangeArrowheads="1"/>
          </p:cNvSpPr>
          <p:nvPr/>
        </p:nvSpPr>
        <p:spPr bwMode="auto">
          <a:xfrm>
            <a:off x="468313" y="63500"/>
            <a:ext cx="8042275" cy="646113"/>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3600" b="1">
                <a:latin typeface="Arial" pitchFamily="34" charset="0"/>
              </a:rPr>
              <a:t>5- Déviation de la ligne médiane</a:t>
            </a:r>
          </a:p>
        </p:txBody>
      </p:sp>
      <p:sp>
        <p:nvSpPr>
          <p:cNvPr id="72708" name="Rectangle 5"/>
          <p:cNvSpPr>
            <a:spLocks noChangeArrowheads="1"/>
          </p:cNvSpPr>
          <p:nvPr/>
        </p:nvSpPr>
        <p:spPr bwMode="auto">
          <a:xfrm>
            <a:off x="2965450" y="914400"/>
            <a:ext cx="1285875" cy="1752600"/>
          </a:xfrm>
          <a:prstGeom prst="rect">
            <a:avLst/>
          </a:prstGeom>
          <a:noFill/>
          <a:ln w="28575">
            <a:solidFill>
              <a:schemeClr val="bg2"/>
            </a:solidFill>
            <a:miter lim="800000"/>
            <a:headEnd/>
            <a:tailEnd/>
          </a:ln>
        </p:spPr>
        <p:txBody>
          <a:bodyPr wrap="none" anchor="ctr"/>
          <a:lstStyle/>
          <a:p>
            <a:pPr eaLnBrk="1" hangingPunct="1"/>
            <a:endParaRPr lang="fr-FR" altLang="fr-FR"/>
          </a:p>
        </p:txBody>
      </p:sp>
      <p:sp>
        <p:nvSpPr>
          <p:cNvPr id="72709" name="Espace réservé du pied de page 5"/>
          <p:cNvSpPr>
            <a:spLocks noGrp="1"/>
          </p:cNvSpPr>
          <p:nvPr>
            <p:ph type="ftr" sz="quarter" idx="11"/>
          </p:nvPr>
        </p:nvSpPr>
        <p:spPr>
          <a:xfrm>
            <a:off x="3124200" y="6453188"/>
            <a:ext cx="2895600" cy="476250"/>
          </a:xfrm>
          <a:noFill/>
          <a:ln>
            <a:miter lim="800000"/>
            <a:headEnd/>
            <a:tailEnd/>
          </a:ln>
        </p:spPr>
        <p:txBody>
          <a:bodyPr/>
          <a:lstStyle/>
          <a:p>
            <a:r>
              <a:rPr lang="fr-FR" altLang="fr-FR" smtClean="0"/>
              <a:t>France Traumatisme Crânien janvier 2023</a:t>
            </a:r>
          </a:p>
        </p:txBody>
      </p:sp>
      <p:pic>
        <p:nvPicPr>
          <p:cNvPr id="72710" name="Image 1"/>
          <p:cNvPicPr>
            <a:picLocks noChangeAspect="1"/>
          </p:cNvPicPr>
          <p:nvPr/>
        </p:nvPicPr>
        <p:blipFill>
          <a:blip r:embed="rId2"/>
          <a:srcRect/>
          <a:stretch>
            <a:fillRect/>
          </a:stretch>
        </p:blipFill>
        <p:spPr bwMode="auto">
          <a:xfrm>
            <a:off x="635000" y="896938"/>
            <a:ext cx="7899400" cy="534035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Espace réservé du numéro de diapositive 5"/>
          <p:cNvSpPr>
            <a:spLocks noGrp="1"/>
          </p:cNvSpPr>
          <p:nvPr>
            <p:ph type="sldNum" sz="quarter" idx="12"/>
          </p:nvPr>
        </p:nvSpPr>
        <p:spPr>
          <a:noFill/>
          <a:ln>
            <a:miter lim="800000"/>
            <a:headEnd/>
            <a:tailEnd/>
          </a:ln>
        </p:spPr>
        <p:txBody>
          <a:bodyPr/>
          <a:lstStyle/>
          <a:p>
            <a:fld id="{67A70456-5769-433D-AAFB-8BFFACF1F410}" type="slidenum">
              <a:rPr lang="fr-FR" altLang="fr-FR"/>
              <a:pPr/>
              <a:t>41</a:t>
            </a:fld>
            <a:endParaRPr lang="fr-FR" altLang="fr-FR"/>
          </a:p>
        </p:txBody>
      </p:sp>
      <p:sp>
        <p:nvSpPr>
          <p:cNvPr id="73731" name="Text Box 3"/>
          <p:cNvSpPr txBox="1">
            <a:spLocks noChangeArrowheads="1"/>
          </p:cNvSpPr>
          <p:nvPr/>
        </p:nvSpPr>
        <p:spPr bwMode="auto">
          <a:xfrm>
            <a:off x="468313" y="63500"/>
            <a:ext cx="8042275" cy="1200150"/>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3600" b="1">
                <a:latin typeface="Arial" pitchFamily="34" charset="0"/>
              </a:rPr>
              <a:t>6- Disparition de la différenciation substance grise / blanche </a:t>
            </a:r>
          </a:p>
        </p:txBody>
      </p:sp>
      <p:sp>
        <p:nvSpPr>
          <p:cNvPr id="73732" name="Espace réservé du pied de page 5"/>
          <p:cNvSpPr>
            <a:spLocks noGrp="1"/>
          </p:cNvSpPr>
          <p:nvPr>
            <p:ph type="ftr" sz="quarter" idx="11"/>
          </p:nvPr>
        </p:nvSpPr>
        <p:spPr>
          <a:xfrm>
            <a:off x="3124200" y="6453188"/>
            <a:ext cx="2895600" cy="476250"/>
          </a:xfrm>
          <a:noFill/>
          <a:ln>
            <a:miter lim="800000"/>
            <a:headEnd/>
            <a:tailEnd/>
          </a:ln>
        </p:spPr>
        <p:txBody>
          <a:bodyPr/>
          <a:lstStyle/>
          <a:p>
            <a:r>
              <a:rPr lang="fr-FR" altLang="fr-FR" smtClean="0"/>
              <a:t>France Traumatisme Crânien janvier 2023</a:t>
            </a:r>
          </a:p>
        </p:txBody>
      </p:sp>
      <p:pic>
        <p:nvPicPr>
          <p:cNvPr id="73733" name="Image 2"/>
          <p:cNvPicPr>
            <a:picLocks noChangeAspect="1"/>
          </p:cNvPicPr>
          <p:nvPr/>
        </p:nvPicPr>
        <p:blipFill>
          <a:blip r:embed="rId2"/>
          <a:srcRect/>
          <a:stretch>
            <a:fillRect/>
          </a:stretch>
        </p:blipFill>
        <p:spPr bwMode="auto">
          <a:xfrm>
            <a:off x="827088" y="1600200"/>
            <a:ext cx="7115175" cy="478155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Espace réservé du numéro de diapositive 5"/>
          <p:cNvSpPr>
            <a:spLocks noGrp="1"/>
          </p:cNvSpPr>
          <p:nvPr>
            <p:ph type="sldNum" sz="quarter" idx="12"/>
          </p:nvPr>
        </p:nvSpPr>
        <p:spPr>
          <a:noFill/>
          <a:ln>
            <a:miter lim="800000"/>
            <a:headEnd/>
            <a:tailEnd/>
          </a:ln>
        </p:spPr>
        <p:txBody>
          <a:bodyPr/>
          <a:lstStyle/>
          <a:p>
            <a:fld id="{DF8A7027-50E2-49FF-A4CD-BEAEB160CC96}" type="slidenum">
              <a:rPr lang="fr-FR" altLang="fr-FR"/>
              <a:pPr/>
              <a:t>42</a:t>
            </a:fld>
            <a:endParaRPr lang="fr-FR" altLang="fr-FR"/>
          </a:p>
        </p:txBody>
      </p:sp>
      <p:sp>
        <p:nvSpPr>
          <p:cNvPr id="74755" name="Text Box 3"/>
          <p:cNvSpPr txBox="1">
            <a:spLocks noChangeArrowheads="1"/>
          </p:cNvSpPr>
          <p:nvPr/>
        </p:nvSpPr>
        <p:spPr bwMode="auto">
          <a:xfrm>
            <a:off x="488950" y="63500"/>
            <a:ext cx="8043863" cy="1200150"/>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3600" b="1">
                <a:latin typeface="Arial" pitchFamily="34" charset="0"/>
              </a:rPr>
              <a:t>7- Œdème cortical : disparition des sillons et gyri</a:t>
            </a:r>
          </a:p>
        </p:txBody>
      </p:sp>
      <p:sp>
        <p:nvSpPr>
          <p:cNvPr id="74756" name="Espace réservé du pied de page 5"/>
          <p:cNvSpPr>
            <a:spLocks noGrp="1"/>
          </p:cNvSpPr>
          <p:nvPr>
            <p:ph type="ftr" sz="quarter" idx="11"/>
          </p:nvPr>
        </p:nvSpPr>
        <p:spPr>
          <a:xfrm>
            <a:off x="3124200" y="6453188"/>
            <a:ext cx="2895600" cy="476250"/>
          </a:xfrm>
          <a:noFill/>
          <a:ln>
            <a:miter lim="800000"/>
            <a:headEnd/>
            <a:tailEnd/>
          </a:ln>
        </p:spPr>
        <p:txBody>
          <a:bodyPr/>
          <a:lstStyle/>
          <a:p>
            <a:r>
              <a:rPr lang="fr-FR" altLang="fr-FR" smtClean="0"/>
              <a:t>France Traumatisme Crânien janvier 2023</a:t>
            </a:r>
          </a:p>
        </p:txBody>
      </p:sp>
      <p:pic>
        <p:nvPicPr>
          <p:cNvPr id="74757" name="Image 2"/>
          <p:cNvPicPr>
            <a:picLocks noChangeAspect="1"/>
          </p:cNvPicPr>
          <p:nvPr/>
        </p:nvPicPr>
        <p:blipFill>
          <a:blip r:embed="rId2"/>
          <a:srcRect/>
          <a:stretch>
            <a:fillRect/>
          </a:stretch>
        </p:blipFill>
        <p:spPr bwMode="auto">
          <a:xfrm>
            <a:off x="684213" y="1327150"/>
            <a:ext cx="7704137" cy="512603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Espace réservé du numéro de diapositive 5"/>
          <p:cNvSpPr>
            <a:spLocks noGrp="1"/>
          </p:cNvSpPr>
          <p:nvPr>
            <p:ph type="sldNum" sz="quarter" idx="12"/>
          </p:nvPr>
        </p:nvSpPr>
        <p:spPr>
          <a:noFill/>
          <a:ln>
            <a:miter lim="800000"/>
            <a:headEnd/>
            <a:tailEnd/>
          </a:ln>
        </p:spPr>
        <p:txBody>
          <a:bodyPr/>
          <a:lstStyle/>
          <a:p>
            <a:fld id="{9681B942-3A41-4DE6-89BB-9EBC501DD17A}" type="slidenum">
              <a:rPr lang="fr-FR" altLang="fr-FR"/>
              <a:pPr/>
              <a:t>43</a:t>
            </a:fld>
            <a:endParaRPr lang="fr-FR" altLang="fr-FR"/>
          </a:p>
        </p:txBody>
      </p:sp>
      <p:sp>
        <p:nvSpPr>
          <p:cNvPr id="75779" name="Text Box 3"/>
          <p:cNvSpPr txBox="1">
            <a:spLocks noChangeArrowheads="1"/>
          </p:cNvSpPr>
          <p:nvPr/>
        </p:nvSpPr>
        <p:spPr bwMode="auto">
          <a:xfrm>
            <a:off x="5580063" y="2135188"/>
            <a:ext cx="3184525" cy="3170237"/>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4000" b="1">
                <a:latin typeface="Arial" pitchFamily="34" charset="0"/>
              </a:rPr>
              <a:t>Pétéchies témoins de lésions axonales diffuses</a:t>
            </a:r>
          </a:p>
        </p:txBody>
      </p:sp>
      <p:pic>
        <p:nvPicPr>
          <p:cNvPr id="75780" name="Picture 4" descr="BEL TDM 290104"/>
          <p:cNvPicPr>
            <a:picLocks noChangeAspect="1" noChangeArrowheads="1"/>
          </p:cNvPicPr>
          <p:nvPr/>
        </p:nvPicPr>
        <p:blipFill>
          <a:blip r:embed="rId2"/>
          <a:srcRect/>
          <a:stretch>
            <a:fillRect/>
          </a:stretch>
        </p:blipFill>
        <p:spPr bwMode="auto">
          <a:xfrm>
            <a:off x="323850" y="107950"/>
            <a:ext cx="4737100" cy="6705600"/>
          </a:xfrm>
          <a:prstGeom prst="rect">
            <a:avLst/>
          </a:prstGeom>
          <a:noFill/>
          <a:ln w="9525">
            <a:noFill/>
            <a:miter lim="800000"/>
            <a:headEnd/>
            <a:tailEnd/>
          </a:ln>
        </p:spPr>
      </p:pic>
      <p:sp>
        <p:nvSpPr>
          <p:cNvPr id="75781" name="Rectangle 5"/>
          <p:cNvSpPr>
            <a:spLocks noChangeArrowheads="1"/>
          </p:cNvSpPr>
          <p:nvPr/>
        </p:nvSpPr>
        <p:spPr bwMode="auto">
          <a:xfrm>
            <a:off x="2965450" y="914400"/>
            <a:ext cx="1285875" cy="1752600"/>
          </a:xfrm>
          <a:prstGeom prst="rect">
            <a:avLst/>
          </a:prstGeom>
          <a:noFill/>
          <a:ln w="28575">
            <a:solidFill>
              <a:schemeClr val="bg2"/>
            </a:solidFill>
            <a:miter lim="800000"/>
            <a:headEnd/>
            <a:tailEnd/>
          </a:ln>
        </p:spPr>
        <p:txBody>
          <a:bodyPr wrap="none" anchor="ctr"/>
          <a:lstStyle/>
          <a:p>
            <a:pPr eaLnBrk="1" hangingPunct="1"/>
            <a:endParaRPr lang="fr-FR" altLang="fr-FR"/>
          </a:p>
        </p:txBody>
      </p:sp>
      <p:sp>
        <p:nvSpPr>
          <p:cNvPr id="75782"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Espace réservé du numéro de diapositive 5"/>
          <p:cNvSpPr>
            <a:spLocks noGrp="1"/>
          </p:cNvSpPr>
          <p:nvPr>
            <p:ph type="sldNum" sz="quarter" idx="12"/>
          </p:nvPr>
        </p:nvSpPr>
        <p:spPr>
          <a:noFill/>
          <a:ln>
            <a:miter lim="800000"/>
            <a:headEnd/>
            <a:tailEnd/>
          </a:ln>
        </p:spPr>
        <p:txBody>
          <a:bodyPr/>
          <a:lstStyle/>
          <a:p>
            <a:fld id="{947098D2-0783-4D5C-87F1-70E145D0B1FD}" type="slidenum">
              <a:rPr lang="fr-FR" altLang="fr-FR"/>
              <a:pPr/>
              <a:t>44</a:t>
            </a:fld>
            <a:endParaRPr lang="fr-FR" altLang="fr-FR"/>
          </a:p>
        </p:txBody>
      </p:sp>
      <p:sp>
        <p:nvSpPr>
          <p:cNvPr id="76803" name="Text Box 3"/>
          <p:cNvSpPr txBox="1">
            <a:spLocks noChangeArrowheads="1"/>
          </p:cNvSpPr>
          <p:nvPr/>
        </p:nvSpPr>
        <p:spPr bwMode="auto">
          <a:xfrm>
            <a:off x="395288" y="476250"/>
            <a:ext cx="8369300" cy="1200150"/>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3600" b="1">
                <a:latin typeface="Arial" pitchFamily="34" charset="0"/>
              </a:rPr>
              <a:t>Contusions hémorragique bifrontale Crâniectomie décompressive</a:t>
            </a:r>
          </a:p>
        </p:txBody>
      </p:sp>
      <p:sp>
        <p:nvSpPr>
          <p:cNvPr id="76804"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76805" name="Image 1"/>
          <p:cNvPicPr>
            <a:picLocks noChangeAspect="1"/>
          </p:cNvPicPr>
          <p:nvPr/>
        </p:nvPicPr>
        <p:blipFill>
          <a:blip r:embed="rId2"/>
          <a:srcRect/>
          <a:stretch>
            <a:fillRect/>
          </a:stretch>
        </p:blipFill>
        <p:spPr bwMode="auto">
          <a:xfrm>
            <a:off x="87313" y="2441575"/>
            <a:ext cx="9093200" cy="379571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Espace réservé du numéro de diapositive 5"/>
          <p:cNvSpPr>
            <a:spLocks noGrp="1"/>
          </p:cNvSpPr>
          <p:nvPr>
            <p:ph type="sldNum" sz="quarter" idx="12"/>
          </p:nvPr>
        </p:nvSpPr>
        <p:spPr>
          <a:noFill/>
          <a:ln>
            <a:miter lim="800000"/>
            <a:headEnd/>
            <a:tailEnd/>
          </a:ln>
        </p:spPr>
        <p:txBody>
          <a:bodyPr/>
          <a:lstStyle/>
          <a:p>
            <a:fld id="{C97C6465-E126-4266-87D8-FEFB6636FFA2}" type="slidenum">
              <a:rPr lang="fr-FR" altLang="fr-FR"/>
              <a:pPr/>
              <a:t>45</a:t>
            </a:fld>
            <a:endParaRPr lang="fr-FR" altLang="fr-FR"/>
          </a:p>
        </p:txBody>
      </p:sp>
      <p:sp>
        <p:nvSpPr>
          <p:cNvPr id="431106" name="Rectangle 2"/>
          <p:cNvSpPr>
            <a:spLocks noGrp="1" noChangeArrowheads="1"/>
          </p:cNvSpPr>
          <p:nvPr>
            <p:ph type="title"/>
          </p:nvPr>
        </p:nvSpPr>
        <p:spPr>
          <a:xfrm>
            <a:off x="5021263" y="627063"/>
            <a:ext cx="3654425" cy="2081212"/>
          </a:xfrm>
        </p:spPr>
        <p:txBody>
          <a:bodyPr/>
          <a:lstStyle/>
          <a:p>
            <a:pPr algn="ctr" eaLnBrk="1" hangingPunct="1">
              <a:defRPr/>
            </a:pPr>
            <a:r>
              <a:rPr lang="fr-FR" sz="3500" smtClean="0">
                <a:effectLst>
                  <a:outerShdw blurRad="38100" dist="38100" dir="2700000" algn="tl">
                    <a:srgbClr val="C0C0C0"/>
                  </a:outerShdw>
                </a:effectLst>
              </a:rPr>
              <a:t>Apports du scanner en phase aiguë</a:t>
            </a:r>
            <a:endParaRPr lang="fr-FR" sz="4200" smtClean="0">
              <a:effectLst>
                <a:outerShdw blurRad="38100" dist="38100" dir="2700000" algn="tl">
                  <a:srgbClr val="C0C0C0"/>
                </a:outerShdw>
              </a:effectLst>
            </a:endParaRPr>
          </a:p>
        </p:txBody>
      </p:sp>
      <p:sp>
        <p:nvSpPr>
          <p:cNvPr id="77828" name="Text Box 3"/>
          <p:cNvSpPr txBox="1">
            <a:spLocks noChangeArrowheads="1"/>
          </p:cNvSpPr>
          <p:nvPr/>
        </p:nvSpPr>
        <p:spPr bwMode="auto">
          <a:xfrm>
            <a:off x="5076825" y="3640138"/>
            <a:ext cx="3816350" cy="1938337"/>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4000" b="1">
                <a:latin typeface="Arial" pitchFamily="34" charset="0"/>
              </a:rPr>
              <a:t>Contusions cérébrales disséminées</a:t>
            </a:r>
          </a:p>
        </p:txBody>
      </p:sp>
      <p:pic>
        <p:nvPicPr>
          <p:cNvPr id="77829" name="Picture 4" descr="Contusions disséminées"/>
          <p:cNvPicPr>
            <a:picLocks noChangeAspect="1" noChangeArrowheads="1"/>
          </p:cNvPicPr>
          <p:nvPr>
            <p:ph idx="1"/>
          </p:nvPr>
        </p:nvPicPr>
        <p:blipFill>
          <a:blip r:embed="rId2"/>
          <a:srcRect/>
          <a:stretch>
            <a:fillRect/>
          </a:stretch>
        </p:blipFill>
        <p:spPr>
          <a:xfrm>
            <a:off x="0" y="0"/>
            <a:ext cx="4768850" cy="6858000"/>
          </a:xfrm>
          <a:noFill/>
        </p:spPr>
      </p:pic>
      <p:sp>
        <p:nvSpPr>
          <p:cNvPr id="77830"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Espace réservé du numéro de diapositive 5"/>
          <p:cNvSpPr>
            <a:spLocks noGrp="1"/>
          </p:cNvSpPr>
          <p:nvPr>
            <p:ph type="sldNum" sz="quarter" idx="12"/>
          </p:nvPr>
        </p:nvSpPr>
        <p:spPr>
          <a:noFill/>
          <a:ln>
            <a:miter lim="800000"/>
            <a:headEnd/>
            <a:tailEnd/>
          </a:ln>
        </p:spPr>
        <p:txBody>
          <a:bodyPr/>
          <a:lstStyle/>
          <a:p>
            <a:fld id="{AC7E8CD2-CBF9-4EFA-9CB2-878E5AB503F7}" type="slidenum">
              <a:rPr lang="fr-FR" altLang="fr-FR"/>
              <a:pPr/>
              <a:t>46</a:t>
            </a:fld>
            <a:endParaRPr lang="fr-FR" altLang="fr-FR"/>
          </a:p>
        </p:txBody>
      </p:sp>
      <p:sp>
        <p:nvSpPr>
          <p:cNvPr id="432130" name="Rectangle 2"/>
          <p:cNvSpPr>
            <a:spLocks noGrp="1" noChangeArrowheads="1"/>
          </p:cNvSpPr>
          <p:nvPr>
            <p:ph type="title"/>
          </p:nvPr>
        </p:nvSpPr>
        <p:spPr>
          <a:xfrm>
            <a:off x="5021263" y="627063"/>
            <a:ext cx="3582987" cy="1793875"/>
          </a:xfrm>
        </p:spPr>
        <p:txBody>
          <a:bodyPr/>
          <a:lstStyle/>
          <a:p>
            <a:pPr algn="ctr" eaLnBrk="1" hangingPunct="1">
              <a:defRPr/>
            </a:pPr>
            <a:r>
              <a:rPr lang="fr-FR" sz="3500" smtClean="0">
                <a:effectLst>
                  <a:outerShdw blurRad="38100" dist="38100" dir="2700000" algn="tl">
                    <a:srgbClr val="C0C0C0"/>
                  </a:outerShdw>
                </a:effectLst>
              </a:rPr>
              <a:t>Apports du scanner en phase aiguë</a:t>
            </a:r>
            <a:endParaRPr lang="fr-FR" sz="4200" smtClean="0">
              <a:effectLst>
                <a:outerShdw blurRad="38100" dist="38100" dir="2700000" algn="tl">
                  <a:srgbClr val="C0C0C0"/>
                </a:outerShdw>
              </a:effectLst>
            </a:endParaRPr>
          </a:p>
        </p:txBody>
      </p:sp>
      <p:sp>
        <p:nvSpPr>
          <p:cNvPr id="78852" name="Text Box 3"/>
          <p:cNvSpPr txBox="1">
            <a:spLocks noChangeArrowheads="1"/>
          </p:cNvSpPr>
          <p:nvPr/>
        </p:nvSpPr>
        <p:spPr bwMode="auto">
          <a:xfrm>
            <a:off x="5351463" y="3640138"/>
            <a:ext cx="3182937" cy="1444625"/>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4400" b="1">
                <a:latin typeface="Arial" pitchFamily="34" charset="0"/>
              </a:rPr>
              <a:t>Hématome extra dural</a:t>
            </a:r>
          </a:p>
        </p:txBody>
      </p:sp>
      <p:pic>
        <p:nvPicPr>
          <p:cNvPr id="78853" name="Picture 4" descr="HED effet de masse"/>
          <p:cNvPicPr>
            <a:picLocks noChangeAspect="1" noChangeArrowheads="1"/>
          </p:cNvPicPr>
          <p:nvPr>
            <p:ph idx="1"/>
          </p:nvPr>
        </p:nvPicPr>
        <p:blipFill>
          <a:blip r:embed="rId2"/>
          <a:srcRect/>
          <a:stretch>
            <a:fillRect/>
          </a:stretch>
        </p:blipFill>
        <p:spPr>
          <a:xfrm>
            <a:off x="26988" y="0"/>
            <a:ext cx="4737100" cy="6813550"/>
          </a:xfrm>
          <a:noFill/>
        </p:spPr>
      </p:pic>
      <p:sp>
        <p:nvSpPr>
          <p:cNvPr id="78854"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Espace réservé du numéro de diapositive 5"/>
          <p:cNvSpPr>
            <a:spLocks noGrp="1"/>
          </p:cNvSpPr>
          <p:nvPr>
            <p:ph type="sldNum" sz="quarter" idx="12"/>
          </p:nvPr>
        </p:nvSpPr>
        <p:spPr>
          <a:noFill/>
          <a:ln>
            <a:miter lim="800000"/>
            <a:headEnd/>
            <a:tailEnd/>
          </a:ln>
        </p:spPr>
        <p:txBody>
          <a:bodyPr/>
          <a:lstStyle/>
          <a:p>
            <a:fld id="{9AE2A13C-5278-4DC3-B6F5-4B9A0AA79EEA}" type="slidenum">
              <a:rPr lang="fr-FR" altLang="fr-FR"/>
              <a:pPr/>
              <a:t>47</a:t>
            </a:fld>
            <a:endParaRPr lang="fr-FR" altLang="fr-FR"/>
          </a:p>
        </p:txBody>
      </p:sp>
      <p:sp>
        <p:nvSpPr>
          <p:cNvPr id="343042" name="Rectangle 2"/>
          <p:cNvSpPr>
            <a:spLocks noGrp="1" noChangeArrowheads="1"/>
          </p:cNvSpPr>
          <p:nvPr>
            <p:ph type="title"/>
          </p:nvPr>
        </p:nvSpPr>
        <p:spPr>
          <a:xfrm>
            <a:off x="250825" y="77788"/>
            <a:ext cx="8642350" cy="687387"/>
          </a:xfrm>
          <a:ln>
            <a:solidFill>
              <a:schemeClr val="accent2"/>
            </a:solidFill>
          </a:ln>
        </p:spPr>
        <p:txBody>
          <a:bodyPr/>
          <a:lstStyle/>
          <a:p>
            <a:pPr algn="ctr" eaLnBrk="1" hangingPunct="1">
              <a:defRPr/>
            </a:pPr>
            <a:r>
              <a:rPr lang="fr-FR" sz="3500" smtClean="0">
                <a:effectLst>
                  <a:outerShdw blurRad="38100" dist="38100" dir="2700000" algn="tl">
                    <a:srgbClr val="C0C0C0"/>
                  </a:outerShdw>
                </a:effectLst>
                <a:latin typeface="Comic Sans MS" pitchFamily="66" charset="0"/>
              </a:rPr>
              <a:t>Apports du scanner en phase aiguë</a:t>
            </a:r>
            <a:endParaRPr lang="fr-FR" sz="4200" smtClean="0">
              <a:effectLst>
                <a:outerShdw blurRad="38100" dist="38100" dir="2700000" algn="tl">
                  <a:srgbClr val="C0C0C0"/>
                </a:outerShdw>
              </a:effectLst>
              <a:latin typeface="Comic Sans MS" pitchFamily="66" charset="0"/>
            </a:endParaRPr>
          </a:p>
        </p:txBody>
      </p:sp>
      <p:sp>
        <p:nvSpPr>
          <p:cNvPr id="79876" name="Text Box 3"/>
          <p:cNvSpPr txBox="1">
            <a:spLocks noChangeArrowheads="1"/>
          </p:cNvSpPr>
          <p:nvPr/>
        </p:nvSpPr>
        <p:spPr bwMode="auto">
          <a:xfrm>
            <a:off x="4787900" y="1825625"/>
            <a:ext cx="3995738" cy="3170238"/>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4000" b="1">
                <a:latin typeface="Arial" pitchFamily="34" charset="0"/>
              </a:rPr>
              <a:t>Hématome extra dural, contusion frontale de contrecoup</a:t>
            </a:r>
          </a:p>
        </p:txBody>
      </p:sp>
      <p:sp>
        <p:nvSpPr>
          <p:cNvPr id="79877" name="AutoShape 4"/>
          <p:cNvSpPr>
            <a:spLocks/>
          </p:cNvSpPr>
          <p:nvPr/>
        </p:nvSpPr>
        <p:spPr bwMode="auto">
          <a:xfrm>
            <a:off x="3657600" y="2514600"/>
            <a:ext cx="271463" cy="1752600"/>
          </a:xfrm>
          <a:prstGeom prst="leftBrace">
            <a:avLst>
              <a:gd name="adj1" fmla="val 53801"/>
              <a:gd name="adj2" fmla="val 50000"/>
            </a:avLst>
          </a:prstGeom>
          <a:noFill/>
          <a:ln w="38100">
            <a:solidFill>
              <a:srgbClr val="FF3300"/>
            </a:solidFill>
            <a:round/>
            <a:headEnd/>
            <a:tailEnd/>
          </a:ln>
        </p:spPr>
        <p:txBody>
          <a:bodyPr wrap="none" anchor="ctr"/>
          <a:lstStyle/>
          <a:p>
            <a:pPr eaLnBrk="1" hangingPunct="1"/>
            <a:endParaRPr lang="fr-FR" altLang="fr-FR"/>
          </a:p>
        </p:txBody>
      </p:sp>
      <p:pic>
        <p:nvPicPr>
          <p:cNvPr id="79878" name="Picture 5" descr="HED occipital de contrecoup"/>
          <p:cNvPicPr>
            <a:picLocks noChangeAspect="1" noChangeArrowheads="1"/>
          </p:cNvPicPr>
          <p:nvPr>
            <p:ph idx="1"/>
          </p:nvPr>
        </p:nvPicPr>
        <p:blipFill>
          <a:blip r:embed="rId2"/>
          <a:srcRect/>
          <a:stretch>
            <a:fillRect/>
          </a:stretch>
        </p:blipFill>
        <p:spPr>
          <a:xfrm>
            <a:off x="220663" y="836613"/>
            <a:ext cx="4227512" cy="5976937"/>
          </a:xfrm>
          <a:noFill/>
        </p:spPr>
      </p:pic>
      <p:sp>
        <p:nvSpPr>
          <p:cNvPr id="79879" name="Espace réservé du pied de page 6"/>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Espace réservé du numéro de diapositive 5"/>
          <p:cNvSpPr>
            <a:spLocks noGrp="1"/>
          </p:cNvSpPr>
          <p:nvPr>
            <p:ph type="sldNum" sz="quarter" idx="12"/>
          </p:nvPr>
        </p:nvSpPr>
        <p:spPr>
          <a:noFill/>
          <a:ln>
            <a:miter lim="800000"/>
            <a:headEnd/>
            <a:tailEnd/>
          </a:ln>
        </p:spPr>
        <p:txBody>
          <a:bodyPr/>
          <a:lstStyle/>
          <a:p>
            <a:fld id="{713460F4-3CC5-4FC4-A0AA-2C2DA123AB7D}" type="slidenum">
              <a:rPr lang="fr-FR" altLang="fr-FR"/>
              <a:pPr/>
              <a:t>48</a:t>
            </a:fld>
            <a:endParaRPr lang="fr-FR" altLang="fr-FR"/>
          </a:p>
        </p:txBody>
      </p:sp>
      <p:sp>
        <p:nvSpPr>
          <p:cNvPr id="344066" name="Rectangle 2"/>
          <p:cNvSpPr>
            <a:spLocks noGrp="1" noChangeArrowheads="1"/>
          </p:cNvSpPr>
          <p:nvPr>
            <p:ph type="title"/>
          </p:nvPr>
        </p:nvSpPr>
        <p:spPr>
          <a:xfrm>
            <a:off x="677863" y="152400"/>
            <a:ext cx="7653337" cy="609600"/>
          </a:xfrm>
          <a:ln>
            <a:solidFill>
              <a:schemeClr val="accent2"/>
            </a:solidFill>
          </a:ln>
        </p:spPr>
        <p:txBody>
          <a:bodyPr/>
          <a:lstStyle/>
          <a:p>
            <a:pPr algn="ctr" eaLnBrk="1" hangingPunct="1">
              <a:defRPr/>
            </a:pPr>
            <a:r>
              <a:rPr lang="fr-FR" sz="3500" smtClean="0">
                <a:effectLst>
                  <a:outerShdw blurRad="38100" dist="38100" dir="2700000" algn="tl">
                    <a:srgbClr val="C0C0C0"/>
                  </a:outerShdw>
                </a:effectLst>
                <a:latin typeface="Comic Sans MS" pitchFamily="66" charset="0"/>
              </a:rPr>
              <a:t>Apports du scanner en phase aiguë</a:t>
            </a:r>
            <a:endParaRPr lang="fr-FR" sz="4200" smtClean="0">
              <a:effectLst>
                <a:outerShdw blurRad="38100" dist="38100" dir="2700000" algn="tl">
                  <a:srgbClr val="C0C0C0"/>
                </a:outerShdw>
              </a:effectLst>
              <a:latin typeface="Comic Sans MS" pitchFamily="66" charset="0"/>
            </a:endParaRPr>
          </a:p>
        </p:txBody>
      </p:sp>
      <p:sp>
        <p:nvSpPr>
          <p:cNvPr id="80900" name="Text Box 3"/>
          <p:cNvSpPr txBox="1">
            <a:spLocks noChangeArrowheads="1"/>
          </p:cNvSpPr>
          <p:nvPr/>
        </p:nvSpPr>
        <p:spPr bwMode="auto">
          <a:xfrm>
            <a:off x="4741863" y="5362575"/>
            <a:ext cx="4130675" cy="1203325"/>
          </a:xfrm>
          <a:prstGeom prst="rect">
            <a:avLst/>
          </a:prstGeom>
          <a:solidFill>
            <a:schemeClr val="bg1"/>
          </a:solidFill>
          <a:ln w="12700">
            <a:solidFill>
              <a:schemeClr val="accent2"/>
            </a:solidFill>
            <a:miter lim="800000"/>
            <a:headEnd/>
            <a:tailEnd/>
          </a:ln>
        </p:spPr>
        <p:txBody>
          <a:bodyPr>
            <a:spAutoFit/>
          </a:bodyPr>
          <a:lstStyle/>
          <a:p>
            <a:pPr algn="ctr">
              <a:spcBef>
                <a:spcPct val="50000"/>
              </a:spcBef>
            </a:pPr>
            <a:r>
              <a:rPr lang="fr-FR" altLang="fr-FR" sz="3600" b="1">
                <a:latin typeface="Comic Sans MS" pitchFamily="66" charset="0"/>
              </a:rPr>
              <a:t>Hématome parenchymateux</a:t>
            </a:r>
            <a:endParaRPr lang="fr-FR" altLang="fr-FR" sz="4000" b="1">
              <a:latin typeface="Comic Sans MS" pitchFamily="66" charset="0"/>
            </a:endParaRPr>
          </a:p>
        </p:txBody>
      </p:sp>
      <p:pic>
        <p:nvPicPr>
          <p:cNvPr id="80901" name="Picture 4" descr="RUDNY TDM fr os source"/>
          <p:cNvPicPr>
            <a:picLocks noChangeAspect="1" noChangeArrowheads="1"/>
          </p:cNvPicPr>
          <p:nvPr/>
        </p:nvPicPr>
        <p:blipFill>
          <a:blip r:embed="rId2"/>
          <a:srcRect/>
          <a:stretch>
            <a:fillRect/>
          </a:stretch>
        </p:blipFill>
        <p:spPr bwMode="auto">
          <a:xfrm>
            <a:off x="4876800" y="971550"/>
            <a:ext cx="4064000" cy="2054225"/>
          </a:xfrm>
          <a:prstGeom prst="rect">
            <a:avLst/>
          </a:prstGeom>
          <a:noFill/>
          <a:ln w="9525">
            <a:noFill/>
            <a:miter lim="800000"/>
            <a:headEnd/>
            <a:tailEnd/>
          </a:ln>
        </p:spPr>
      </p:pic>
      <p:pic>
        <p:nvPicPr>
          <p:cNvPr id="80902" name="Picture 5" descr="RUDNY TDM HMATOM LF source"/>
          <p:cNvPicPr>
            <a:picLocks noChangeAspect="1" noChangeArrowheads="1"/>
          </p:cNvPicPr>
          <p:nvPr/>
        </p:nvPicPr>
        <p:blipFill>
          <a:blip r:embed="rId3"/>
          <a:srcRect/>
          <a:stretch>
            <a:fillRect/>
          </a:stretch>
        </p:blipFill>
        <p:spPr bwMode="auto">
          <a:xfrm>
            <a:off x="4927600" y="3135313"/>
            <a:ext cx="4081463" cy="2132012"/>
          </a:xfrm>
          <a:prstGeom prst="rect">
            <a:avLst/>
          </a:prstGeom>
          <a:noFill/>
          <a:ln w="9525">
            <a:noFill/>
            <a:miter lim="800000"/>
            <a:headEnd/>
            <a:tailEnd/>
          </a:ln>
        </p:spPr>
      </p:pic>
      <p:pic>
        <p:nvPicPr>
          <p:cNvPr id="80903" name="Picture 6" descr="RUDNY TDM général LFsource"/>
          <p:cNvPicPr>
            <a:picLocks noChangeAspect="1" noChangeArrowheads="1"/>
          </p:cNvPicPr>
          <p:nvPr/>
        </p:nvPicPr>
        <p:blipFill>
          <a:blip r:embed="rId4"/>
          <a:srcRect/>
          <a:stretch>
            <a:fillRect/>
          </a:stretch>
        </p:blipFill>
        <p:spPr bwMode="auto">
          <a:xfrm>
            <a:off x="68263" y="1066800"/>
            <a:ext cx="4375150" cy="5486400"/>
          </a:xfrm>
          <a:prstGeom prst="rect">
            <a:avLst/>
          </a:prstGeom>
          <a:noFill/>
          <a:ln w="9525">
            <a:noFill/>
            <a:miter lim="800000"/>
            <a:headEnd/>
            <a:tailEnd/>
          </a:ln>
        </p:spPr>
      </p:pic>
      <p:sp>
        <p:nvSpPr>
          <p:cNvPr id="80904" name="Espace réservé du pied de page 7"/>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Espace réservé du numéro de diapositive 5"/>
          <p:cNvSpPr>
            <a:spLocks noGrp="1"/>
          </p:cNvSpPr>
          <p:nvPr>
            <p:ph type="sldNum" sz="quarter" idx="12"/>
          </p:nvPr>
        </p:nvSpPr>
        <p:spPr>
          <a:noFill/>
          <a:ln>
            <a:miter lim="800000"/>
            <a:headEnd/>
            <a:tailEnd/>
          </a:ln>
        </p:spPr>
        <p:txBody>
          <a:bodyPr/>
          <a:lstStyle/>
          <a:p>
            <a:fld id="{A2BAF121-CFF6-481C-8DD6-79A5FBFBA0AE}" type="slidenum">
              <a:rPr lang="fr-FR" altLang="fr-FR"/>
              <a:pPr/>
              <a:t>49</a:t>
            </a:fld>
            <a:endParaRPr lang="fr-FR" altLang="fr-FR"/>
          </a:p>
        </p:txBody>
      </p:sp>
      <p:sp>
        <p:nvSpPr>
          <p:cNvPr id="433154" name="Rectangle 2"/>
          <p:cNvSpPr>
            <a:spLocks noGrp="1" noChangeArrowheads="1"/>
          </p:cNvSpPr>
          <p:nvPr>
            <p:ph type="title"/>
          </p:nvPr>
        </p:nvSpPr>
        <p:spPr>
          <a:xfrm>
            <a:off x="5080000" y="381000"/>
            <a:ext cx="3589338" cy="1828800"/>
          </a:xfrm>
        </p:spPr>
        <p:txBody>
          <a:bodyPr/>
          <a:lstStyle/>
          <a:p>
            <a:pPr algn="ctr" eaLnBrk="1" hangingPunct="1">
              <a:defRPr/>
            </a:pPr>
            <a:r>
              <a:rPr lang="fr-FR" sz="3500" smtClean="0">
                <a:effectLst>
                  <a:outerShdw blurRad="38100" dist="38100" dir="2700000" algn="tl">
                    <a:srgbClr val="C0C0C0"/>
                  </a:outerShdw>
                </a:effectLst>
              </a:rPr>
              <a:t>Apports du scanner </a:t>
            </a:r>
            <a:br>
              <a:rPr lang="fr-FR" sz="3500" smtClean="0">
                <a:effectLst>
                  <a:outerShdw blurRad="38100" dist="38100" dir="2700000" algn="tl">
                    <a:srgbClr val="C0C0C0"/>
                  </a:outerShdw>
                </a:effectLst>
              </a:rPr>
            </a:br>
            <a:r>
              <a:rPr lang="fr-FR" sz="3500" smtClean="0">
                <a:effectLst>
                  <a:outerShdw blurRad="38100" dist="38100" dir="2700000" algn="tl">
                    <a:srgbClr val="C0C0C0"/>
                  </a:outerShdw>
                </a:effectLst>
              </a:rPr>
              <a:t>en phase aiguë</a:t>
            </a:r>
            <a:endParaRPr lang="fr-FR" sz="4200" smtClean="0">
              <a:effectLst>
                <a:outerShdw blurRad="38100" dist="38100" dir="2700000" algn="tl">
                  <a:srgbClr val="C0C0C0"/>
                </a:outerShdw>
              </a:effectLst>
            </a:endParaRPr>
          </a:p>
        </p:txBody>
      </p:sp>
      <p:sp>
        <p:nvSpPr>
          <p:cNvPr id="81924" name="Text Box 3"/>
          <p:cNvSpPr txBox="1">
            <a:spLocks noChangeArrowheads="1"/>
          </p:cNvSpPr>
          <p:nvPr/>
        </p:nvSpPr>
        <p:spPr bwMode="auto">
          <a:xfrm>
            <a:off x="5351463" y="3292475"/>
            <a:ext cx="3182937" cy="2449513"/>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4400" b="1">
                <a:latin typeface="Arial" pitchFamily="34" charset="0"/>
              </a:rPr>
              <a:t>Embarrure</a:t>
            </a:r>
          </a:p>
          <a:p>
            <a:pPr algn="ctr">
              <a:spcBef>
                <a:spcPct val="50000"/>
              </a:spcBef>
            </a:pPr>
            <a:r>
              <a:rPr lang="fr-FR" altLang="fr-FR" sz="4400" b="1">
                <a:latin typeface="Arial" pitchFamily="34" charset="0"/>
              </a:rPr>
              <a:t>fenêtres osseuses</a:t>
            </a:r>
          </a:p>
        </p:txBody>
      </p:sp>
      <p:pic>
        <p:nvPicPr>
          <p:cNvPr id="81925" name="Picture 4"/>
          <p:cNvPicPr>
            <a:picLocks noChangeAspect="1" noChangeArrowheads="1"/>
          </p:cNvPicPr>
          <p:nvPr/>
        </p:nvPicPr>
        <p:blipFill>
          <a:blip r:embed="rId2">
            <a:lum bright="-6000" contrast="6000"/>
          </a:blip>
          <a:srcRect/>
          <a:stretch>
            <a:fillRect/>
          </a:stretch>
        </p:blipFill>
        <p:spPr bwMode="auto">
          <a:xfrm>
            <a:off x="146050" y="144463"/>
            <a:ext cx="5002213" cy="6524625"/>
          </a:xfrm>
          <a:prstGeom prst="rect">
            <a:avLst/>
          </a:prstGeom>
          <a:noFill/>
          <a:ln w="9525">
            <a:noFill/>
            <a:miter lim="800000"/>
            <a:headEnd/>
            <a:tailEnd/>
          </a:ln>
        </p:spPr>
      </p:pic>
      <p:sp>
        <p:nvSpPr>
          <p:cNvPr id="81926"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Espace réservé du numéro de diapositive 3"/>
          <p:cNvSpPr>
            <a:spLocks noGrp="1"/>
          </p:cNvSpPr>
          <p:nvPr>
            <p:ph type="sldNum" sz="quarter" idx="12"/>
          </p:nvPr>
        </p:nvSpPr>
        <p:spPr>
          <a:noFill/>
          <a:ln>
            <a:miter lim="800000"/>
            <a:headEnd/>
            <a:tailEnd/>
          </a:ln>
        </p:spPr>
        <p:txBody>
          <a:bodyPr/>
          <a:lstStyle/>
          <a:p>
            <a:fld id="{12AEC767-D513-4176-ADE7-C450E5E64BF0}" type="slidenum">
              <a:rPr lang="fr-FR" altLang="fr-FR"/>
              <a:pPr/>
              <a:t>5</a:t>
            </a:fld>
            <a:endParaRPr lang="fr-FR" altLang="fr-FR"/>
          </a:p>
        </p:txBody>
      </p:sp>
      <p:sp>
        <p:nvSpPr>
          <p:cNvPr id="35843" name="Freeform 4"/>
          <p:cNvSpPr>
            <a:spLocks/>
          </p:cNvSpPr>
          <p:nvPr/>
        </p:nvSpPr>
        <p:spPr bwMode="auto">
          <a:xfrm flipH="1">
            <a:off x="1600200" y="2133600"/>
            <a:ext cx="1524000" cy="546100"/>
          </a:xfrm>
          <a:custGeom>
            <a:avLst/>
            <a:gdLst>
              <a:gd name="T0" fmla="*/ 2147483646 w 960"/>
              <a:gd name="T1" fmla="*/ 2147483646 h 344"/>
              <a:gd name="T2" fmla="*/ 2147483646 w 960"/>
              <a:gd name="T3" fmla="*/ 2147483646 h 344"/>
              <a:gd name="T4" fmla="*/ 2147483646 w 960"/>
              <a:gd name="T5" fmla="*/ 2147483646 h 344"/>
              <a:gd name="T6" fmla="*/ 2147483646 w 960"/>
              <a:gd name="T7" fmla="*/ 2147483646 h 344"/>
              <a:gd name="T8" fmla="*/ 2147483646 w 960"/>
              <a:gd name="T9" fmla="*/ 2147483646 h 344"/>
              <a:gd name="T10" fmla="*/ 0 w 960"/>
              <a:gd name="T11" fmla="*/ 2147483646 h 344"/>
              <a:gd name="T12" fmla="*/ 0 60000 65536"/>
              <a:gd name="T13" fmla="*/ 0 60000 65536"/>
              <a:gd name="T14" fmla="*/ 0 60000 65536"/>
              <a:gd name="T15" fmla="*/ 0 60000 65536"/>
              <a:gd name="T16" fmla="*/ 0 60000 65536"/>
              <a:gd name="T17" fmla="*/ 0 60000 65536"/>
              <a:gd name="T18" fmla="*/ 0 w 960"/>
              <a:gd name="T19" fmla="*/ 0 h 344"/>
              <a:gd name="T20" fmla="*/ 960 w 960"/>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960" h="344">
                <a:moveTo>
                  <a:pt x="960" y="8"/>
                </a:moveTo>
                <a:cubicBezTo>
                  <a:pt x="948" y="8"/>
                  <a:pt x="936" y="8"/>
                  <a:pt x="864" y="8"/>
                </a:cubicBezTo>
                <a:cubicBezTo>
                  <a:pt x="792" y="8"/>
                  <a:pt x="624" y="0"/>
                  <a:pt x="528" y="8"/>
                </a:cubicBezTo>
                <a:cubicBezTo>
                  <a:pt x="432" y="16"/>
                  <a:pt x="352" y="24"/>
                  <a:pt x="288" y="56"/>
                </a:cubicBezTo>
                <a:cubicBezTo>
                  <a:pt x="224" y="88"/>
                  <a:pt x="192" y="152"/>
                  <a:pt x="144" y="200"/>
                </a:cubicBezTo>
                <a:cubicBezTo>
                  <a:pt x="96" y="248"/>
                  <a:pt x="24" y="320"/>
                  <a:pt x="0" y="344"/>
                </a:cubicBezTo>
              </a:path>
            </a:pathLst>
          </a:custGeom>
          <a:noFill/>
          <a:ln w="76200" cmpd="sng">
            <a:solidFill>
              <a:srgbClr val="CC3300"/>
            </a:solidFill>
            <a:round/>
            <a:headEnd/>
            <a:tailEnd/>
          </a:ln>
        </p:spPr>
        <p:txBody>
          <a:bodyPr wrap="none" anchor="ctr"/>
          <a:lstStyle/>
          <a:p>
            <a:endParaRPr lang="fr-FR"/>
          </a:p>
        </p:txBody>
      </p:sp>
      <p:sp>
        <p:nvSpPr>
          <p:cNvPr id="35844" name="Freeform 5"/>
          <p:cNvSpPr>
            <a:spLocks/>
          </p:cNvSpPr>
          <p:nvPr/>
        </p:nvSpPr>
        <p:spPr bwMode="auto">
          <a:xfrm>
            <a:off x="1371600" y="3352800"/>
            <a:ext cx="1676400" cy="1219200"/>
          </a:xfrm>
          <a:custGeom>
            <a:avLst/>
            <a:gdLst>
              <a:gd name="T0" fmla="*/ 2147483646 w 1056"/>
              <a:gd name="T1" fmla="*/ 0 h 768"/>
              <a:gd name="T2" fmla="*/ 2147483646 w 1056"/>
              <a:gd name="T3" fmla="*/ 2147483646 h 768"/>
              <a:gd name="T4" fmla="*/ 2147483646 w 1056"/>
              <a:gd name="T5" fmla="*/ 2147483646 h 768"/>
              <a:gd name="T6" fmla="*/ 2147483646 w 1056"/>
              <a:gd name="T7" fmla="*/ 2147483646 h 768"/>
              <a:gd name="T8" fmla="*/ 0 w 1056"/>
              <a:gd name="T9" fmla="*/ 2147483646 h 768"/>
              <a:gd name="T10" fmla="*/ 0 60000 65536"/>
              <a:gd name="T11" fmla="*/ 0 60000 65536"/>
              <a:gd name="T12" fmla="*/ 0 60000 65536"/>
              <a:gd name="T13" fmla="*/ 0 60000 65536"/>
              <a:gd name="T14" fmla="*/ 0 60000 65536"/>
              <a:gd name="T15" fmla="*/ 0 w 1056"/>
              <a:gd name="T16" fmla="*/ 0 h 768"/>
              <a:gd name="T17" fmla="*/ 1056 w 1056"/>
              <a:gd name="T18" fmla="*/ 768 h 768"/>
            </a:gdLst>
            <a:ahLst/>
            <a:cxnLst>
              <a:cxn ang="T10">
                <a:pos x="T0" y="T1"/>
              </a:cxn>
              <a:cxn ang="T11">
                <a:pos x="T2" y="T3"/>
              </a:cxn>
              <a:cxn ang="T12">
                <a:pos x="T4" y="T5"/>
              </a:cxn>
              <a:cxn ang="T13">
                <a:pos x="T6" y="T7"/>
              </a:cxn>
              <a:cxn ang="T14">
                <a:pos x="T8" y="T9"/>
              </a:cxn>
            </a:cxnLst>
            <a:rect l="T15" t="T16" r="T17" b="T18"/>
            <a:pathLst>
              <a:path w="1056" h="768">
                <a:moveTo>
                  <a:pt x="1056" y="0"/>
                </a:moveTo>
                <a:cubicBezTo>
                  <a:pt x="908" y="88"/>
                  <a:pt x="760" y="176"/>
                  <a:pt x="672" y="240"/>
                </a:cubicBezTo>
                <a:cubicBezTo>
                  <a:pt x="584" y="304"/>
                  <a:pt x="608" y="312"/>
                  <a:pt x="528" y="384"/>
                </a:cubicBezTo>
                <a:cubicBezTo>
                  <a:pt x="448" y="456"/>
                  <a:pt x="280" y="608"/>
                  <a:pt x="192" y="672"/>
                </a:cubicBezTo>
                <a:cubicBezTo>
                  <a:pt x="104" y="736"/>
                  <a:pt x="32" y="752"/>
                  <a:pt x="0" y="768"/>
                </a:cubicBezTo>
              </a:path>
            </a:pathLst>
          </a:custGeom>
          <a:noFill/>
          <a:ln w="76200" cmpd="sng">
            <a:solidFill>
              <a:srgbClr val="CC3300"/>
            </a:solidFill>
            <a:round/>
            <a:headEnd/>
            <a:tailEnd/>
          </a:ln>
        </p:spPr>
        <p:txBody>
          <a:bodyPr wrap="none" anchor="ctr"/>
          <a:lstStyle/>
          <a:p>
            <a:endParaRPr lang="fr-FR"/>
          </a:p>
        </p:txBody>
      </p:sp>
      <p:sp>
        <p:nvSpPr>
          <p:cNvPr id="35845" name="Oval 7"/>
          <p:cNvSpPr>
            <a:spLocks noChangeArrowheads="1"/>
          </p:cNvSpPr>
          <p:nvPr/>
        </p:nvSpPr>
        <p:spPr bwMode="auto">
          <a:xfrm>
            <a:off x="2979738" y="4114800"/>
            <a:ext cx="1079500" cy="1371600"/>
          </a:xfrm>
          <a:prstGeom prst="ellipse">
            <a:avLst/>
          </a:prstGeom>
          <a:solidFill>
            <a:schemeClr val="bg1"/>
          </a:solidFill>
          <a:ln w="76200">
            <a:solidFill>
              <a:srgbClr val="CC3300"/>
            </a:solidFill>
            <a:round/>
            <a:headEnd/>
            <a:tailEnd/>
          </a:ln>
        </p:spPr>
        <p:txBody>
          <a:bodyPr wrap="none" anchor="ctr"/>
          <a:lstStyle/>
          <a:p>
            <a:pPr eaLnBrk="1" hangingPunct="1"/>
            <a:endParaRPr lang="fr-FR" altLang="fr-FR"/>
          </a:p>
        </p:txBody>
      </p:sp>
      <p:sp>
        <p:nvSpPr>
          <p:cNvPr id="35846" name="Freeform 9"/>
          <p:cNvSpPr>
            <a:spLocks/>
          </p:cNvSpPr>
          <p:nvPr/>
        </p:nvSpPr>
        <p:spPr bwMode="auto">
          <a:xfrm flipH="1">
            <a:off x="2133600" y="5867400"/>
            <a:ext cx="1219200" cy="406400"/>
          </a:xfrm>
          <a:custGeom>
            <a:avLst/>
            <a:gdLst>
              <a:gd name="T0" fmla="*/ 0 w 768"/>
              <a:gd name="T1" fmla="*/ 2147483646 h 256"/>
              <a:gd name="T2" fmla="*/ 2147483646 w 768"/>
              <a:gd name="T3" fmla="*/ 2147483646 h 256"/>
              <a:gd name="T4" fmla="*/ 2147483646 w 768"/>
              <a:gd name="T5" fmla="*/ 2147483646 h 256"/>
              <a:gd name="T6" fmla="*/ 2147483646 w 768"/>
              <a:gd name="T7" fmla="*/ 2147483646 h 256"/>
              <a:gd name="T8" fmla="*/ 2147483646 w 768"/>
              <a:gd name="T9" fmla="*/ 0 h 256"/>
              <a:gd name="T10" fmla="*/ 0 60000 65536"/>
              <a:gd name="T11" fmla="*/ 0 60000 65536"/>
              <a:gd name="T12" fmla="*/ 0 60000 65536"/>
              <a:gd name="T13" fmla="*/ 0 60000 65536"/>
              <a:gd name="T14" fmla="*/ 0 60000 65536"/>
              <a:gd name="T15" fmla="*/ 0 w 768"/>
              <a:gd name="T16" fmla="*/ 0 h 256"/>
              <a:gd name="T17" fmla="*/ 768 w 768"/>
              <a:gd name="T18" fmla="*/ 256 h 256"/>
            </a:gdLst>
            <a:ahLst/>
            <a:cxnLst>
              <a:cxn ang="T10">
                <a:pos x="T0" y="T1"/>
              </a:cxn>
              <a:cxn ang="T11">
                <a:pos x="T2" y="T3"/>
              </a:cxn>
              <a:cxn ang="T12">
                <a:pos x="T4" y="T5"/>
              </a:cxn>
              <a:cxn ang="T13">
                <a:pos x="T6" y="T7"/>
              </a:cxn>
              <a:cxn ang="T14">
                <a:pos x="T8" y="T9"/>
              </a:cxn>
            </a:cxnLst>
            <a:rect l="T15" t="T16" r="T17" b="T18"/>
            <a:pathLst>
              <a:path w="768" h="256">
                <a:moveTo>
                  <a:pt x="0" y="192"/>
                </a:moveTo>
                <a:cubicBezTo>
                  <a:pt x="48" y="212"/>
                  <a:pt x="96" y="232"/>
                  <a:pt x="144" y="240"/>
                </a:cubicBezTo>
                <a:cubicBezTo>
                  <a:pt x="192" y="248"/>
                  <a:pt x="224" y="256"/>
                  <a:pt x="288" y="240"/>
                </a:cubicBezTo>
                <a:cubicBezTo>
                  <a:pt x="352" y="224"/>
                  <a:pt x="448" y="184"/>
                  <a:pt x="528" y="144"/>
                </a:cubicBezTo>
                <a:cubicBezTo>
                  <a:pt x="608" y="104"/>
                  <a:pt x="728" y="24"/>
                  <a:pt x="768" y="0"/>
                </a:cubicBezTo>
              </a:path>
            </a:pathLst>
          </a:custGeom>
          <a:noFill/>
          <a:ln w="76200" cmpd="sng">
            <a:solidFill>
              <a:srgbClr val="CC3300"/>
            </a:solidFill>
            <a:round/>
            <a:headEnd/>
            <a:tailEnd/>
          </a:ln>
        </p:spPr>
        <p:txBody>
          <a:bodyPr wrap="none" anchor="ctr"/>
          <a:lstStyle/>
          <a:p>
            <a:endParaRPr lang="fr-FR"/>
          </a:p>
        </p:txBody>
      </p:sp>
      <p:sp>
        <p:nvSpPr>
          <p:cNvPr id="35847" name="Freeform 10"/>
          <p:cNvSpPr>
            <a:spLocks/>
          </p:cNvSpPr>
          <p:nvPr/>
        </p:nvSpPr>
        <p:spPr bwMode="auto">
          <a:xfrm>
            <a:off x="1752600" y="138113"/>
            <a:ext cx="1600200" cy="914400"/>
          </a:xfrm>
          <a:custGeom>
            <a:avLst/>
            <a:gdLst>
              <a:gd name="T0" fmla="*/ 0 w 1008"/>
              <a:gd name="T1" fmla="*/ 2147483646 h 576"/>
              <a:gd name="T2" fmla="*/ 2147483646 w 1008"/>
              <a:gd name="T3" fmla="*/ 2147483646 h 576"/>
              <a:gd name="T4" fmla="*/ 2147483646 w 1008"/>
              <a:gd name="T5" fmla="*/ 2147483646 h 576"/>
              <a:gd name="T6" fmla="*/ 2147483646 w 1008"/>
              <a:gd name="T7" fmla="*/ 2147483646 h 576"/>
              <a:gd name="T8" fmla="*/ 2147483646 w 1008"/>
              <a:gd name="T9" fmla="*/ 0 h 576"/>
              <a:gd name="T10" fmla="*/ 2147483646 w 1008"/>
              <a:gd name="T11" fmla="*/ 2147483646 h 576"/>
              <a:gd name="T12" fmla="*/ 0 60000 65536"/>
              <a:gd name="T13" fmla="*/ 0 60000 65536"/>
              <a:gd name="T14" fmla="*/ 0 60000 65536"/>
              <a:gd name="T15" fmla="*/ 0 60000 65536"/>
              <a:gd name="T16" fmla="*/ 0 60000 65536"/>
              <a:gd name="T17" fmla="*/ 0 60000 65536"/>
              <a:gd name="T18" fmla="*/ 0 w 1008"/>
              <a:gd name="T19" fmla="*/ 0 h 576"/>
              <a:gd name="T20" fmla="*/ 1008 w 1008"/>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1008" h="576">
                <a:moveTo>
                  <a:pt x="0" y="576"/>
                </a:moveTo>
                <a:cubicBezTo>
                  <a:pt x="60" y="488"/>
                  <a:pt x="120" y="400"/>
                  <a:pt x="192" y="336"/>
                </a:cubicBezTo>
                <a:cubicBezTo>
                  <a:pt x="264" y="272"/>
                  <a:pt x="360" y="240"/>
                  <a:pt x="432" y="192"/>
                </a:cubicBezTo>
                <a:cubicBezTo>
                  <a:pt x="504" y="144"/>
                  <a:pt x="552" y="80"/>
                  <a:pt x="624" y="48"/>
                </a:cubicBezTo>
                <a:cubicBezTo>
                  <a:pt x="696" y="16"/>
                  <a:pt x="800" y="0"/>
                  <a:pt x="864" y="0"/>
                </a:cubicBezTo>
                <a:cubicBezTo>
                  <a:pt x="928" y="0"/>
                  <a:pt x="984" y="32"/>
                  <a:pt x="1008" y="48"/>
                </a:cubicBezTo>
              </a:path>
            </a:pathLst>
          </a:custGeom>
          <a:noFill/>
          <a:ln w="76200" cmpd="sng">
            <a:solidFill>
              <a:srgbClr val="CC3300"/>
            </a:solidFill>
            <a:round/>
            <a:headEnd/>
            <a:tailEnd/>
          </a:ln>
        </p:spPr>
        <p:txBody>
          <a:bodyPr wrap="none" anchor="ctr"/>
          <a:lstStyle/>
          <a:p>
            <a:endParaRPr lang="fr-FR"/>
          </a:p>
        </p:txBody>
      </p:sp>
      <p:sp>
        <p:nvSpPr>
          <p:cNvPr id="35848" name="Text Box 12"/>
          <p:cNvSpPr txBox="1">
            <a:spLocks noChangeArrowheads="1"/>
          </p:cNvSpPr>
          <p:nvPr/>
        </p:nvSpPr>
        <p:spPr bwMode="auto">
          <a:xfrm>
            <a:off x="6372225" y="357188"/>
            <a:ext cx="2236788" cy="6096000"/>
          </a:xfrm>
          <a:prstGeom prst="rect">
            <a:avLst/>
          </a:prstGeom>
          <a:solidFill>
            <a:schemeClr val="bg1"/>
          </a:solidFill>
          <a:ln w="9525">
            <a:noFill/>
            <a:miter lim="800000"/>
            <a:headEnd/>
            <a:tailEnd/>
          </a:ln>
        </p:spPr>
        <p:txBody>
          <a:bodyPr>
            <a:spAutoFit/>
          </a:bodyPr>
          <a:lstStyle/>
          <a:p>
            <a:pPr algn="ctr"/>
            <a:r>
              <a:rPr lang="fr-FR" altLang="fr-FR" sz="3400" b="1">
                <a:latin typeface="Comic Sans MS" pitchFamily="66" charset="0"/>
              </a:rPr>
              <a:t>LES</a:t>
            </a:r>
          </a:p>
          <a:p>
            <a:pPr algn="ctr"/>
            <a:endParaRPr lang="fr-FR" altLang="fr-FR" sz="2600" b="1">
              <a:latin typeface="Comic Sans MS" pitchFamily="66" charset="0"/>
            </a:endParaRPr>
          </a:p>
          <a:p>
            <a:pPr algn="ctr"/>
            <a:r>
              <a:rPr lang="fr-FR" altLang="fr-FR" sz="3400" b="1">
                <a:latin typeface="Comic Sans MS" pitchFamily="66" charset="0"/>
              </a:rPr>
              <a:t>ARÊTES</a:t>
            </a:r>
          </a:p>
          <a:p>
            <a:pPr algn="ctr"/>
            <a:endParaRPr lang="fr-FR" altLang="fr-FR" sz="2600" b="1">
              <a:latin typeface="Comic Sans MS" pitchFamily="66" charset="0"/>
            </a:endParaRPr>
          </a:p>
          <a:p>
            <a:pPr algn="ctr"/>
            <a:r>
              <a:rPr lang="fr-FR" altLang="fr-FR" sz="3400" b="1">
                <a:latin typeface="Comic Sans MS" pitchFamily="66" charset="0"/>
              </a:rPr>
              <a:t>DE</a:t>
            </a:r>
          </a:p>
          <a:p>
            <a:pPr algn="ctr"/>
            <a:endParaRPr lang="fr-FR" altLang="fr-FR" sz="2600" b="1">
              <a:latin typeface="Comic Sans MS" pitchFamily="66" charset="0"/>
            </a:endParaRPr>
          </a:p>
          <a:p>
            <a:pPr algn="ctr"/>
            <a:r>
              <a:rPr lang="fr-FR" altLang="fr-FR" sz="3400" b="1">
                <a:latin typeface="Comic Sans MS" pitchFamily="66" charset="0"/>
              </a:rPr>
              <a:t>LA</a:t>
            </a:r>
          </a:p>
          <a:p>
            <a:pPr algn="ctr"/>
            <a:endParaRPr lang="fr-FR" altLang="fr-FR" sz="2600" b="1">
              <a:latin typeface="Comic Sans MS" pitchFamily="66" charset="0"/>
            </a:endParaRPr>
          </a:p>
          <a:p>
            <a:pPr algn="ctr"/>
            <a:r>
              <a:rPr lang="fr-FR" altLang="fr-FR" sz="3400" b="1">
                <a:latin typeface="Comic Sans MS" pitchFamily="66" charset="0"/>
              </a:rPr>
              <a:t>BASE </a:t>
            </a:r>
          </a:p>
          <a:p>
            <a:pPr algn="ctr"/>
            <a:endParaRPr lang="fr-FR" altLang="fr-FR" sz="2600" b="1">
              <a:latin typeface="Comic Sans MS" pitchFamily="66" charset="0"/>
            </a:endParaRPr>
          </a:p>
          <a:p>
            <a:pPr algn="ctr"/>
            <a:r>
              <a:rPr lang="fr-FR" altLang="fr-FR" sz="3400" b="1">
                <a:latin typeface="Comic Sans MS" pitchFamily="66" charset="0"/>
              </a:rPr>
              <a:t>DU</a:t>
            </a:r>
          </a:p>
          <a:p>
            <a:pPr algn="ctr"/>
            <a:endParaRPr lang="fr-FR" altLang="fr-FR" sz="2600" b="1">
              <a:latin typeface="Comic Sans MS" pitchFamily="66" charset="0"/>
            </a:endParaRPr>
          </a:p>
          <a:p>
            <a:pPr algn="ctr"/>
            <a:r>
              <a:rPr lang="fr-FR" altLang="fr-FR" sz="3400" b="1">
                <a:latin typeface="Comic Sans MS" pitchFamily="66" charset="0"/>
              </a:rPr>
              <a:t> CRANE</a:t>
            </a:r>
          </a:p>
        </p:txBody>
      </p:sp>
      <p:pic>
        <p:nvPicPr>
          <p:cNvPr id="35849" name="Picture 13" descr="crane1"/>
          <p:cNvPicPr>
            <a:picLocks noChangeAspect="1" noChangeArrowheads="1"/>
          </p:cNvPicPr>
          <p:nvPr/>
        </p:nvPicPr>
        <p:blipFill>
          <a:blip r:embed="rId2"/>
          <a:srcRect/>
          <a:stretch>
            <a:fillRect/>
          </a:stretch>
        </p:blipFill>
        <p:spPr bwMode="auto">
          <a:xfrm>
            <a:off x="395288" y="44450"/>
            <a:ext cx="5260975" cy="6696075"/>
          </a:xfrm>
          <a:prstGeom prst="rect">
            <a:avLst/>
          </a:prstGeom>
          <a:noFill/>
          <a:ln w="9525">
            <a:noFill/>
            <a:miter lim="800000"/>
            <a:headEnd/>
            <a:tailEnd/>
          </a:ln>
        </p:spPr>
      </p:pic>
      <p:sp>
        <p:nvSpPr>
          <p:cNvPr id="35850" name="Freeform 8"/>
          <p:cNvSpPr>
            <a:spLocks/>
          </p:cNvSpPr>
          <p:nvPr/>
        </p:nvSpPr>
        <p:spPr bwMode="auto">
          <a:xfrm rot="-453191">
            <a:off x="2987675" y="5949950"/>
            <a:ext cx="1800225" cy="576263"/>
          </a:xfrm>
          <a:custGeom>
            <a:avLst/>
            <a:gdLst>
              <a:gd name="T0" fmla="*/ 0 w 768"/>
              <a:gd name="T1" fmla="*/ 2147483646 h 256"/>
              <a:gd name="T2" fmla="*/ 2147483646 w 768"/>
              <a:gd name="T3" fmla="*/ 2147483646 h 256"/>
              <a:gd name="T4" fmla="*/ 2147483646 w 768"/>
              <a:gd name="T5" fmla="*/ 2147483646 h 256"/>
              <a:gd name="T6" fmla="*/ 2147483646 w 768"/>
              <a:gd name="T7" fmla="*/ 2147483646 h 256"/>
              <a:gd name="T8" fmla="*/ 2147483646 w 768"/>
              <a:gd name="T9" fmla="*/ 0 h 256"/>
              <a:gd name="T10" fmla="*/ 0 60000 65536"/>
              <a:gd name="T11" fmla="*/ 0 60000 65536"/>
              <a:gd name="T12" fmla="*/ 0 60000 65536"/>
              <a:gd name="T13" fmla="*/ 0 60000 65536"/>
              <a:gd name="T14" fmla="*/ 0 60000 65536"/>
              <a:gd name="T15" fmla="*/ 0 w 768"/>
              <a:gd name="T16" fmla="*/ 0 h 256"/>
              <a:gd name="T17" fmla="*/ 768 w 768"/>
              <a:gd name="T18" fmla="*/ 256 h 256"/>
            </a:gdLst>
            <a:ahLst/>
            <a:cxnLst>
              <a:cxn ang="T10">
                <a:pos x="T0" y="T1"/>
              </a:cxn>
              <a:cxn ang="T11">
                <a:pos x="T2" y="T3"/>
              </a:cxn>
              <a:cxn ang="T12">
                <a:pos x="T4" y="T5"/>
              </a:cxn>
              <a:cxn ang="T13">
                <a:pos x="T6" y="T7"/>
              </a:cxn>
              <a:cxn ang="T14">
                <a:pos x="T8" y="T9"/>
              </a:cxn>
            </a:cxnLst>
            <a:rect l="T15" t="T16" r="T17" b="T18"/>
            <a:pathLst>
              <a:path w="768" h="256">
                <a:moveTo>
                  <a:pt x="0" y="192"/>
                </a:moveTo>
                <a:cubicBezTo>
                  <a:pt x="48" y="212"/>
                  <a:pt x="96" y="232"/>
                  <a:pt x="144" y="240"/>
                </a:cubicBezTo>
                <a:cubicBezTo>
                  <a:pt x="192" y="248"/>
                  <a:pt x="224" y="256"/>
                  <a:pt x="288" y="240"/>
                </a:cubicBezTo>
                <a:cubicBezTo>
                  <a:pt x="352" y="224"/>
                  <a:pt x="448" y="184"/>
                  <a:pt x="528" y="144"/>
                </a:cubicBezTo>
                <a:cubicBezTo>
                  <a:pt x="608" y="104"/>
                  <a:pt x="728" y="24"/>
                  <a:pt x="768" y="0"/>
                </a:cubicBezTo>
              </a:path>
            </a:pathLst>
          </a:custGeom>
          <a:noFill/>
          <a:ln w="76200" cmpd="sng">
            <a:solidFill>
              <a:srgbClr val="CC3300"/>
            </a:solidFill>
            <a:round/>
            <a:headEnd/>
            <a:tailEnd/>
          </a:ln>
        </p:spPr>
        <p:txBody>
          <a:bodyPr wrap="none" anchor="ctr"/>
          <a:lstStyle/>
          <a:p>
            <a:endParaRPr lang="fr-FR"/>
          </a:p>
        </p:txBody>
      </p:sp>
      <p:sp>
        <p:nvSpPr>
          <p:cNvPr id="35851" name="Freeform 6"/>
          <p:cNvSpPr>
            <a:spLocks/>
          </p:cNvSpPr>
          <p:nvPr/>
        </p:nvSpPr>
        <p:spPr bwMode="auto">
          <a:xfrm flipH="1">
            <a:off x="3132138" y="3289300"/>
            <a:ext cx="1800225" cy="1147763"/>
          </a:xfrm>
          <a:custGeom>
            <a:avLst/>
            <a:gdLst>
              <a:gd name="T0" fmla="*/ 2147483646 w 1056"/>
              <a:gd name="T1" fmla="*/ 0 h 768"/>
              <a:gd name="T2" fmla="*/ 2147483646 w 1056"/>
              <a:gd name="T3" fmla="*/ 2147483646 h 768"/>
              <a:gd name="T4" fmla="*/ 2147483646 w 1056"/>
              <a:gd name="T5" fmla="*/ 2147483646 h 768"/>
              <a:gd name="T6" fmla="*/ 2147483646 w 1056"/>
              <a:gd name="T7" fmla="*/ 2147483646 h 768"/>
              <a:gd name="T8" fmla="*/ 0 w 1056"/>
              <a:gd name="T9" fmla="*/ 2147483646 h 768"/>
              <a:gd name="T10" fmla="*/ 0 60000 65536"/>
              <a:gd name="T11" fmla="*/ 0 60000 65536"/>
              <a:gd name="T12" fmla="*/ 0 60000 65536"/>
              <a:gd name="T13" fmla="*/ 0 60000 65536"/>
              <a:gd name="T14" fmla="*/ 0 60000 65536"/>
              <a:gd name="T15" fmla="*/ 0 w 1056"/>
              <a:gd name="T16" fmla="*/ 0 h 768"/>
              <a:gd name="T17" fmla="*/ 1056 w 1056"/>
              <a:gd name="T18" fmla="*/ 768 h 768"/>
            </a:gdLst>
            <a:ahLst/>
            <a:cxnLst>
              <a:cxn ang="T10">
                <a:pos x="T0" y="T1"/>
              </a:cxn>
              <a:cxn ang="T11">
                <a:pos x="T2" y="T3"/>
              </a:cxn>
              <a:cxn ang="T12">
                <a:pos x="T4" y="T5"/>
              </a:cxn>
              <a:cxn ang="T13">
                <a:pos x="T6" y="T7"/>
              </a:cxn>
              <a:cxn ang="T14">
                <a:pos x="T8" y="T9"/>
              </a:cxn>
            </a:cxnLst>
            <a:rect l="T15" t="T16" r="T17" b="T18"/>
            <a:pathLst>
              <a:path w="1056" h="768">
                <a:moveTo>
                  <a:pt x="1056" y="0"/>
                </a:moveTo>
                <a:cubicBezTo>
                  <a:pt x="908" y="88"/>
                  <a:pt x="760" y="176"/>
                  <a:pt x="672" y="240"/>
                </a:cubicBezTo>
                <a:cubicBezTo>
                  <a:pt x="584" y="304"/>
                  <a:pt x="608" y="312"/>
                  <a:pt x="528" y="384"/>
                </a:cubicBezTo>
                <a:cubicBezTo>
                  <a:pt x="448" y="456"/>
                  <a:pt x="280" y="608"/>
                  <a:pt x="192" y="672"/>
                </a:cubicBezTo>
                <a:cubicBezTo>
                  <a:pt x="104" y="736"/>
                  <a:pt x="32" y="752"/>
                  <a:pt x="0" y="768"/>
                </a:cubicBezTo>
              </a:path>
            </a:pathLst>
          </a:custGeom>
          <a:noFill/>
          <a:ln w="76200" cmpd="sng">
            <a:solidFill>
              <a:srgbClr val="CC3300"/>
            </a:solidFill>
            <a:round/>
            <a:headEnd/>
            <a:tailEnd/>
          </a:ln>
        </p:spPr>
        <p:txBody>
          <a:bodyPr wrap="none" anchor="ctr"/>
          <a:lstStyle/>
          <a:p>
            <a:endParaRPr lang="fr-FR"/>
          </a:p>
        </p:txBody>
      </p:sp>
      <p:sp>
        <p:nvSpPr>
          <p:cNvPr id="35852" name="Freeform 3"/>
          <p:cNvSpPr>
            <a:spLocks/>
          </p:cNvSpPr>
          <p:nvPr/>
        </p:nvSpPr>
        <p:spPr bwMode="auto">
          <a:xfrm>
            <a:off x="3419475" y="2203450"/>
            <a:ext cx="1439863" cy="504825"/>
          </a:xfrm>
          <a:custGeom>
            <a:avLst/>
            <a:gdLst>
              <a:gd name="T0" fmla="*/ 2147483646 w 960"/>
              <a:gd name="T1" fmla="*/ 2147483646 h 344"/>
              <a:gd name="T2" fmla="*/ 2147483646 w 960"/>
              <a:gd name="T3" fmla="*/ 2147483646 h 344"/>
              <a:gd name="T4" fmla="*/ 2147483646 w 960"/>
              <a:gd name="T5" fmla="*/ 2147483646 h 344"/>
              <a:gd name="T6" fmla="*/ 2147483646 w 960"/>
              <a:gd name="T7" fmla="*/ 2147483646 h 344"/>
              <a:gd name="T8" fmla="*/ 2147483646 w 960"/>
              <a:gd name="T9" fmla="*/ 2147483646 h 344"/>
              <a:gd name="T10" fmla="*/ 0 w 960"/>
              <a:gd name="T11" fmla="*/ 2147483646 h 344"/>
              <a:gd name="T12" fmla="*/ 0 60000 65536"/>
              <a:gd name="T13" fmla="*/ 0 60000 65536"/>
              <a:gd name="T14" fmla="*/ 0 60000 65536"/>
              <a:gd name="T15" fmla="*/ 0 60000 65536"/>
              <a:gd name="T16" fmla="*/ 0 60000 65536"/>
              <a:gd name="T17" fmla="*/ 0 60000 65536"/>
              <a:gd name="T18" fmla="*/ 0 w 960"/>
              <a:gd name="T19" fmla="*/ 0 h 344"/>
              <a:gd name="T20" fmla="*/ 960 w 960"/>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960" h="344">
                <a:moveTo>
                  <a:pt x="960" y="8"/>
                </a:moveTo>
                <a:cubicBezTo>
                  <a:pt x="948" y="8"/>
                  <a:pt x="936" y="8"/>
                  <a:pt x="864" y="8"/>
                </a:cubicBezTo>
                <a:cubicBezTo>
                  <a:pt x="792" y="8"/>
                  <a:pt x="624" y="0"/>
                  <a:pt x="528" y="8"/>
                </a:cubicBezTo>
                <a:cubicBezTo>
                  <a:pt x="432" y="16"/>
                  <a:pt x="352" y="24"/>
                  <a:pt x="288" y="56"/>
                </a:cubicBezTo>
                <a:cubicBezTo>
                  <a:pt x="224" y="88"/>
                  <a:pt x="192" y="152"/>
                  <a:pt x="144" y="200"/>
                </a:cubicBezTo>
                <a:cubicBezTo>
                  <a:pt x="96" y="248"/>
                  <a:pt x="24" y="320"/>
                  <a:pt x="0" y="344"/>
                </a:cubicBezTo>
              </a:path>
            </a:pathLst>
          </a:custGeom>
          <a:noFill/>
          <a:ln w="76200" cmpd="sng">
            <a:solidFill>
              <a:srgbClr val="CC3300"/>
            </a:solidFill>
            <a:round/>
            <a:headEnd/>
            <a:tailEnd/>
          </a:ln>
        </p:spPr>
        <p:txBody>
          <a:bodyPr wrap="none" anchor="ctr"/>
          <a:lstStyle/>
          <a:p>
            <a:endParaRPr lang="fr-FR"/>
          </a:p>
        </p:txBody>
      </p:sp>
      <p:sp>
        <p:nvSpPr>
          <p:cNvPr id="35853" name="Freeform 11"/>
          <p:cNvSpPr>
            <a:spLocks/>
          </p:cNvSpPr>
          <p:nvPr/>
        </p:nvSpPr>
        <p:spPr bwMode="auto">
          <a:xfrm rot="21427239" flipH="1">
            <a:off x="2700338" y="692150"/>
            <a:ext cx="1871662" cy="504825"/>
          </a:xfrm>
          <a:custGeom>
            <a:avLst/>
            <a:gdLst>
              <a:gd name="T0" fmla="*/ 0 w 1008"/>
              <a:gd name="T1" fmla="*/ 2147483646 h 576"/>
              <a:gd name="T2" fmla="*/ 2147483646 w 1008"/>
              <a:gd name="T3" fmla="*/ 2147483646 h 576"/>
              <a:gd name="T4" fmla="*/ 2147483646 w 1008"/>
              <a:gd name="T5" fmla="*/ 2147483646 h 576"/>
              <a:gd name="T6" fmla="*/ 2147483646 w 1008"/>
              <a:gd name="T7" fmla="*/ 2147483646 h 576"/>
              <a:gd name="T8" fmla="*/ 2147483646 w 1008"/>
              <a:gd name="T9" fmla="*/ 0 h 576"/>
              <a:gd name="T10" fmla="*/ 2147483646 w 1008"/>
              <a:gd name="T11" fmla="*/ 2147483646 h 576"/>
              <a:gd name="T12" fmla="*/ 0 60000 65536"/>
              <a:gd name="T13" fmla="*/ 0 60000 65536"/>
              <a:gd name="T14" fmla="*/ 0 60000 65536"/>
              <a:gd name="T15" fmla="*/ 0 60000 65536"/>
              <a:gd name="T16" fmla="*/ 0 60000 65536"/>
              <a:gd name="T17" fmla="*/ 0 60000 65536"/>
              <a:gd name="T18" fmla="*/ 0 w 1008"/>
              <a:gd name="T19" fmla="*/ 0 h 576"/>
              <a:gd name="T20" fmla="*/ 1008 w 1008"/>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1008" h="576">
                <a:moveTo>
                  <a:pt x="0" y="576"/>
                </a:moveTo>
                <a:cubicBezTo>
                  <a:pt x="60" y="488"/>
                  <a:pt x="120" y="400"/>
                  <a:pt x="192" y="336"/>
                </a:cubicBezTo>
                <a:cubicBezTo>
                  <a:pt x="264" y="272"/>
                  <a:pt x="360" y="240"/>
                  <a:pt x="432" y="192"/>
                </a:cubicBezTo>
                <a:cubicBezTo>
                  <a:pt x="504" y="144"/>
                  <a:pt x="552" y="80"/>
                  <a:pt x="624" y="48"/>
                </a:cubicBezTo>
                <a:cubicBezTo>
                  <a:pt x="696" y="16"/>
                  <a:pt x="800" y="0"/>
                  <a:pt x="864" y="0"/>
                </a:cubicBezTo>
                <a:cubicBezTo>
                  <a:pt x="928" y="0"/>
                  <a:pt x="984" y="32"/>
                  <a:pt x="1008" y="48"/>
                </a:cubicBezTo>
              </a:path>
            </a:pathLst>
          </a:custGeom>
          <a:noFill/>
          <a:ln w="76200" cmpd="sng">
            <a:solidFill>
              <a:srgbClr val="CC3300"/>
            </a:solidFill>
            <a:round/>
            <a:headEnd/>
            <a:tailEnd/>
          </a:ln>
        </p:spPr>
        <p:txBody>
          <a:bodyPr wrap="none" anchor="ctr"/>
          <a:lstStyle/>
          <a:p>
            <a:endParaRPr lang="fr-FR"/>
          </a:p>
        </p:txBody>
      </p:sp>
      <p:sp>
        <p:nvSpPr>
          <p:cNvPr id="35854" name="Espace réservé du pied de page 1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spd="slow">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Pneumencéphalie"/>
          <p:cNvPicPr>
            <a:picLocks noChangeAspect="1" noChangeArrowheads="1"/>
          </p:cNvPicPr>
          <p:nvPr/>
        </p:nvPicPr>
        <p:blipFill>
          <a:blip r:embed="rId2"/>
          <a:srcRect/>
          <a:stretch>
            <a:fillRect/>
          </a:stretch>
        </p:blipFill>
        <p:spPr bwMode="auto">
          <a:xfrm>
            <a:off x="11113" y="196850"/>
            <a:ext cx="4256087" cy="6400800"/>
          </a:xfrm>
          <a:prstGeom prst="rect">
            <a:avLst/>
          </a:prstGeom>
          <a:noFill/>
          <a:ln w="9525">
            <a:noFill/>
            <a:miter lim="800000"/>
            <a:headEnd/>
            <a:tailEnd/>
          </a:ln>
        </p:spPr>
      </p:pic>
      <p:pic>
        <p:nvPicPr>
          <p:cNvPr id="82947" name="Picture 3" descr="Pneumencéphalie Fen os"/>
          <p:cNvPicPr>
            <a:picLocks noChangeAspect="1" noChangeArrowheads="1"/>
          </p:cNvPicPr>
          <p:nvPr/>
        </p:nvPicPr>
        <p:blipFill>
          <a:blip r:embed="rId3"/>
          <a:srcRect/>
          <a:stretch>
            <a:fillRect/>
          </a:stretch>
        </p:blipFill>
        <p:spPr bwMode="auto">
          <a:xfrm>
            <a:off x="5824538" y="1295400"/>
            <a:ext cx="3136900" cy="4495800"/>
          </a:xfrm>
          <a:prstGeom prst="rect">
            <a:avLst/>
          </a:prstGeom>
          <a:noFill/>
          <a:ln w="9525">
            <a:noFill/>
            <a:miter lim="800000"/>
            <a:headEnd/>
            <a:tailEnd/>
          </a:ln>
        </p:spPr>
      </p:pic>
      <p:sp>
        <p:nvSpPr>
          <p:cNvPr id="434181" name="Rectangle 5"/>
          <p:cNvSpPr>
            <a:spLocks noGrp="1" noChangeArrowheads="1"/>
          </p:cNvSpPr>
          <p:nvPr>
            <p:ph type="title"/>
          </p:nvPr>
        </p:nvSpPr>
        <p:spPr>
          <a:xfrm>
            <a:off x="4773613" y="-26988"/>
            <a:ext cx="4335462" cy="1219201"/>
          </a:xfrm>
        </p:spPr>
        <p:txBody>
          <a:bodyPr/>
          <a:lstStyle/>
          <a:p>
            <a:pPr algn="ctr" eaLnBrk="1" hangingPunct="1">
              <a:defRPr/>
            </a:pPr>
            <a:r>
              <a:rPr lang="fr-FR" sz="3100" smtClean="0">
                <a:effectLst>
                  <a:outerShdw blurRad="38100" dist="38100" dir="2700000" algn="tl">
                    <a:srgbClr val="C0C0C0"/>
                  </a:outerShdw>
                </a:effectLst>
              </a:rPr>
              <a:t>Apports du scanner en phase aiguë</a:t>
            </a:r>
            <a:endParaRPr lang="fr-FR" smtClean="0">
              <a:effectLst>
                <a:outerShdw blurRad="38100" dist="38100" dir="2700000" algn="tl">
                  <a:srgbClr val="C0C0C0"/>
                </a:outerShdw>
              </a:effectLst>
            </a:endParaRPr>
          </a:p>
        </p:txBody>
      </p:sp>
      <p:sp>
        <p:nvSpPr>
          <p:cNvPr id="82949" name="Espace réservé du numéro de diapositive 5"/>
          <p:cNvSpPr>
            <a:spLocks noGrp="1"/>
          </p:cNvSpPr>
          <p:nvPr>
            <p:ph type="sldNum" sz="quarter" idx="12"/>
          </p:nvPr>
        </p:nvSpPr>
        <p:spPr>
          <a:noFill/>
          <a:ln>
            <a:miter lim="800000"/>
            <a:headEnd/>
            <a:tailEnd/>
          </a:ln>
        </p:spPr>
        <p:txBody>
          <a:bodyPr/>
          <a:lstStyle/>
          <a:p>
            <a:fld id="{B133B614-E4CA-4E28-A126-15B816692384}" type="slidenum">
              <a:rPr lang="fr-FR" altLang="fr-FR"/>
              <a:pPr/>
              <a:t>50</a:t>
            </a:fld>
            <a:endParaRPr lang="fr-FR" altLang="fr-FR"/>
          </a:p>
        </p:txBody>
      </p:sp>
      <p:sp>
        <p:nvSpPr>
          <p:cNvPr id="82950" name="Espace réservé du pied de page 6"/>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82951" name="Text Box 4"/>
          <p:cNvSpPr txBox="1">
            <a:spLocks noChangeArrowheads="1"/>
          </p:cNvSpPr>
          <p:nvPr/>
        </p:nvSpPr>
        <p:spPr bwMode="auto">
          <a:xfrm>
            <a:off x="4067175" y="5854700"/>
            <a:ext cx="5041900" cy="708025"/>
          </a:xfrm>
          <a:prstGeom prst="rect">
            <a:avLst/>
          </a:prstGeom>
          <a:solidFill>
            <a:schemeClr val="bg1"/>
          </a:solidFill>
          <a:ln w="12700">
            <a:solidFill>
              <a:schemeClr val="accent2"/>
            </a:solidFill>
            <a:miter lim="800000"/>
            <a:headEnd/>
            <a:tailEnd/>
          </a:ln>
        </p:spPr>
        <p:txBody>
          <a:bodyPr>
            <a:spAutoFit/>
          </a:bodyPr>
          <a:lstStyle/>
          <a:p>
            <a:pPr algn="ctr">
              <a:spcBef>
                <a:spcPct val="50000"/>
              </a:spcBef>
            </a:pPr>
            <a:r>
              <a:rPr lang="fr-FR" altLang="fr-FR" sz="4000" b="1">
                <a:latin typeface="Arial" pitchFamily="34" charset="0"/>
              </a:rPr>
              <a:t>Pneumencéphalie</a:t>
            </a:r>
            <a:endParaRPr lang="fr-FR" altLang="fr-FR" sz="4200" b="1">
              <a:latin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Espace réservé du numéro de diapositive 4"/>
          <p:cNvSpPr>
            <a:spLocks noGrp="1"/>
          </p:cNvSpPr>
          <p:nvPr>
            <p:ph type="sldNum" sz="quarter" idx="12"/>
          </p:nvPr>
        </p:nvSpPr>
        <p:spPr>
          <a:noFill/>
          <a:ln>
            <a:miter lim="800000"/>
            <a:headEnd/>
            <a:tailEnd/>
          </a:ln>
        </p:spPr>
        <p:txBody>
          <a:bodyPr/>
          <a:lstStyle/>
          <a:p>
            <a:fld id="{518B4E63-E4F6-4B65-81FF-40CCDA2BC239}" type="slidenum">
              <a:rPr lang="fr-FR" altLang="fr-FR"/>
              <a:pPr/>
              <a:t>51</a:t>
            </a:fld>
            <a:endParaRPr lang="fr-FR" altLang="fr-FR"/>
          </a:p>
        </p:txBody>
      </p:sp>
      <p:sp>
        <p:nvSpPr>
          <p:cNvPr id="83971" name="Text Box 2"/>
          <p:cNvSpPr txBox="1">
            <a:spLocks noChangeArrowheads="1"/>
          </p:cNvSpPr>
          <p:nvPr/>
        </p:nvSpPr>
        <p:spPr bwMode="auto">
          <a:xfrm>
            <a:off x="6156325" y="2565400"/>
            <a:ext cx="2879725" cy="2584450"/>
          </a:xfrm>
          <a:prstGeom prst="rect">
            <a:avLst/>
          </a:prstGeom>
          <a:solidFill>
            <a:schemeClr val="bg1"/>
          </a:solidFill>
          <a:ln w="12700">
            <a:solidFill>
              <a:schemeClr val="accent2"/>
            </a:solidFill>
            <a:miter lim="800000"/>
            <a:headEnd/>
            <a:tailEnd/>
          </a:ln>
        </p:spPr>
        <p:txBody>
          <a:bodyPr>
            <a:spAutoFit/>
          </a:bodyPr>
          <a:lstStyle/>
          <a:p>
            <a:pPr algn="ctr">
              <a:spcBef>
                <a:spcPct val="50000"/>
              </a:spcBef>
            </a:pPr>
            <a:r>
              <a:rPr lang="fr-FR" altLang="fr-FR" sz="3600" b="1">
                <a:latin typeface="Arial" pitchFamily="34" charset="0"/>
              </a:rPr>
              <a:t>Scanner reconstruc-tions 3D</a:t>
            </a:r>
          </a:p>
          <a:p>
            <a:pPr algn="ctr">
              <a:spcBef>
                <a:spcPct val="50000"/>
              </a:spcBef>
            </a:pPr>
            <a:r>
              <a:rPr lang="fr-FR" altLang="fr-FR" sz="3600" b="1">
                <a:latin typeface="Arial" pitchFamily="34" charset="0"/>
              </a:rPr>
              <a:t>Enfant</a:t>
            </a:r>
          </a:p>
        </p:txBody>
      </p:sp>
      <p:sp>
        <p:nvSpPr>
          <p:cNvPr id="83972"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83973" name="Image 7" descr="Fraxt crâne enfant.jpg"/>
          <p:cNvPicPr>
            <a:picLocks noChangeAspect="1"/>
          </p:cNvPicPr>
          <p:nvPr/>
        </p:nvPicPr>
        <p:blipFill>
          <a:blip r:embed="rId2"/>
          <a:srcRect/>
          <a:stretch>
            <a:fillRect/>
          </a:stretch>
        </p:blipFill>
        <p:spPr bwMode="auto">
          <a:xfrm>
            <a:off x="88900" y="333375"/>
            <a:ext cx="5995988" cy="58324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84995" name="Espace réservé du numéro de diapositive 4"/>
          <p:cNvSpPr>
            <a:spLocks noGrp="1"/>
          </p:cNvSpPr>
          <p:nvPr>
            <p:ph type="sldNum" sz="quarter" idx="12"/>
          </p:nvPr>
        </p:nvSpPr>
        <p:spPr>
          <a:noFill/>
          <a:ln>
            <a:miter lim="800000"/>
            <a:headEnd/>
            <a:tailEnd/>
          </a:ln>
        </p:spPr>
        <p:txBody>
          <a:bodyPr/>
          <a:lstStyle/>
          <a:p>
            <a:fld id="{424D4299-DCF6-4BC8-A7EA-305BF98FE233}" type="slidenum">
              <a:rPr lang="fr-FR" altLang="fr-FR"/>
              <a:pPr/>
              <a:t>52</a:t>
            </a:fld>
            <a:endParaRPr lang="fr-FR" altLang="fr-FR"/>
          </a:p>
        </p:txBody>
      </p:sp>
      <p:sp>
        <p:nvSpPr>
          <p:cNvPr id="84996" name="Rectangle 4"/>
          <p:cNvSpPr>
            <a:spLocks noChangeArrowheads="1"/>
          </p:cNvSpPr>
          <p:nvPr/>
        </p:nvSpPr>
        <p:spPr bwMode="auto">
          <a:xfrm>
            <a:off x="2965450" y="914400"/>
            <a:ext cx="1285875" cy="1752600"/>
          </a:xfrm>
          <a:prstGeom prst="rect">
            <a:avLst/>
          </a:prstGeom>
          <a:noFill/>
          <a:ln w="28575">
            <a:solidFill>
              <a:schemeClr val="bg2"/>
            </a:solidFill>
            <a:miter lim="800000"/>
            <a:headEnd/>
            <a:tailEnd/>
          </a:ln>
        </p:spPr>
        <p:txBody>
          <a:bodyPr wrap="none" anchor="ctr"/>
          <a:lstStyle/>
          <a:p>
            <a:pPr eaLnBrk="1" hangingPunct="1"/>
            <a:endParaRPr lang="fr-FR" altLang="fr-FR"/>
          </a:p>
        </p:txBody>
      </p:sp>
      <p:sp>
        <p:nvSpPr>
          <p:cNvPr id="84997" name="Text Box 2"/>
          <p:cNvSpPr txBox="1">
            <a:spLocks noChangeArrowheads="1"/>
          </p:cNvSpPr>
          <p:nvPr/>
        </p:nvSpPr>
        <p:spPr bwMode="auto">
          <a:xfrm>
            <a:off x="5292725" y="2551113"/>
            <a:ext cx="3706813" cy="3138487"/>
          </a:xfrm>
          <a:prstGeom prst="rect">
            <a:avLst/>
          </a:prstGeom>
          <a:solidFill>
            <a:schemeClr val="bg1"/>
          </a:solidFill>
          <a:ln w="12700">
            <a:solidFill>
              <a:schemeClr val="accent2"/>
            </a:solidFill>
            <a:miter lim="800000"/>
            <a:headEnd/>
            <a:tailEnd/>
          </a:ln>
        </p:spPr>
        <p:txBody>
          <a:bodyPr>
            <a:spAutoFit/>
          </a:bodyPr>
          <a:lstStyle/>
          <a:p>
            <a:pPr algn="ctr">
              <a:spcBef>
                <a:spcPct val="50000"/>
              </a:spcBef>
            </a:pPr>
            <a:r>
              <a:rPr lang="fr-FR" altLang="fr-FR" sz="4400" b="1">
                <a:latin typeface="Arial" pitchFamily="34" charset="0"/>
              </a:rPr>
              <a:t>Scanner crâne et face</a:t>
            </a:r>
          </a:p>
          <a:p>
            <a:pPr algn="ctr">
              <a:spcBef>
                <a:spcPct val="50000"/>
              </a:spcBef>
            </a:pPr>
            <a:r>
              <a:rPr lang="fr-FR" altLang="fr-FR" sz="4400" b="1">
                <a:latin typeface="Arial" pitchFamily="34" charset="0"/>
              </a:rPr>
              <a:t> 3D, valve de dérivation</a:t>
            </a:r>
          </a:p>
        </p:txBody>
      </p:sp>
      <p:pic>
        <p:nvPicPr>
          <p:cNvPr id="84998" name="Picture 2"/>
          <p:cNvPicPr>
            <a:picLocks noGrp="1" noChangeAspect="1" noChangeArrowheads="1"/>
          </p:cNvPicPr>
          <p:nvPr>
            <p:ph/>
          </p:nvPr>
        </p:nvPicPr>
        <p:blipFill>
          <a:blip r:embed="rId2"/>
          <a:srcRect/>
          <a:stretch>
            <a:fillRect/>
          </a:stretch>
        </p:blipFill>
        <p:spPr>
          <a:xfrm>
            <a:off x="34925" y="44450"/>
            <a:ext cx="5072063" cy="6761163"/>
          </a:xfrm>
        </p:spPr>
      </p:pic>
      <p:sp>
        <p:nvSpPr>
          <p:cNvPr id="84999" name="ZoneTexte 2"/>
          <p:cNvSpPr txBox="1">
            <a:spLocks noChangeArrowheads="1"/>
          </p:cNvSpPr>
          <p:nvPr/>
        </p:nvSpPr>
        <p:spPr bwMode="auto">
          <a:xfrm>
            <a:off x="107950" y="404813"/>
            <a:ext cx="4968875" cy="369887"/>
          </a:xfrm>
          <a:prstGeom prst="rect">
            <a:avLst/>
          </a:prstGeom>
          <a:solidFill>
            <a:schemeClr val="tx1"/>
          </a:solidFill>
          <a:ln w="9525">
            <a:noFill/>
            <a:miter lim="800000"/>
            <a:headEnd/>
            <a:tailEnd/>
          </a:ln>
        </p:spPr>
        <p:txBody>
          <a:bodyPr>
            <a:spAutoFit/>
          </a:bodyPr>
          <a:lstStyle/>
          <a:p>
            <a:pPr eaLnBrk="1" hangingPunct="1"/>
            <a:endParaRPr lang="fr-FR" altLang="fr-F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86019" name="Espace réservé du numéro de diapositive 4"/>
          <p:cNvSpPr>
            <a:spLocks noGrp="1"/>
          </p:cNvSpPr>
          <p:nvPr>
            <p:ph type="sldNum" sz="quarter" idx="12"/>
          </p:nvPr>
        </p:nvSpPr>
        <p:spPr>
          <a:noFill/>
          <a:ln>
            <a:miter lim="800000"/>
            <a:headEnd/>
            <a:tailEnd/>
          </a:ln>
        </p:spPr>
        <p:txBody>
          <a:bodyPr/>
          <a:lstStyle/>
          <a:p>
            <a:fld id="{3CCDD792-D910-4BB4-BD62-891255D6BF7B}" type="slidenum">
              <a:rPr lang="fr-FR" altLang="fr-FR"/>
              <a:pPr/>
              <a:t>53</a:t>
            </a:fld>
            <a:endParaRPr lang="fr-FR" altLang="fr-FR"/>
          </a:p>
        </p:txBody>
      </p:sp>
      <p:sp>
        <p:nvSpPr>
          <p:cNvPr id="86020" name="Rectangle 4"/>
          <p:cNvSpPr>
            <a:spLocks noChangeArrowheads="1"/>
          </p:cNvSpPr>
          <p:nvPr/>
        </p:nvSpPr>
        <p:spPr bwMode="auto">
          <a:xfrm>
            <a:off x="2965450" y="914400"/>
            <a:ext cx="1285875" cy="1752600"/>
          </a:xfrm>
          <a:prstGeom prst="rect">
            <a:avLst/>
          </a:prstGeom>
          <a:noFill/>
          <a:ln w="28575">
            <a:solidFill>
              <a:schemeClr val="bg2"/>
            </a:solidFill>
            <a:miter lim="800000"/>
            <a:headEnd/>
            <a:tailEnd/>
          </a:ln>
        </p:spPr>
        <p:txBody>
          <a:bodyPr wrap="none" anchor="ctr"/>
          <a:lstStyle/>
          <a:p>
            <a:pPr eaLnBrk="1" hangingPunct="1"/>
            <a:endParaRPr lang="fr-FR" altLang="fr-FR"/>
          </a:p>
        </p:txBody>
      </p:sp>
      <p:sp>
        <p:nvSpPr>
          <p:cNvPr id="86021" name="Text Box 2"/>
          <p:cNvSpPr txBox="1">
            <a:spLocks noChangeArrowheads="1"/>
          </p:cNvSpPr>
          <p:nvPr/>
        </p:nvSpPr>
        <p:spPr bwMode="auto">
          <a:xfrm>
            <a:off x="107950" y="107950"/>
            <a:ext cx="8891588" cy="584200"/>
          </a:xfrm>
          <a:prstGeom prst="rect">
            <a:avLst/>
          </a:prstGeom>
          <a:solidFill>
            <a:schemeClr val="bg1"/>
          </a:solidFill>
          <a:ln w="12700">
            <a:solidFill>
              <a:schemeClr val="accent2"/>
            </a:solidFill>
            <a:miter lim="800000"/>
            <a:headEnd/>
            <a:tailEnd/>
          </a:ln>
        </p:spPr>
        <p:txBody>
          <a:bodyPr>
            <a:spAutoFit/>
          </a:bodyPr>
          <a:lstStyle/>
          <a:p>
            <a:pPr algn="ctr">
              <a:spcBef>
                <a:spcPct val="50000"/>
              </a:spcBef>
            </a:pPr>
            <a:r>
              <a:rPr lang="fr-FR" altLang="fr-FR" sz="3200" b="1">
                <a:latin typeface="Arial" pitchFamily="34" charset="0"/>
              </a:rPr>
              <a:t>Scanner crâne et face : volet crânien</a:t>
            </a:r>
          </a:p>
        </p:txBody>
      </p:sp>
      <p:pic>
        <p:nvPicPr>
          <p:cNvPr id="86022" name="Picture 2"/>
          <p:cNvPicPr>
            <a:picLocks noGrp="1" noChangeAspect="1" noChangeArrowheads="1"/>
          </p:cNvPicPr>
          <p:nvPr>
            <p:ph/>
          </p:nvPr>
        </p:nvPicPr>
        <p:blipFill>
          <a:blip r:embed="rId2"/>
          <a:srcRect/>
          <a:stretch>
            <a:fillRect/>
          </a:stretch>
        </p:blipFill>
        <p:spPr>
          <a:xfrm>
            <a:off x="539750" y="765175"/>
            <a:ext cx="8064500" cy="6048375"/>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525463" y="187325"/>
            <a:ext cx="8143875" cy="1370013"/>
          </a:xfrm>
          <a:ln>
            <a:solidFill>
              <a:schemeClr val="accent2"/>
            </a:solidFill>
          </a:ln>
        </p:spPr>
        <p:txBody>
          <a:bodyPr/>
          <a:lstStyle/>
          <a:p>
            <a:pPr algn="ctr" eaLnBrk="1" hangingPunct="1">
              <a:defRPr/>
            </a:pPr>
            <a:r>
              <a:rPr lang="fr-FR" sz="2800" dirty="0" err="1" smtClean="0">
                <a:effectLst>
                  <a:outerShdw blurRad="38100" dist="38100" dir="2700000" algn="tl">
                    <a:srgbClr val="C0C0C0"/>
                  </a:outerShdw>
                </a:effectLst>
              </a:rPr>
              <a:t>Atsuhiro</a:t>
            </a:r>
            <a:r>
              <a:rPr lang="fr-FR" sz="2800" dirty="0" smtClean="0">
                <a:effectLst>
                  <a:outerShdw blurRad="38100" dist="38100" dir="2700000" algn="tl">
                    <a:srgbClr val="C0C0C0"/>
                  </a:outerShdw>
                </a:effectLst>
              </a:rPr>
              <a:t> A et al, </a:t>
            </a:r>
            <a:r>
              <a:rPr lang="fr-FR" sz="2800" dirty="0" err="1" smtClean="0">
                <a:effectLst>
                  <a:outerShdw blurRad="38100" dist="38100" dir="2700000" algn="tl">
                    <a:srgbClr val="C0C0C0"/>
                  </a:outerShdw>
                </a:effectLst>
              </a:rPr>
              <a:t>Automated</a:t>
            </a:r>
            <a:r>
              <a:rPr lang="fr-FR" sz="2800" dirty="0" smtClean="0">
                <a:effectLst>
                  <a:outerShdw blurRad="38100" dist="38100" dir="2700000" algn="tl">
                    <a:srgbClr val="C0C0C0"/>
                  </a:outerShdw>
                </a:effectLst>
              </a:rPr>
              <a:t> identification and quantification of TBI </a:t>
            </a:r>
            <a:r>
              <a:rPr lang="fr-FR" sz="2800" dirty="0" err="1" smtClean="0">
                <a:effectLst>
                  <a:outerShdw blurRad="38100" dist="38100" dir="2700000" algn="tl">
                    <a:srgbClr val="C0C0C0"/>
                  </a:outerShdw>
                </a:effectLst>
              </a:rPr>
              <a:t>from</a:t>
            </a:r>
            <a:r>
              <a:rPr lang="fr-FR" sz="2800" dirty="0" smtClean="0">
                <a:effectLst>
                  <a:outerShdw blurRad="38100" dist="38100" dir="2700000" algn="tl">
                    <a:srgbClr val="C0C0C0"/>
                  </a:outerShdw>
                </a:effectLst>
              </a:rPr>
              <a:t> CT scans : are </a:t>
            </a:r>
            <a:r>
              <a:rPr lang="fr-FR" sz="2800" dirty="0" err="1" smtClean="0">
                <a:effectLst>
                  <a:outerShdw blurRad="38100" dist="38100" dir="2700000" algn="tl">
                    <a:srgbClr val="C0C0C0"/>
                  </a:outerShdw>
                </a:effectLst>
              </a:rPr>
              <a:t>we</a:t>
            </a:r>
            <a:r>
              <a:rPr lang="fr-FR" sz="2800" dirty="0" smtClean="0">
                <a:effectLst>
                  <a:outerShdw blurRad="38100" dist="38100" dir="2700000" algn="tl">
                    <a:srgbClr val="C0C0C0"/>
                  </a:outerShdw>
                </a:effectLst>
              </a:rPr>
              <a:t> </a:t>
            </a:r>
            <a:r>
              <a:rPr lang="fr-FR" sz="2800" dirty="0" err="1" smtClean="0">
                <a:effectLst>
                  <a:outerShdw blurRad="38100" dist="38100" dir="2700000" algn="tl">
                    <a:srgbClr val="C0C0C0"/>
                  </a:outerShdw>
                </a:effectLst>
              </a:rPr>
              <a:t>there</a:t>
            </a:r>
            <a:r>
              <a:rPr lang="fr-FR" sz="2800" dirty="0" smtClean="0">
                <a:effectLst>
                  <a:outerShdw blurRad="38100" dist="38100" dir="2700000" algn="tl">
                    <a:srgbClr val="C0C0C0"/>
                  </a:outerShdw>
                </a:effectLst>
              </a:rPr>
              <a:t> </a:t>
            </a:r>
            <a:r>
              <a:rPr lang="fr-FR" sz="2800" dirty="0" err="1" smtClean="0">
                <a:effectLst>
                  <a:outerShdw blurRad="38100" dist="38100" dir="2700000" algn="tl">
                    <a:srgbClr val="C0C0C0"/>
                  </a:outerShdw>
                </a:effectLst>
              </a:rPr>
              <a:t>yet</a:t>
            </a:r>
            <a:r>
              <a:rPr lang="fr-FR" sz="2800" dirty="0" smtClean="0">
                <a:effectLst>
                  <a:outerShdw blurRad="38100" dist="38100" dir="2700000" algn="tl">
                    <a:srgbClr val="C0C0C0"/>
                  </a:outerShdw>
                </a:effectLst>
              </a:rPr>
              <a:t> ? </a:t>
            </a:r>
            <a:r>
              <a:rPr lang="fr-FR" sz="2800" dirty="0" err="1" smtClean="0">
                <a:effectLst>
                  <a:outerShdw blurRad="38100" dist="38100" dir="2700000" algn="tl">
                    <a:srgbClr val="C0C0C0"/>
                  </a:outerShdw>
                </a:effectLst>
              </a:rPr>
              <a:t>Nov</a:t>
            </a:r>
            <a:r>
              <a:rPr lang="fr-FR" sz="2800" dirty="0" smtClean="0">
                <a:effectLst>
                  <a:outerShdw blurRad="38100" dist="38100" dir="2700000" algn="tl">
                    <a:srgbClr val="C0C0C0"/>
                  </a:outerShdw>
                </a:effectLst>
              </a:rPr>
              <a:t> 2022</a:t>
            </a:r>
            <a:endParaRPr lang="fr-FR" sz="3600" dirty="0" smtClean="0">
              <a:effectLst>
                <a:outerShdw blurRad="38100" dist="38100" dir="2700000" algn="tl">
                  <a:srgbClr val="C0C0C0"/>
                </a:outerShdw>
              </a:effectLst>
            </a:endParaRPr>
          </a:p>
        </p:txBody>
      </p:sp>
      <p:sp>
        <p:nvSpPr>
          <p:cNvPr id="87043" name="Rectangle 3"/>
          <p:cNvSpPr>
            <a:spLocks noGrp="1" noChangeArrowheads="1"/>
          </p:cNvSpPr>
          <p:nvPr>
            <p:ph type="body" idx="1"/>
          </p:nvPr>
        </p:nvSpPr>
        <p:spPr>
          <a:xfrm>
            <a:off x="203200" y="1700213"/>
            <a:ext cx="8805863" cy="4176712"/>
          </a:xfrm>
        </p:spPr>
        <p:txBody>
          <a:bodyPr/>
          <a:lstStyle/>
          <a:p>
            <a:pPr marL="342900" indent="-342900" eaLnBrk="1" hangingPunct="1">
              <a:buFontTx/>
              <a:buChar char="•"/>
            </a:pPr>
            <a:r>
              <a:rPr lang="fr-FR" altLang="fr-FR" sz="3500" smtClean="0">
                <a:latin typeface="Comic Sans MS" pitchFamily="66" charset="0"/>
              </a:rPr>
              <a:t>Identification automatisée par IA</a:t>
            </a:r>
          </a:p>
          <a:p>
            <a:pPr marL="342900" indent="-342900" eaLnBrk="1" hangingPunct="1">
              <a:buFontTx/>
              <a:buChar char="•"/>
            </a:pPr>
            <a:r>
              <a:rPr lang="fr-FR" altLang="fr-FR" sz="3500" smtClean="0">
                <a:latin typeface="Comic Sans MS" pitchFamily="66" charset="0"/>
              </a:rPr>
              <a:t>Améliorer le reproductibilité de l’identification et de la quantification des TCC en réduisant les facteurs humains subjectifs…</a:t>
            </a:r>
          </a:p>
          <a:p>
            <a:pPr marL="342900" indent="-342900" eaLnBrk="1" hangingPunct="1">
              <a:buFontTx/>
              <a:buChar char="•"/>
            </a:pPr>
            <a:r>
              <a:rPr lang="fr-FR" altLang="fr-FR" sz="3500" smtClean="0">
                <a:latin typeface="Comic Sans MS" pitchFamily="66" charset="0"/>
              </a:rPr>
              <a:t>algorithmes sont basés sur les réseaux neuronaux. </a:t>
            </a:r>
          </a:p>
          <a:p>
            <a:pPr marL="342900" indent="-342900" eaLnBrk="1" hangingPunct="1">
              <a:buFontTx/>
              <a:buChar char="•"/>
            </a:pPr>
            <a:r>
              <a:rPr lang="fr-FR" altLang="fr-FR" sz="3500" smtClean="0">
                <a:latin typeface="Comic Sans MS" pitchFamily="66" charset="0"/>
              </a:rPr>
              <a:t>Avenir….</a:t>
            </a:r>
          </a:p>
          <a:p>
            <a:pPr marL="342900" indent="-342900" eaLnBrk="1" hangingPunct="1">
              <a:buFontTx/>
              <a:buChar char="•"/>
            </a:pPr>
            <a:endParaRPr lang="fr-FR" altLang="fr-FR" sz="3500" smtClean="0">
              <a:latin typeface="Comic Sans MS" pitchFamily="66" charset="0"/>
            </a:endParaRPr>
          </a:p>
        </p:txBody>
      </p:sp>
      <p:sp>
        <p:nvSpPr>
          <p:cNvPr id="87044" name="Espace réservé du numéro de diapositive 3"/>
          <p:cNvSpPr>
            <a:spLocks noGrp="1"/>
          </p:cNvSpPr>
          <p:nvPr>
            <p:ph type="sldNum" sz="quarter" idx="12"/>
          </p:nvPr>
        </p:nvSpPr>
        <p:spPr>
          <a:noFill/>
          <a:ln>
            <a:miter lim="800000"/>
            <a:headEnd/>
            <a:tailEnd/>
          </a:ln>
        </p:spPr>
        <p:txBody>
          <a:bodyPr/>
          <a:lstStyle/>
          <a:p>
            <a:fld id="{B25D4D6E-700C-440E-81A6-516DD10AEB76}" type="slidenum">
              <a:rPr lang="fr-FR" altLang="fr-FR"/>
              <a:pPr/>
              <a:t>54</a:t>
            </a:fld>
            <a:endParaRPr lang="fr-FR" altLang="fr-FR"/>
          </a:p>
        </p:txBody>
      </p:sp>
      <p:sp>
        <p:nvSpPr>
          <p:cNvPr id="8704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525463" y="115888"/>
            <a:ext cx="8143875" cy="569912"/>
          </a:xfrm>
          <a:ln>
            <a:solidFill>
              <a:schemeClr val="accent2"/>
            </a:solidFill>
          </a:ln>
        </p:spPr>
        <p:txBody>
          <a:bodyPr/>
          <a:lstStyle/>
          <a:p>
            <a:pPr algn="ctr" eaLnBrk="1" hangingPunct="1">
              <a:defRPr/>
            </a:pPr>
            <a:r>
              <a:rPr lang="fr-FR" sz="3100" smtClean="0">
                <a:effectLst>
                  <a:outerShdw blurRad="38100" dist="38100" dir="2700000" algn="tl">
                    <a:srgbClr val="C0C0C0"/>
                  </a:outerShdw>
                </a:effectLst>
              </a:rPr>
              <a:t>Apports du scanner en phase chronique</a:t>
            </a:r>
            <a:endParaRPr lang="fr-FR" smtClean="0">
              <a:effectLst>
                <a:outerShdw blurRad="38100" dist="38100" dir="2700000" algn="tl">
                  <a:srgbClr val="C0C0C0"/>
                </a:outerShdw>
              </a:effectLst>
            </a:endParaRPr>
          </a:p>
        </p:txBody>
      </p:sp>
      <p:sp>
        <p:nvSpPr>
          <p:cNvPr id="439299" name="Rectangle 3"/>
          <p:cNvSpPr>
            <a:spLocks noGrp="1" noChangeArrowheads="1"/>
          </p:cNvSpPr>
          <p:nvPr>
            <p:ph type="body" idx="1"/>
          </p:nvPr>
        </p:nvSpPr>
        <p:spPr>
          <a:xfrm>
            <a:off x="203200" y="908050"/>
            <a:ext cx="8805863" cy="5472113"/>
          </a:xfrm>
        </p:spPr>
        <p:txBody>
          <a:bodyPr/>
          <a:lstStyle/>
          <a:p>
            <a:pPr marL="342900" indent="-342900" eaLnBrk="1" hangingPunct="1">
              <a:buFontTx/>
              <a:buChar char="•"/>
              <a:defRPr/>
            </a:pPr>
            <a:r>
              <a:rPr lang="fr-FR" sz="3500" b="1" u="sng" smtClean="0">
                <a:solidFill>
                  <a:srgbClr val="0000FF"/>
                </a:solidFill>
                <a:effectLst>
                  <a:outerShdw blurRad="38100" dist="38100" dir="2700000" algn="tl">
                    <a:srgbClr val="C0C0C0"/>
                  </a:outerShdw>
                </a:effectLst>
                <a:latin typeface="Comic Sans MS" pitchFamily="66" charset="0"/>
              </a:rPr>
              <a:t>En phase subaiguë</a:t>
            </a:r>
            <a:r>
              <a:rPr lang="fr-FR" sz="3500" b="1" smtClean="0">
                <a:solidFill>
                  <a:srgbClr val="0000FF"/>
                </a:solidFill>
                <a:latin typeface="Comic Sans MS" pitchFamily="66" charset="0"/>
              </a:rPr>
              <a:t> (3 semaines):</a:t>
            </a:r>
            <a:r>
              <a:rPr lang="fr-FR" sz="3500" smtClean="0">
                <a:latin typeface="Comic Sans MS" pitchFamily="66" charset="0"/>
              </a:rPr>
              <a:t> suivi des lésions, répétition facile en cas de Tc sévère</a:t>
            </a:r>
          </a:p>
          <a:p>
            <a:pPr marL="342900" indent="-342900" eaLnBrk="1" hangingPunct="1">
              <a:buFontTx/>
              <a:buChar char="•"/>
              <a:defRPr/>
            </a:pPr>
            <a:r>
              <a:rPr lang="fr-FR" sz="3500" b="1" u="sng" smtClean="0">
                <a:solidFill>
                  <a:srgbClr val="0000FF"/>
                </a:solidFill>
                <a:effectLst>
                  <a:outerShdw blurRad="38100" dist="38100" dir="2700000" algn="tl">
                    <a:srgbClr val="C0C0C0"/>
                  </a:outerShdw>
                </a:effectLst>
                <a:latin typeface="Comic Sans MS" pitchFamily="66" charset="0"/>
              </a:rPr>
              <a:t>En phase chronique</a:t>
            </a:r>
            <a:r>
              <a:rPr lang="fr-FR" sz="3500" smtClean="0">
                <a:solidFill>
                  <a:srgbClr val="0000FF"/>
                </a:solidFill>
                <a:latin typeface="Comic Sans MS" pitchFamily="66" charset="0"/>
              </a:rPr>
              <a:t> </a:t>
            </a:r>
            <a:r>
              <a:rPr lang="fr-FR" sz="3500" b="1" smtClean="0">
                <a:solidFill>
                  <a:srgbClr val="0000FF"/>
                </a:solidFill>
                <a:latin typeface="Comic Sans MS" pitchFamily="66" charset="0"/>
              </a:rPr>
              <a:t>(après 3 semaines):</a:t>
            </a:r>
            <a:r>
              <a:rPr lang="fr-FR" sz="3500" smtClean="0">
                <a:latin typeface="Comic Sans MS" pitchFamily="66" charset="0"/>
              </a:rPr>
              <a:t> le scanner est à ce jour dépassé par l ’IRM sauf contre indication (corps étranger magnétique) dans le suivi du patient. </a:t>
            </a:r>
          </a:p>
          <a:p>
            <a:pPr marL="342900" indent="-342900" eaLnBrk="1" hangingPunct="1">
              <a:buFontTx/>
              <a:buChar char="•"/>
              <a:defRPr/>
            </a:pPr>
            <a:r>
              <a:rPr lang="fr-FR" sz="3500" b="1" smtClean="0">
                <a:latin typeface="Comic Sans MS" pitchFamily="66" charset="0"/>
              </a:rPr>
              <a:t>Imagerie par défaut</a:t>
            </a:r>
            <a:r>
              <a:rPr lang="fr-FR" sz="3500" smtClean="0">
                <a:latin typeface="Comic Sans MS" pitchFamily="66" charset="0"/>
              </a:rPr>
              <a:t> si IRM non disponible.</a:t>
            </a:r>
          </a:p>
        </p:txBody>
      </p:sp>
      <p:sp>
        <p:nvSpPr>
          <p:cNvPr id="88068" name="Espace réservé du numéro de diapositive 3"/>
          <p:cNvSpPr>
            <a:spLocks noGrp="1"/>
          </p:cNvSpPr>
          <p:nvPr>
            <p:ph type="sldNum" sz="quarter" idx="12"/>
          </p:nvPr>
        </p:nvSpPr>
        <p:spPr>
          <a:noFill/>
          <a:ln>
            <a:miter lim="800000"/>
            <a:headEnd/>
            <a:tailEnd/>
          </a:ln>
        </p:spPr>
        <p:txBody>
          <a:bodyPr/>
          <a:lstStyle/>
          <a:p>
            <a:fld id="{520C5D42-DF92-4EF7-9650-A7EDC3854361}" type="slidenum">
              <a:rPr lang="fr-FR" altLang="fr-FR"/>
              <a:pPr/>
              <a:t>55</a:t>
            </a:fld>
            <a:endParaRPr lang="fr-FR" altLang="fr-FR"/>
          </a:p>
        </p:txBody>
      </p:sp>
      <p:sp>
        <p:nvSpPr>
          <p:cNvPr id="8806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Espace réservé du numéro de diapositive 5"/>
          <p:cNvSpPr>
            <a:spLocks noGrp="1"/>
          </p:cNvSpPr>
          <p:nvPr>
            <p:ph type="sldNum" sz="quarter" idx="12"/>
          </p:nvPr>
        </p:nvSpPr>
        <p:spPr>
          <a:noFill/>
          <a:ln>
            <a:miter lim="800000"/>
            <a:headEnd/>
            <a:tailEnd/>
          </a:ln>
        </p:spPr>
        <p:txBody>
          <a:bodyPr/>
          <a:lstStyle/>
          <a:p>
            <a:fld id="{F43197B3-6DDF-4746-830D-8BAEF5CB119C}" type="slidenum">
              <a:rPr lang="fr-FR" altLang="fr-FR"/>
              <a:pPr/>
              <a:t>56</a:t>
            </a:fld>
            <a:endParaRPr lang="fr-FR" altLang="fr-FR"/>
          </a:p>
        </p:txBody>
      </p:sp>
      <p:sp>
        <p:nvSpPr>
          <p:cNvPr id="89091" name="Rectangle 2"/>
          <p:cNvSpPr>
            <a:spLocks noGrp="1" noChangeArrowheads="1"/>
          </p:cNvSpPr>
          <p:nvPr>
            <p:ph type="title"/>
          </p:nvPr>
        </p:nvSpPr>
        <p:spPr>
          <a:xfrm>
            <a:off x="611188" y="547688"/>
            <a:ext cx="7920037" cy="3386137"/>
          </a:xfrm>
          <a:noFill/>
        </p:spPr>
        <p:txBody>
          <a:bodyPr/>
          <a:lstStyle/>
          <a:p>
            <a:pPr algn="ctr" eaLnBrk="1" hangingPunct="1"/>
            <a:r>
              <a:rPr lang="fr-FR" altLang="fr-FR" sz="5700" b="1" i="1" smtClean="0">
                <a:latin typeface="Comic Sans MS" pitchFamily="66" charset="0"/>
              </a:rPr>
              <a:t>Apport de l’IRM </a:t>
            </a:r>
          </a:p>
        </p:txBody>
      </p:sp>
      <p:sp>
        <p:nvSpPr>
          <p:cNvPr id="89092"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Espace réservé du numéro de diapositive 5"/>
          <p:cNvSpPr>
            <a:spLocks noGrp="1"/>
          </p:cNvSpPr>
          <p:nvPr>
            <p:ph type="sldNum" sz="quarter" idx="12"/>
          </p:nvPr>
        </p:nvSpPr>
        <p:spPr>
          <a:noFill/>
          <a:ln>
            <a:miter lim="800000"/>
            <a:headEnd/>
            <a:tailEnd/>
          </a:ln>
        </p:spPr>
        <p:txBody>
          <a:bodyPr/>
          <a:lstStyle/>
          <a:p>
            <a:fld id="{5DA3CDAD-8102-49D8-91AF-219DE0F21AAD}" type="slidenum">
              <a:rPr lang="fr-FR" altLang="fr-FR"/>
              <a:pPr/>
              <a:t>57</a:t>
            </a:fld>
            <a:endParaRPr lang="fr-FR" altLang="fr-FR"/>
          </a:p>
        </p:txBody>
      </p:sp>
      <p:sp>
        <p:nvSpPr>
          <p:cNvPr id="339970" name="Rectangle 2"/>
          <p:cNvSpPr>
            <a:spLocks noGrp="1" noChangeArrowheads="1"/>
          </p:cNvSpPr>
          <p:nvPr>
            <p:ph type="title"/>
          </p:nvPr>
        </p:nvSpPr>
        <p:spPr>
          <a:xfrm>
            <a:off x="525463" y="328613"/>
            <a:ext cx="8143875" cy="579437"/>
          </a:xfrm>
          <a:ln>
            <a:solidFill>
              <a:schemeClr val="accent2"/>
            </a:solidFill>
          </a:ln>
        </p:spPr>
        <p:txBody>
          <a:bodyPr/>
          <a:lstStyle/>
          <a:p>
            <a:pPr algn="ctr" eaLnBrk="1" hangingPunct="1">
              <a:defRPr/>
            </a:pPr>
            <a:r>
              <a:rPr lang="fr-FR" sz="3500" smtClean="0">
                <a:effectLst>
                  <a:outerShdw blurRad="38100" dist="38100" dir="2700000" algn="tl">
                    <a:srgbClr val="C0C0C0"/>
                  </a:outerShdw>
                </a:effectLst>
                <a:latin typeface="Comic Sans MS" pitchFamily="66" charset="0"/>
              </a:rPr>
              <a:t>Apports de l ’IRM en phase chronique</a:t>
            </a:r>
            <a:endParaRPr lang="fr-FR" sz="4200" smtClean="0">
              <a:effectLst>
                <a:outerShdw blurRad="38100" dist="38100" dir="2700000" algn="tl">
                  <a:srgbClr val="C0C0C0"/>
                </a:outerShdw>
              </a:effectLst>
              <a:latin typeface="Comic Sans MS" pitchFamily="66" charset="0"/>
            </a:endParaRPr>
          </a:p>
        </p:txBody>
      </p:sp>
      <p:sp>
        <p:nvSpPr>
          <p:cNvPr id="90116" name="Rectangle 3"/>
          <p:cNvSpPr>
            <a:spLocks noGrp="1" noChangeArrowheads="1"/>
          </p:cNvSpPr>
          <p:nvPr>
            <p:ph type="body" idx="1"/>
          </p:nvPr>
        </p:nvSpPr>
        <p:spPr>
          <a:xfrm>
            <a:off x="134938" y="1268413"/>
            <a:ext cx="8805862" cy="5761037"/>
          </a:xfrm>
        </p:spPr>
        <p:txBody>
          <a:bodyPr/>
          <a:lstStyle/>
          <a:p>
            <a:pPr marL="342900" indent="-342900" eaLnBrk="1" hangingPunct="1">
              <a:buFontTx/>
              <a:buChar char="o"/>
            </a:pPr>
            <a:r>
              <a:rPr lang="fr-FR" altLang="fr-FR" sz="3800" b="1" smtClean="0">
                <a:latin typeface="Comic Sans MS" pitchFamily="66" charset="0"/>
              </a:rPr>
              <a:t>Sensible aux lésions axonales diffuses</a:t>
            </a:r>
            <a:endParaRPr lang="fr-FR" altLang="fr-FR" sz="3800" smtClean="0">
              <a:latin typeface="Comic Sans MS" pitchFamily="66" charset="0"/>
            </a:endParaRPr>
          </a:p>
          <a:p>
            <a:pPr marL="342900" indent="-342900" eaLnBrk="1" hangingPunct="1">
              <a:buFontTx/>
              <a:buChar char="o"/>
            </a:pPr>
            <a:r>
              <a:rPr lang="fr-FR" altLang="fr-FR" sz="3800" b="1" smtClean="0">
                <a:latin typeface="Comic Sans MS" pitchFamily="66" charset="0"/>
              </a:rPr>
              <a:t>explore le tronc cérébral </a:t>
            </a:r>
            <a:r>
              <a:rPr lang="fr-FR" altLang="fr-FR" sz="3800" smtClean="0">
                <a:latin typeface="Comic Sans MS" pitchFamily="66" charset="0"/>
              </a:rPr>
              <a:t>avec précision (valeur pronostique), corps calleux, l’hippocampe, noyaux gris….</a:t>
            </a:r>
          </a:p>
          <a:p>
            <a:pPr marL="342900" indent="-342900" eaLnBrk="1" hangingPunct="1">
              <a:buFontTx/>
              <a:buChar char="o"/>
            </a:pPr>
            <a:r>
              <a:rPr lang="fr-FR" altLang="fr-FR" sz="3800" b="1" smtClean="0">
                <a:latin typeface="Comic Sans MS" pitchFamily="66" charset="0"/>
              </a:rPr>
              <a:t>Nombreuses études de corrélation</a:t>
            </a:r>
            <a:r>
              <a:rPr lang="fr-FR" altLang="fr-FR" sz="3800" smtClean="0">
                <a:latin typeface="Comic Sans MS" pitchFamily="66" charset="0"/>
              </a:rPr>
              <a:t> </a:t>
            </a:r>
          </a:p>
          <a:p>
            <a:pPr marL="342900" indent="-342900" eaLnBrk="1" hangingPunct="1">
              <a:buFontTx/>
              <a:buChar char="o"/>
            </a:pPr>
            <a:r>
              <a:rPr lang="fr-FR" altLang="fr-FR" sz="3800" smtClean="0">
                <a:latin typeface="Comic Sans MS" pitchFamily="66" charset="0"/>
              </a:rPr>
              <a:t>Seuil de détection : </a:t>
            </a:r>
            <a:r>
              <a:rPr lang="fr-FR" altLang="fr-FR" sz="3800" b="1" smtClean="0">
                <a:latin typeface="Comic Sans MS" pitchFamily="66" charset="0"/>
              </a:rPr>
              <a:t>1 à 3 mm.</a:t>
            </a:r>
          </a:p>
        </p:txBody>
      </p:sp>
      <p:sp>
        <p:nvSpPr>
          <p:cNvPr id="9011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82" name="Rectangle 2"/>
          <p:cNvSpPr>
            <a:spLocks noGrp="1" noChangeArrowheads="1"/>
          </p:cNvSpPr>
          <p:nvPr>
            <p:ph type="ctrTitle"/>
          </p:nvPr>
        </p:nvSpPr>
        <p:spPr>
          <a:xfrm>
            <a:off x="203200" y="152400"/>
            <a:ext cx="8720138" cy="684213"/>
          </a:xfrm>
          <a:ln>
            <a:solidFill>
              <a:schemeClr val="accent2"/>
            </a:solidFill>
          </a:ln>
        </p:spPr>
        <p:txBody>
          <a:bodyPr/>
          <a:lstStyle/>
          <a:p>
            <a:pPr algn="ctr" eaLnBrk="1" hangingPunct="1">
              <a:defRPr/>
            </a:pPr>
            <a:r>
              <a:rPr lang="fr-FR" sz="3300" b="1" i="1" dirty="0" smtClean="0">
                <a:effectLst>
                  <a:outerShdw blurRad="38100" dist="38100" dir="2700000" algn="tl">
                    <a:srgbClr val="C0C0C0"/>
                  </a:outerShdw>
                </a:effectLst>
                <a:latin typeface="Comic Sans MS" pitchFamily="66" charset="0"/>
              </a:rPr>
              <a:t>Quelques </a:t>
            </a:r>
            <a:r>
              <a:rPr lang="fr-FR" sz="3600" b="1" i="1" dirty="0" smtClean="0">
                <a:effectLst>
                  <a:outerShdw blurRad="38100" dist="38100" dir="2700000" algn="tl">
                    <a:srgbClr val="C0C0C0"/>
                  </a:outerShdw>
                </a:effectLst>
                <a:latin typeface="Comic Sans MS" pitchFamily="66" charset="0"/>
              </a:rPr>
              <a:t>séquences indispensables</a:t>
            </a:r>
          </a:p>
        </p:txBody>
      </p:sp>
      <p:sp>
        <p:nvSpPr>
          <p:cNvPr id="91139" name="Text Box 3"/>
          <p:cNvSpPr txBox="1">
            <a:spLocks noChangeArrowheads="1"/>
          </p:cNvSpPr>
          <p:nvPr/>
        </p:nvSpPr>
        <p:spPr bwMode="auto">
          <a:xfrm>
            <a:off x="107950" y="871538"/>
            <a:ext cx="8893175" cy="5510212"/>
          </a:xfrm>
          <a:prstGeom prst="rect">
            <a:avLst/>
          </a:prstGeom>
          <a:solidFill>
            <a:schemeClr val="bg1"/>
          </a:solidFill>
          <a:ln w="12700">
            <a:noFill/>
            <a:miter lim="800000"/>
            <a:headEnd/>
            <a:tailEnd/>
          </a:ln>
        </p:spPr>
        <p:txBody>
          <a:bodyPr>
            <a:spAutoFit/>
          </a:bodyPr>
          <a:lstStyle/>
          <a:p>
            <a:pPr marL="457200" indent="-457200" eaLnBrk="1" hangingPunct="1">
              <a:buClr>
                <a:schemeClr val="accent2"/>
              </a:buClr>
              <a:buFontTx/>
              <a:buChar char="o"/>
            </a:pPr>
            <a:r>
              <a:rPr lang="fr-FR" altLang="fr-FR" sz="3200" b="1">
                <a:solidFill>
                  <a:srgbClr val="000099"/>
                </a:solidFill>
                <a:latin typeface="Comic Sans MS" pitchFamily="66" charset="0"/>
              </a:rPr>
              <a:t> T1</a:t>
            </a:r>
            <a:r>
              <a:rPr lang="fr-FR" altLang="fr-FR" sz="3200">
                <a:latin typeface="Comic Sans MS" pitchFamily="66" charset="0"/>
              </a:rPr>
              <a:t>, morphologie, topographie cérébrale, anatomie</a:t>
            </a:r>
          </a:p>
          <a:p>
            <a:pPr marL="457200" indent="-457200" eaLnBrk="1" hangingPunct="1">
              <a:buClr>
                <a:schemeClr val="accent2"/>
              </a:buClr>
              <a:buFontTx/>
              <a:buChar char="o"/>
            </a:pPr>
            <a:r>
              <a:rPr lang="fr-FR" altLang="fr-FR" sz="3200" b="1">
                <a:solidFill>
                  <a:srgbClr val="000099"/>
                </a:solidFill>
                <a:latin typeface="Comic Sans MS" pitchFamily="66" charset="0"/>
              </a:rPr>
              <a:t> T2</a:t>
            </a:r>
            <a:r>
              <a:rPr lang="fr-FR" altLang="fr-FR" sz="3200">
                <a:latin typeface="Comic Sans MS" pitchFamily="66" charset="0"/>
              </a:rPr>
              <a:t> : œdème, collections d’eau (LCR blanc)</a:t>
            </a:r>
          </a:p>
          <a:p>
            <a:pPr marL="457200" indent="-457200" eaLnBrk="1" hangingPunct="1">
              <a:buClr>
                <a:schemeClr val="accent2"/>
              </a:buClr>
              <a:buFontTx/>
              <a:buChar char="o"/>
            </a:pPr>
            <a:r>
              <a:rPr lang="fr-FR" altLang="fr-FR" sz="3200" b="1">
                <a:solidFill>
                  <a:srgbClr val="000099"/>
                </a:solidFill>
                <a:latin typeface="Comic Sans MS" pitchFamily="66" charset="0"/>
              </a:rPr>
              <a:t> FLAIR</a:t>
            </a:r>
            <a:r>
              <a:rPr lang="fr-FR" altLang="fr-FR" sz="3200">
                <a:latin typeface="Comic Sans MS" pitchFamily="66" charset="0"/>
              </a:rPr>
              <a:t> (Fluid Attenuated Inversion  Recovery):  pondération T2, effacement sélectif du signal de l’eau libre, hémorragie méningée, </a:t>
            </a:r>
            <a:r>
              <a:rPr lang="fr-FR" altLang="fr-FR" sz="3200" b="1">
                <a:solidFill>
                  <a:srgbClr val="000099"/>
                </a:solidFill>
                <a:latin typeface="Comic Sans MS" pitchFamily="66" charset="0"/>
              </a:rPr>
              <a:t>LAD++,</a:t>
            </a:r>
            <a:r>
              <a:rPr lang="fr-FR" altLang="fr-FR" sz="3200" b="1">
                <a:latin typeface="Comic Sans MS" pitchFamily="66" charset="0"/>
              </a:rPr>
              <a:t> </a:t>
            </a:r>
            <a:r>
              <a:rPr lang="fr-FR" altLang="fr-FR" sz="3200">
                <a:latin typeface="Comic Sans MS" pitchFamily="66" charset="0"/>
              </a:rPr>
              <a:t>tissu</a:t>
            </a:r>
            <a:r>
              <a:rPr lang="fr-FR" altLang="fr-FR" sz="3200" b="1">
                <a:latin typeface="Comic Sans MS" pitchFamily="66" charset="0"/>
              </a:rPr>
              <a:t> </a:t>
            </a:r>
            <a:r>
              <a:rPr lang="fr-FR" altLang="fr-FR" sz="3200">
                <a:latin typeface="Comic Sans MS" pitchFamily="66" charset="0"/>
              </a:rPr>
              <a:t>cérébral (LCR noir)</a:t>
            </a:r>
            <a:endParaRPr lang="fr-FR" altLang="fr-FR" sz="3200" b="1">
              <a:latin typeface="Comic Sans MS" pitchFamily="66" charset="0"/>
            </a:endParaRPr>
          </a:p>
          <a:p>
            <a:pPr marL="457200" indent="-457200" eaLnBrk="1" hangingPunct="1">
              <a:buClr>
                <a:schemeClr val="accent2"/>
              </a:buClr>
              <a:buFontTx/>
              <a:buChar char="o"/>
            </a:pPr>
            <a:r>
              <a:rPr lang="fr-FR" altLang="fr-FR" sz="3200" b="1">
                <a:solidFill>
                  <a:srgbClr val="000099"/>
                </a:solidFill>
                <a:latin typeface="Comic Sans MS" pitchFamily="66" charset="0"/>
              </a:rPr>
              <a:t> T2*</a:t>
            </a:r>
            <a:r>
              <a:rPr lang="fr-FR" altLang="fr-FR" sz="3200" b="1">
                <a:latin typeface="Comic Sans MS" pitchFamily="66" charset="0"/>
              </a:rPr>
              <a:t> (</a:t>
            </a:r>
            <a:r>
              <a:rPr lang="fr-FR" altLang="fr-FR" sz="3200" b="1">
                <a:solidFill>
                  <a:srgbClr val="000099"/>
                </a:solidFill>
                <a:latin typeface="Comic Sans MS" pitchFamily="66" charset="0"/>
              </a:rPr>
              <a:t>écho de gradient</a:t>
            </a:r>
            <a:r>
              <a:rPr lang="fr-FR" altLang="fr-FR" sz="3200">
                <a:latin typeface="Comic Sans MS" pitchFamily="66" charset="0"/>
              </a:rPr>
              <a:t> rapide T2) : collections hématiques, </a:t>
            </a:r>
            <a:r>
              <a:rPr lang="fr-FR" altLang="fr-FR" sz="3200" b="1">
                <a:solidFill>
                  <a:srgbClr val="000099"/>
                </a:solidFill>
                <a:latin typeface="Comic Sans MS" pitchFamily="66" charset="0"/>
              </a:rPr>
              <a:t>dépôts d’hémosidérine++, ferritine</a:t>
            </a:r>
          </a:p>
        </p:txBody>
      </p:sp>
      <p:sp>
        <p:nvSpPr>
          <p:cNvPr id="91140" name="Espace réservé du numéro de diapositive 3"/>
          <p:cNvSpPr>
            <a:spLocks noGrp="1"/>
          </p:cNvSpPr>
          <p:nvPr>
            <p:ph type="sldNum" sz="quarter" idx="12"/>
          </p:nvPr>
        </p:nvSpPr>
        <p:spPr>
          <a:noFill/>
          <a:ln>
            <a:miter lim="800000"/>
            <a:headEnd/>
            <a:tailEnd/>
          </a:ln>
        </p:spPr>
        <p:txBody>
          <a:bodyPr/>
          <a:lstStyle/>
          <a:p>
            <a:fld id="{C7E062AF-B062-42D0-B9CF-18CA17938DBC}" type="slidenum">
              <a:rPr lang="fr-FR" altLang="fr-FR"/>
              <a:pPr/>
              <a:t>58</a:t>
            </a:fld>
            <a:endParaRPr lang="fr-FR" altLang="fr-FR"/>
          </a:p>
        </p:txBody>
      </p:sp>
      <p:sp>
        <p:nvSpPr>
          <p:cNvPr id="91141"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2" name="Rectangle 1"/>
          <p:cNvSpPr/>
          <p:nvPr/>
        </p:nvSpPr>
        <p:spPr>
          <a:xfrm>
            <a:off x="107950" y="908050"/>
            <a:ext cx="8815388" cy="53403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3"/>
          <p:cNvPicPr>
            <a:picLocks noChangeAspect="1" noChangeArrowheads="1"/>
          </p:cNvPicPr>
          <p:nvPr/>
        </p:nvPicPr>
        <p:blipFill>
          <a:blip r:embed="rId2">
            <a:lum bright="28000" contrast="52000"/>
          </a:blip>
          <a:srcRect l="24660" t="6003" r="7323" b="46008"/>
          <a:stretch>
            <a:fillRect/>
          </a:stretch>
        </p:blipFill>
        <p:spPr bwMode="auto">
          <a:xfrm>
            <a:off x="539750" y="12700"/>
            <a:ext cx="8137525" cy="5745163"/>
          </a:xfrm>
          <a:prstGeom prst="rect">
            <a:avLst/>
          </a:prstGeom>
          <a:noFill/>
          <a:ln w="9525">
            <a:noFill/>
            <a:round/>
            <a:headEnd/>
            <a:tailEnd/>
          </a:ln>
        </p:spPr>
      </p:pic>
      <p:sp>
        <p:nvSpPr>
          <p:cNvPr id="92163" name="Espace réservé du numéro de diapositive 3"/>
          <p:cNvSpPr>
            <a:spLocks noGrp="1"/>
          </p:cNvSpPr>
          <p:nvPr>
            <p:ph type="sldNum" sz="quarter" idx="12"/>
          </p:nvPr>
        </p:nvSpPr>
        <p:spPr>
          <a:noFill/>
          <a:ln>
            <a:miter lim="800000"/>
            <a:headEnd/>
            <a:tailEnd/>
          </a:ln>
        </p:spPr>
        <p:txBody>
          <a:bodyPr/>
          <a:lstStyle/>
          <a:p>
            <a:fld id="{0CFC3042-C5AD-4BD7-8338-42D1CF91C22E}" type="slidenum">
              <a:rPr lang="fr-FR" altLang="fr-FR"/>
              <a:pPr/>
              <a:t>59</a:t>
            </a:fld>
            <a:endParaRPr lang="fr-FR" altLang="fr-FR"/>
          </a:p>
        </p:txBody>
      </p:sp>
      <p:sp>
        <p:nvSpPr>
          <p:cNvPr id="92164"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92165" name="Text Box 2"/>
          <p:cNvSpPr txBox="1">
            <a:spLocks noChangeArrowheads="1"/>
          </p:cNvSpPr>
          <p:nvPr/>
        </p:nvSpPr>
        <p:spPr bwMode="auto">
          <a:xfrm>
            <a:off x="395288" y="5927725"/>
            <a:ext cx="8472487" cy="741363"/>
          </a:xfrm>
          <a:prstGeom prst="rect">
            <a:avLst/>
          </a:prstGeom>
          <a:solidFill>
            <a:schemeClr val="bg1"/>
          </a:solidFill>
          <a:ln w="9525">
            <a:solidFill>
              <a:schemeClr val="accent2"/>
            </a:solidFill>
            <a:miter lim="800000"/>
            <a:headEnd/>
            <a:tailEnd/>
          </a:ln>
        </p:spPr>
        <p:txBody>
          <a:bodyPr>
            <a:spAutoFit/>
          </a:bodyPr>
          <a:lstStyle/>
          <a:p>
            <a:pPr algn="ctr"/>
            <a:r>
              <a:rPr lang="fr-FR" altLang="fr-FR" sz="4200" b="1">
                <a:latin typeface="Comic Sans MS" pitchFamily="66" charset="0"/>
              </a:rPr>
              <a:t>Fracture du corps calleux (T1)</a:t>
            </a: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Espace réservé du numéro de diapositive 3"/>
          <p:cNvSpPr>
            <a:spLocks noGrp="1"/>
          </p:cNvSpPr>
          <p:nvPr>
            <p:ph type="sldNum" sz="quarter" idx="12"/>
          </p:nvPr>
        </p:nvSpPr>
        <p:spPr>
          <a:noFill/>
          <a:ln>
            <a:miter lim="800000"/>
            <a:headEnd/>
            <a:tailEnd/>
          </a:ln>
        </p:spPr>
        <p:txBody>
          <a:bodyPr/>
          <a:lstStyle/>
          <a:p>
            <a:fld id="{73564600-39E7-4E06-AB43-38FC74AE81BD}" type="slidenum">
              <a:rPr lang="fr-FR" altLang="fr-FR"/>
              <a:pPr/>
              <a:t>6</a:t>
            </a:fld>
            <a:endParaRPr lang="fr-FR" altLang="fr-FR"/>
          </a:p>
        </p:txBody>
      </p:sp>
      <p:pic>
        <p:nvPicPr>
          <p:cNvPr id="36867" name="Picture 5"/>
          <p:cNvPicPr>
            <a:picLocks noChangeAspect="1" noChangeArrowheads="1"/>
          </p:cNvPicPr>
          <p:nvPr/>
        </p:nvPicPr>
        <p:blipFill>
          <a:blip r:embed="rId2">
            <a:lum bright="12000"/>
          </a:blip>
          <a:srcRect/>
          <a:stretch>
            <a:fillRect/>
          </a:stretch>
        </p:blipFill>
        <p:spPr bwMode="auto">
          <a:xfrm>
            <a:off x="504825" y="-26988"/>
            <a:ext cx="8027988" cy="5938838"/>
          </a:xfrm>
          <a:prstGeom prst="rect">
            <a:avLst/>
          </a:prstGeom>
          <a:noFill/>
          <a:ln w="9525">
            <a:noFill/>
            <a:round/>
            <a:headEnd/>
            <a:tailEnd/>
          </a:ln>
        </p:spPr>
      </p:pic>
      <p:sp>
        <p:nvSpPr>
          <p:cNvPr id="36868"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36869" name="Text Box 2"/>
          <p:cNvSpPr txBox="1">
            <a:spLocks noChangeArrowheads="1"/>
          </p:cNvSpPr>
          <p:nvPr/>
        </p:nvSpPr>
        <p:spPr bwMode="auto">
          <a:xfrm>
            <a:off x="106363" y="5757863"/>
            <a:ext cx="8858250" cy="1127125"/>
          </a:xfrm>
          <a:prstGeom prst="rect">
            <a:avLst/>
          </a:prstGeom>
          <a:solidFill>
            <a:schemeClr val="bg1"/>
          </a:solidFill>
          <a:ln w="9525">
            <a:noFill/>
            <a:miter lim="800000"/>
            <a:headEnd/>
            <a:tailEnd/>
          </a:ln>
        </p:spPr>
        <p:txBody>
          <a:bodyPr>
            <a:spAutoFit/>
          </a:bodyPr>
          <a:lstStyle/>
          <a:p>
            <a:pPr algn="ctr"/>
            <a:r>
              <a:rPr lang="fr-FR" altLang="fr-FR" sz="3400" b="1">
                <a:latin typeface="Comic Sans MS" pitchFamily="66" charset="0"/>
              </a:rPr>
              <a:t>Une organisation en faisceaux de fibres axonales (faisceau arqué) </a:t>
            </a:r>
          </a:p>
        </p:txBody>
      </p:sp>
    </p:spTree>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Espace réservé du numéro de diapositive 5"/>
          <p:cNvSpPr>
            <a:spLocks noGrp="1"/>
          </p:cNvSpPr>
          <p:nvPr>
            <p:ph type="sldNum" sz="quarter" idx="12"/>
          </p:nvPr>
        </p:nvSpPr>
        <p:spPr>
          <a:noFill/>
          <a:ln>
            <a:miter lim="800000"/>
            <a:headEnd/>
            <a:tailEnd/>
          </a:ln>
        </p:spPr>
        <p:txBody>
          <a:bodyPr/>
          <a:lstStyle/>
          <a:p>
            <a:fld id="{228C9E57-7F50-48E8-BAE5-D29BDB88BC58}" type="slidenum">
              <a:rPr lang="fr-FR" altLang="fr-FR"/>
              <a:pPr/>
              <a:t>60</a:t>
            </a:fld>
            <a:endParaRPr lang="fr-FR" altLang="fr-FR"/>
          </a:p>
        </p:txBody>
      </p:sp>
      <p:sp>
        <p:nvSpPr>
          <p:cNvPr id="441346" name="Rectangle 2"/>
          <p:cNvSpPr>
            <a:spLocks noGrp="1" noChangeArrowheads="1"/>
          </p:cNvSpPr>
          <p:nvPr>
            <p:ph type="title"/>
          </p:nvPr>
        </p:nvSpPr>
        <p:spPr>
          <a:xfrm>
            <a:off x="744538" y="152400"/>
            <a:ext cx="7924800" cy="609600"/>
          </a:xfrm>
          <a:ln>
            <a:solidFill>
              <a:schemeClr val="accent2"/>
            </a:solidFill>
          </a:ln>
        </p:spPr>
        <p:txBody>
          <a:bodyPr/>
          <a:lstStyle/>
          <a:p>
            <a:pPr algn="ctr" eaLnBrk="1" hangingPunct="1">
              <a:defRPr/>
            </a:pPr>
            <a:r>
              <a:rPr lang="fr-FR" sz="3100" smtClean="0">
                <a:effectLst>
                  <a:outerShdw blurRad="38100" dist="38100" dir="2700000" algn="tl">
                    <a:srgbClr val="C0C0C0"/>
                  </a:outerShdw>
                </a:effectLst>
              </a:rPr>
              <a:t>Apports de l ’IRM : séquence T1</a:t>
            </a:r>
            <a:endParaRPr lang="fr-FR" smtClean="0">
              <a:effectLst>
                <a:outerShdw blurRad="38100" dist="38100" dir="2700000" algn="tl">
                  <a:srgbClr val="C0C0C0"/>
                </a:outerShdw>
              </a:effectLst>
            </a:endParaRPr>
          </a:p>
        </p:txBody>
      </p:sp>
      <p:pic>
        <p:nvPicPr>
          <p:cNvPr id="93188" name="Picture 3" descr="VIN IRM T1 21122003"/>
          <p:cNvPicPr>
            <a:picLocks noChangeAspect="1" noChangeArrowheads="1"/>
          </p:cNvPicPr>
          <p:nvPr/>
        </p:nvPicPr>
        <p:blipFill>
          <a:blip r:embed="rId2"/>
          <a:srcRect/>
          <a:stretch>
            <a:fillRect/>
          </a:stretch>
        </p:blipFill>
        <p:spPr bwMode="auto">
          <a:xfrm>
            <a:off x="0" y="1219200"/>
            <a:ext cx="9144000" cy="4910138"/>
          </a:xfrm>
          <a:prstGeom prst="rect">
            <a:avLst/>
          </a:prstGeom>
          <a:noFill/>
          <a:ln w="9525">
            <a:noFill/>
            <a:miter lim="800000"/>
            <a:headEnd/>
            <a:tailEnd/>
          </a:ln>
        </p:spPr>
      </p:pic>
      <p:sp>
        <p:nvSpPr>
          <p:cNvPr id="9318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Espace réservé du numéro de diapositive 5"/>
          <p:cNvSpPr>
            <a:spLocks noGrp="1"/>
          </p:cNvSpPr>
          <p:nvPr>
            <p:ph type="sldNum" sz="quarter" idx="12"/>
          </p:nvPr>
        </p:nvSpPr>
        <p:spPr>
          <a:noFill/>
          <a:ln>
            <a:miter lim="800000"/>
            <a:headEnd/>
            <a:tailEnd/>
          </a:ln>
        </p:spPr>
        <p:txBody>
          <a:bodyPr/>
          <a:lstStyle/>
          <a:p>
            <a:fld id="{D81D67B7-85B4-4403-BD61-C1BE3047F6B2}" type="slidenum">
              <a:rPr lang="fr-FR" altLang="fr-FR"/>
              <a:pPr/>
              <a:t>61</a:t>
            </a:fld>
            <a:endParaRPr lang="fr-FR" altLang="fr-FR"/>
          </a:p>
        </p:txBody>
      </p:sp>
      <p:sp>
        <p:nvSpPr>
          <p:cNvPr id="442370" name="Rectangle 2"/>
          <p:cNvSpPr>
            <a:spLocks noGrp="1" noChangeArrowheads="1"/>
          </p:cNvSpPr>
          <p:nvPr>
            <p:ph type="title"/>
          </p:nvPr>
        </p:nvSpPr>
        <p:spPr>
          <a:xfrm>
            <a:off x="744538" y="152400"/>
            <a:ext cx="7924800" cy="609600"/>
          </a:xfrm>
          <a:ln>
            <a:solidFill>
              <a:schemeClr val="accent2"/>
            </a:solidFill>
          </a:ln>
        </p:spPr>
        <p:txBody>
          <a:bodyPr/>
          <a:lstStyle/>
          <a:p>
            <a:pPr algn="ctr" eaLnBrk="1" hangingPunct="1">
              <a:defRPr/>
            </a:pPr>
            <a:r>
              <a:rPr lang="fr-FR" sz="3100" smtClean="0">
                <a:effectLst>
                  <a:outerShdw blurRad="38100" dist="38100" dir="2700000" algn="tl">
                    <a:srgbClr val="C0C0C0"/>
                  </a:outerShdw>
                </a:effectLst>
              </a:rPr>
              <a:t>Apports de l ’IRM : séquence T2</a:t>
            </a:r>
            <a:endParaRPr lang="fr-FR" smtClean="0">
              <a:effectLst>
                <a:outerShdw blurRad="38100" dist="38100" dir="2700000" algn="tl">
                  <a:srgbClr val="C0C0C0"/>
                </a:outerShdw>
              </a:effectLst>
            </a:endParaRPr>
          </a:p>
        </p:txBody>
      </p:sp>
      <p:pic>
        <p:nvPicPr>
          <p:cNvPr id="94212" name="Picture 3" descr="VIN IRM T2 zoom 21122003"/>
          <p:cNvPicPr>
            <a:picLocks noChangeAspect="1" noChangeArrowheads="1"/>
          </p:cNvPicPr>
          <p:nvPr/>
        </p:nvPicPr>
        <p:blipFill>
          <a:blip r:embed="rId2"/>
          <a:srcRect/>
          <a:stretch>
            <a:fillRect/>
          </a:stretch>
        </p:blipFill>
        <p:spPr bwMode="auto">
          <a:xfrm>
            <a:off x="0" y="1252538"/>
            <a:ext cx="9144000" cy="4768850"/>
          </a:xfrm>
          <a:prstGeom prst="rect">
            <a:avLst/>
          </a:prstGeom>
          <a:noFill/>
          <a:ln w="9525">
            <a:noFill/>
            <a:miter lim="800000"/>
            <a:headEnd/>
            <a:tailEnd/>
          </a:ln>
        </p:spPr>
      </p:pic>
      <p:sp>
        <p:nvSpPr>
          <p:cNvPr id="94213"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744538" y="71438"/>
            <a:ext cx="7924800" cy="549275"/>
          </a:xfrm>
          <a:ln>
            <a:solidFill>
              <a:schemeClr val="accent2"/>
            </a:solidFill>
          </a:ln>
        </p:spPr>
        <p:txBody>
          <a:bodyPr/>
          <a:lstStyle/>
          <a:p>
            <a:pPr algn="ctr" eaLnBrk="1" hangingPunct="1">
              <a:defRPr/>
            </a:pPr>
            <a:r>
              <a:rPr lang="fr-FR" sz="3000" dirty="0" smtClean="0">
                <a:effectLst>
                  <a:outerShdw blurRad="38100" dist="38100" dir="2700000" algn="tl">
                    <a:srgbClr val="C0C0C0"/>
                  </a:outerShdw>
                </a:effectLst>
              </a:rPr>
              <a:t>Apports de l ’IRM : séquence  FLAIR T2</a:t>
            </a:r>
            <a:endParaRPr lang="fr-FR" dirty="0" smtClean="0">
              <a:effectLst>
                <a:outerShdw blurRad="38100" dist="38100" dir="2700000" algn="tl">
                  <a:srgbClr val="C0C0C0"/>
                </a:outerShdw>
              </a:effectLst>
            </a:endParaRPr>
          </a:p>
        </p:txBody>
      </p:sp>
      <p:pic>
        <p:nvPicPr>
          <p:cNvPr id="95235" name="Picture 3" descr="VIN IRM T2 Flair zoom 21122003"/>
          <p:cNvPicPr>
            <a:picLocks noChangeAspect="1" noChangeArrowheads="1"/>
          </p:cNvPicPr>
          <p:nvPr/>
        </p:nvPicPr>
        <p:blipFill>
          <a:blip r:embed="rId2"/>
          <a:srcRect/>
          <a:stretch>
            <a:fillRect/>
          </a:stretch>
        </p:blipFill>
        <p:spPr bwMode="auto">
          <a:xfrm>
            <a:off x="1258888" y="587375"/>
            <a:ext cx="6705600" cy="6270625"/>
          </a:xfrm>
          <a:prstGeom prst="rect">
            <a:avLst/>
          </a:prstGeom>
          <a:noFill/>
          <a:ln w="9525">
            <a:noFill/>
            <a:miter lim="800000"/>
            <a:headEnd/>
            <a:tailEnd/>
          </a:ln>
        </p:spPr>
      </p:pic>
      <p:sp>
        <p:nvSpPr>
          <p:cNvPr id="95236" name="Espace réservé du numéro de diapositive 3"/>
          <p:cNvSpPr>
            <a:spLocks noGrp="1"/>
          </p:cNvSpPr>
          <p:nvPr>
            <p:ph type="sldNum" sz="quarter" idx="12"/>
          </p:nvPr>
        </p:nvSpPr>
        <p:spPr>
          <a:noFill/>
          <a:ln>
            <a:miter lim="800000"/>
            <a:headEnd/>
            <a:tailEnd/>
          </a:ln>
        </p:spPr>
        <p:txBody>
          <a:bodyPr/>
          <a:lstStyle/>
          <a:p>
            <a:fld id="{A24065FB-C5D5-4CB8-9B04-E71BE6F9A80B}" type="slidenum">
              <a:rPr lang="fr-FR" altLang="fr-FR"/>
              <a:pPr/>
              <a:t>62</a:t>
            </a:fld>
            <a:endParaRPr lang="fr-FR" altLang="fr-FR"/>
          </a:p>
        </p:txBody>
      </p:sp>
      <p:sp>
        <p:nvSpPr>
          <p:cNvPr id="9523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Espace réservé du numéro de diapositive 5"/>
          <p:cNvSpPr>
            <a:spLocks noGrp="1"/>
          </p:cNvSpPr>
          <p:nvPr>
            <p:ph type="sldNum" sz="quarter" idx="12"/>
          </p:nvPr>
        </p:nvSpPr>
        <p:spPr>
          <a:noFill/>
          <a:ln>
            <a:miter lim="800000"/>
            <a:headEnd/>
            <a:tailEnd/>
          </a:ln>
        </p:spPr>
        <p:txBody>
          <a:bodyPr/>
          <a:lstStyle/>
          <a:p>
            <a:fld id="{61E850FF-8210-44DB-A06F-21AFCAF3FA7E}" type="slidenum">
              <a:rPr lang="fr-FR" altLang="fr-FR"/>
              <a:pPr/>
              <a:t>63</a:t>
            </a:fld>
            <a:endParaRPr lang="fr-FR" altLang="fr-FR"/>
          </a:p>
        </p:txBody>
      </p:sp>
      <p:sp>
        <p:nvSpPr>
          <p:cNvPr id="444418" name="Rectangle 2"/>
          <p:cNvSpPr>
            <a:spLocks noGrp="1" noChangeArrowheads="1"/>
          </p:cNvSpPr>
          <p:nvPr>
            <p:ph type="title"/>
          </p:nvPr>
        </p:nvSpPr>
        <p:spPr>
          <a:xfrm>
            <a:off x="4538663" y="457200"/>
            <a:ext cx="4470400" cy="1295400"/>
          </a:xfrm>
        </p:spPr>
        <p:txBody>
          <a:bodyPr/>
          <a:lstStyle/>
          <a:p>
            <a:pPr algn="ctr" eaLnBrk="1" hangingPunct="1">
              <a:defRPr/>
            </a:pPr>
            <a:r>
              <a:rPr lang="fr-FR" sz="3100" smtClean="0">
                <a:effectLst>
                  <a:outerShdw blurRad="38100" dist="38100" dir="2700000" algn="tl">
                    <a:srgbClr val="C0C0C0"/>
                  </a:outerShdw>
                </a:effectLst>
              </a:rPr>
              <a:t>Apports de l ’IRM </a:t>
            </a:r>
            <a:br>
              <a:rPr lang="fr-FR" sz="3100" smtClean="0">
                <a:effectLst>
                  <a:outerShdw blurRad="38100" dist="38100" dir="2700000" algn="tl">
                    <a:srgbClr val="C0C0C0"/>
                  </a:outerShdw>
                </a:effectLst>
              </a:rPr>
            </a:br>
            <a:r>
              <a:rPr lang="fr-FR" sz="3100" smtClean="0">
                <a:effectLst>
                  <a:outerShdw blurRad="38100" dist="38100" dir="2700000" algn="tl">
                    <a:srgbClr val="C0C0C0"/>
                  </a:outerShdw>
                </a:effectLst>
              </a:rPr>
              <a:t>Flair T2</a:t>
            </a:r>
            <a:endParaRPr lang="fr-FR" smtClean="0">
              <a:effectLst>
                <a:outerShdw blurRad="38100" dist="38100" dir="2700000" algn="tl">
                  <a:srgbClr val="C0C0C0"/>
                </a:outerShdw>
              </a:effectLst>
            </a:endParaRPr>
          </a:p>
        </p:txBody>
      </p:sp>
      <p:pic>
        <p:nvPicPr>
          <p:cNvPr id="96260" name="Picture 3" descr="HSD Chronique T2"/>
          <p:cNvPicPr>
            <a:picLocks noChangeAspect="1" noChangeArrowheads="1"/>
          </p:cNvPicPr>
          <p:nvPr/>
        </p:nvPicPr>
        <p:blipFill>
          <a:blip r:embed="rId2"/>
          <a:srcRect/>
          <a:stretch>
            <a:fillRect/>
          </a:stretch>
        </p:blipFill>
        <p:spPr bwMode="auto">
          <a:xfrm>
            <a:off x="52388" y="0"/>
            <a:ext cx="4927600" cy="6858000"/>
          </a:xfrm>
          <a:prstGeom prst="rect">
            <a:avLst/>
          </a:prstGeom>
          <a:noFill/>
          <a:ln w="9525">
            <a:noFill/>
            <a:miter lim="800000"/>
            <a:headEnd/>
            <a:tailEnd/>
          </a:ln>
        </p:spPr>
      </p:pic>
      <p:sp>
        <p:nvSpPr>
          <p:cNvPr id="96261" name="Text Box 4"/>
          <p:cNvSpPr txBox="1">
            <a:spLocks noChangeArrowheads="1"/>
          </p:cNvSpPr>
          <p:nvPr/>
        </p:nvSpPr>
        <p:spPr bwMode="auto">
          <a:xfrm>
            <a:off x="5351463" y="3019425"/>
            <a:ext cx="3251200" cy="1933575"/>
          </a:xfrm>
          <a:prstGeom prst="rect">
            <a:avLst/>
          </a:prstGeom>
          <a:noFill/>
          <a:ln w="12700">
            <a:solidFill>
              <a:schemeClr val="accent2"/>
            </a:solidFill>
            <a:miter lim="800000"/>
            <a:headEnd/>
            <a:tailEnd/>
          </a:ln>
        </p:spPr>
        <p:txBody>
          <a:bodyPr>
            <a:spAutoFit/>
          </a:bodyPr>
          <a:lstStyle/>
          <a:p>
            <a:pPr algn="ctr">
              <a:spcBef>
                <a:spcPct val="50000"/>
              </a:spcBef>
            </a:pPr>
            <a:r>
              <a:rPr lang="fr-FR" altLang="fr-FR" sz="4000" b="1">
                <a:latin typeface="Arial" pitchFamily="34" charset="0"/>
              </a:rPr>
              <a:t>Hématomes sous duraux chroniques</a:t>
            </a:r>
            <a:endParaRPr lang="fr-FR" altLang="fr-FR" sz="2400" b="1">
              <a:latin typeface="Arial" pitchFamily="34" charset="0"/>
            </a:endParaRPr>
          </a:p>
        </p:txBody>
      </p:sp>
      <p:sp>
        <p:nvSpPr>
          <p:cNvPr id="96262" name="Oval 5"/>
          <p:cNvSpPr>
            <a:spLocks noChangeArrowheads="1"/>
          </p:cNvSpPr>
          <p:nvPr/>
        </p:nvSpPr>
        <p:spPr bwMode="auto">
          <a:xfrm>
            <a:off x="1422400" y="3959225"/>
            <a:ext cx="908050" cy="1198563"/>
          </a:xfrm>
          <a:prstGeom prst="ellipse">
            <a:avLst/>
          </a:prstGeom>
          <a:noFill/>
          <a:ln w="28575">
            <a:solidFill>
              <a:schemeClr val="bg2"/>
            </a:solidFill>
            <a:round/>
            <a:headEnd/>
            <a:tailEnd/>
          </a:ln>
        </p:spPr>
        <p:txBody>
          <a:bodyPr wrap="none" anchor="ctr"/>
          <a:lstStyle/>
          <a:p>
            <a:pPr eaLnBrk="1" hangingPunct="1"/>
            <a:endParaRPr lang="fr-FR" altLang="fr-FR"/>
          </a:p>
        </p:txBody>
      </p:sp>
      <p:sp>
        <p:nvSpPr>
          <p:cNvPr id="96263" name="AutoShape 6"/>
          <p:cNvSpPr>
            <a:spLocks noChangeArrowheads="1"/>
          </p:cNvSpPr>
          <p:nvPr/>
        </p:nvSpPr>
        <p:spPr bwMode="auto">
          <a:xfrm rot="-8375819">
            <a:off x="1435100" y="1268413"/>
            <a:ext cx="831850" cy="5762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12700">
            <a:solidFill>
              <a:schemeClr val="tx1"/>
            </a:solidFill>
            <a:miter lim="800000"/>
            <a:headEnd/>
            <a:tailEnd/>
          </a:ln>
        </p:spPr>
        <p:txBody>
          <a:bodyPr wrap="none" anchor="ctr"/>
          <a:lstStyle/>
          <a:p>
            <a:endParaRPr lang="fr-FR"/>
          </a:p>
        </p:txBody>
      </p:sp>
      <p:sp>
        <p:nvSpPr>
          <p:cNvPr id="96264" name="AutoShape 7"/>
          <p:cNvSpPr>
            <a:spLocks noChangeArrowheads="1"/>
          </p:cNvSpPr>
          <p:nvPr/>
        </p:nvSpPr>
        <p:spPr bwMode="auto">
          <a:xfrm rot="-1576458">
            <a:off x="2971800" y="1341438"/>
            <a:ext cx="831850" cy="5762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12700">
            <a:solidFill>
              <a:schemeClr val="tx1"/>
            </a:solidFill>
            <a:miter lim="800000"/>
            <a:headEnd/>
            <a:tailEnd/>
          </a:ln>
        </p:spPr>
        <p:txBody>
          <a:bodyPr wrap="none" anchor="ctr"/>
          <a:lstStyle/>
          <a:p>
            <a:endParaRPr lang="fr-FR"/>
          </a:p>
        </p:txBody>
      </p:sp>
      <p:sp>
        <p:nvSpPr>
          <p:cNvPr id="96265" name="Espace réservé du pied de page 8"/>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744538" y="44450"/>
            <a:ext cx="7924800" cy="504825"/>
          </a:xfrm>
          <a:ln>
            <a:solidFill>
              <a:schemeClr val="accent2"/>
            </a:solidFill>
          </a:ln>
        </p:spPr>
        <p:txBody>
          <a:bodyPr/>
          <a:lstStyle/>
          <a:p>
            <a:pPr algn="ctr" eaLnBrk="1" hangingPunct="1">
              <a:defRPr/>
            </a:pPr>
            <a:r>
              <a:rPr lang="fr-FR" sz="3200" smtClean="0">
                <a:effectLst>
                  <a:outerShdw blurRad="38100" dist="38100" dir="2700000" algn="tl">
                    <a:srgbClr val="C0C0C0"/>
                  </a:outerShdw>
                </a:effectLst>
                <a:latin typeface="Comic Sans MS" pitchFamily="66" charset="0"/>
              </a:rPr>
              <a:t>Apports de l ’IRM</a:t>
            </a:r>
            <a:endParaRPr lang="fr-FR" smtClean="0">
              <a:effectLst>
                <a:outerShdw blurRad="38100" dist="38100" dir="2700000" algn="tl">
                  <a:srgbClr val="C0C0C0"/>
                </a:outerShdw>
              </a:effectLst>
              <a:latin typeface="Comic Sans MS" pitchFamily="66" charset="0"/>
            </a:endParaRPr>
          </a:p>
        </p:txBody>
      </p:sp>
      <p:sp>
        <p:nvSpPr>
          <p:cNvPr id="97283" name="Text Box 3"/>
          <p:cNvSpPr txBox="1">
            <a:spLocks noChangeArrowheads="1"/>
          </p:cNvSpPr>
          <p:nvPr/>
        </p:nvSpPr>
        <p:spPr bwMode="auto">
          <a:xfrm>
            <a:off x="744538" y="6165850"/>
            <a:ext cx="7789862" cy="654050"/>
          </a:xfrm>
          <a:prstGeom prst="rect">
            <a:avLst/>
          </a:prstGeom>
          <a:noFill/>
          <a:ln w="12700">
            <a:solidFill>
              <a:srgbClr val="FF0000"/>
            </a:solidFill>
            <a:miter lim="800000"/>
            <a:headEnd/>
            <a:tailEnd/>
          </a:ln>
        </p:spPr>
        <p:txBody>
          <a:bodyPr>
            <a:spAutoFit/>
          </a:bodyPr>
          <a:lstStyle/>
          <a:p>
            <a:pPr algn="ctr">
              <a:spcBef>
                <a:spcPct val="50000"/>
              </a:spcBef>
            </a:pPr>
            <a:r>
              <a:rPr lang="fr-FR" altLang="fr-FR" sz="3600" b="1">
                <a:latin typeface="Comic Sans MS" pitchFamily="66" charset="0"/>
              </a:rPr>
              <a:t>lésions axonales diffuses (FLAIR)</a:t>
            </a:r>
          </a:p>
        </p:txBody>
      </p:sp>
      <p:pic>
        <p:nvPicPr>
          <p:cNvPr id="97284" name="Picture 4" descr="BEL TDM 290104"/>
          <p:cNvPicPr>
            <a:picLocks noChangeAspect="1" noChangeArrowheads="1"/>
          </p:cNvPicPr>
          <p:nvPr/>
        </p:nvPicPr>
        <p:blipFill>
          <a:blip r:embed="rId2"/>
          <a:srcRect/>
          <a:stretch>
            <a:fillRect/>
          </a:stretch>
        </p:blipFill>
        <p:spPr bwMode="auto">
          <a:xfrm>
            <a:off x="358775" y="476250"/>
            <a:ext cx="3863975" cy="5689600"/>
          </a:xfrm>
          <a:prstGeom prst="rect">
            <a:avLst/>
          </a:prstGeom>
          <a:noFill/>
          <a:ln w="9525">
            <a:noFill/>
            <a:miter lim="800000"/>
            <a:headEnd/>
            <a:tailEnd/>
          </a:ln>
        </p:spPr>
      </p:pic>
      <p:sp>
        <p:nvSpPr>
          <p:cNvPr id="97285" name="Rectangle 5"/>
          <p:cNvSpPr>
            <a:spLocks noChangeArrowheads="1"/>
          </p:cNvSpPr>
          <p:nvPr/>
        </p:nvSpPr>
        <p:spPr bwMode="auto">
          <a:xfrm>
            <a:off x="2497138" y="1195388"/>
            <a:ext cx="1050925" cy="1296987"/>
          </a:xfrm>
          <a:prstGeom prst="rect">
            <a:avLst/>
          </a:prstGeom>
          <a:noFill/>
          <a:ln w="28575">
            <a:solidFill>
              <a:schemeClr val="bg2"/>
            </a:solidFill>
            <a:miter lim="800000"/>
            <a:headEnd/>
            <a:tailEnd/>
          </a:ln>
        </p:spPr>
        <p:txBody>
          <a:bodyPr wrap="none" anchor="ctr"/>
          <a:lstStyle/>
          <a:p>
            <a:pPr eaLnBrk="1" hangingPunct="1"/>
            <a:endParaRPr lang="fr-FR" altLang="fr-FR"/>
          </a:p>
        </p:txBody>
      </p:sp>
      <p:pic>
        <p:nvPicPr>
          <p:cNvPr id="97286" name="Picture 6" descr="BEL IRM Flair zoom 1 coupe 030304"/>
          <p:cNvPicPr>
            <a:picLocks noChangeAspect="1" noChangeArrowheads="1"/>
          </p:cNvPicPr>
          <p:nvPr/>
        </p:nvPicPr>
        <p:blipFill>
          <a:blip r:embed="rId3"/>
          <a:srcRect/>
          <a:stretch>
            <a:fillRect/>
          </a:stretch>
        </p:blipFill>
        <p:spPr bwMode="auto">
          <a:xfrm>
            <a:off x="5026025" y="549275"/>
            <a:ext cx="3898900" cy="5616575"/>
          </a:xfrm>
          <a:prstGeom prst="rect">
            <a:avLst/>
          </a:prstGeom>
          <a:noFill/>
          <a:ln w="9525">
            <a:noFill/>
            <a:miter lim="800000"/>
            <a:headEnd/>
            <a:tailEnd/>
          </a:ln>
        </p:spPr>
      </p:pic>
      <p:sp>
        <p:nvSpPr>
          <p:cNvPr id="97287" name="Oval 7"/>
          <p:cNvSpPr>
            <a:spLocks noChangeArrowheads="1"/>
          </p:cNvSpPr>
          <p:nvPr/>
        </p:nvSpPr>
        <p:spPr bwMode="auto">
          <a:xfrm>
            <a:off x="7196138" y="981075"/>
            <a:ext cx="854075" cy="1081088"/>
          </a:xfrm>
          <a:prstGeom prst="ellipse">
            <a:avLst/>
          </a:prstGeom>
          <a:noFill/>
          <a:ln w="28575">
            <a:solidFill>
              <a:schemeClr val="bg2"/>
            </a:solidFill>
            <a:round/>
            <a:headEnd/>
            <a:tailEnd/>
          </a:ln>
        </p:spPr>
        <p:txBody>
          <a:bodyPr wrap="none" anchor="ctr"/>
          <a:lstStyle/>
          <a:p>
            <a:pPr eaLnBrk="1" hangingPunct="1"/>
            <a:endParaRPr lang="fr-FR" altLang="fr-FR"/>
          </a:p>
        </p:txBody>
      </p:sp>
      <p:sp>
        <p:nvSpPr>
          <p:cNvPr id="97288" name="Oval 8"/>
          <p:cNvSpPr>
            <a:spLocks noChangeArrowheads="1"/>
          </p:cNvSpPr>
          <p:nvPr/>
        </p:nvSpPr>
        <p:spPr bwMode="auto">
          <a:xfrm>
            <a:off x="6027738" y="1916113"/>
            <a:ext cx="528637" cy="525462"/>
          </a:xfrm>
          <a:prstGeom prst="ellipse">
            <a:avLst/>
          </a:prstGeom>
          <a:noFill/>
          <a:ln w="28575">
            <a:solidFill>
              <a:schemeClr val="bg2"/>
            </a:solidFill>
            <a:round/>
            <a:headEnd/>
            <a:tailEnd/>
          </a:ln>
        </p:spPr>
        <p:txBody>
          <a:bodyPr wrap="none" anchor="ctr"/>
          <a:lstStyle/>
          <a:p>
            <a:pPr eaLnBrk="1" hangingPunct="1"/>
            <a:endParaRPr lang="fr-FR" altLang="fr-FR"/>
          </a:p>
        </p:txBody>
      </p:sp>
      <p:sp>
        <p:nvSpPr>
          <p:cNvPr id="97289" name="Oval 9"/>
          <p:cNvSpPr>
            <a:spLocks noChangeArrowheads="1"/>
          </p:cNvSpPr>
          <p:nvPr/>
        </p:nvSpPr>
        <p:spPr bwMode="auto">
          <a:xfrm>
            <a:off x="5722938" y="3213100"/>
            <a:ext cx="863600" cy="833438"/>
          </a:xfrm>
          <a:prstGeom prst="ellipse">
            <a:avLst/>
          </a:prstGeom>
          <a:noFill/>
          <a:ln w="28575">
            <a:solidFill>
              <a:schemeClr val="bg2"/>
            </a:solidFill>
            <a:round/>
            <a:headEnd/>
            <a:tailEnd/>
          </a:ln>
        </p:spPr>
        <p:txBody>
          <a:bodyPr wrap="none" anchor="ctr"/>
          <a:lstStyle/>
          <a:p>
            <a:pPr eaLnBrk="1" hangingPunct="1"/>
            <a:endParaRPr lang="fr-FR" altLang="fr-FR"/>
          </a:p>
        </p:txBody>
      </p:sp>
      <p:sp>
        <p:nvSpPr>
          <p:cNvPr id="97290" name="Text Box 10"/>
          <p:cNvSpPr txBox="1">
            <a:spLocks noChangeArrowheads="1"/>
          </p:cNvSpPr>
          <p:nvPr/>
        </p:nvSpPr>
        <p:spPr bwMode="auto">
          <a:xfrm>
            <a:off x="347663" y="4724400"/>
            <a:ext cx="3724275" cy="519113"/>
          </a:xfrm>
          <a:prstGeom prst="rect">
            <a:avLst/>
          </a:prstGeom>
          <a:noFill/>
          <a:ln w="12700">
            <a:noFill/>
            <a:miter lim="800000"/>
            <a:headEnd/>
            <a:tailEnd/>
          </a:ln>
        </p:spPr>
        <p:txBody>
          <a:bodyPr>
            <a:spAutoFit/>
          </a:bodyPr>
          <a:lstStyle/>
          <a:p>
            <a:pPr algn="ctr">
              <a:spcBef>
                <a:spcPct val="50000"/>
              </a:spcBef>
            </a:pPr>
            <a:r>
              <a:rPr lang="fr-FR" altLang="fr-FR" sz="2800" b="1">
                <a:solidFill>
                  <a:srgbClr val="00FF00"/>
                </a:solidFill>
                <a:latin typeface="Arial" pitchFamily="34" charset="0"/>
              </a:rPr>
              <a:t>SCANNER 29/01/2004</a:t>
            </a:r>
            <a:endParaRPr lang="fr-FR" altLang="fr-FR" sz="2800">
              <a:latin typeface="Arial" pitchFamily="34" charset="0"/>
            </a:endParaRPr>
          </a:p>
        </p:txBody>
      </p:sp>
      <p:sp>
        <p:nvSpPr>
          <p:cNvPr id="97291" name="Text Box 11"/>
          <p:cNvSpPr txBox="1">
            <a:spLocks noChangeArrowheads="1"/>
          </p:cNvSpPr>
          <p:nvPr/>
        </p:nvSpPr>
        <p:spPr bwMode="auto">
          <a:xfrm>
            <a:off x="5011738" y="4724400"/>
            <a:ext cx="3725862" cy="519113"/>
          </a:xfrm>
          <a:prstGeom prst="rect">
            <a:avLst/>
          </a:prstGeom>
          <a:noFill/>
          <a:ln w="12700">
            <a:noFill/>
            <a:miter lim="800000"/>
            <a:headEnd/>
            <a:tailEnd/>
          </a:ln>
        </p:spPr>
        <p:txBody>
          <a:bodyPr>
            <a:spAutoFit/>
          </a:bodyPr>
          <a:lstStyle/>
          <a:p>
            <a:pPr algn="ctr">
              <a:spcBef>
                <a:spcPct val="50000"/>
              </a:spcBef>
            </a:pPr>
            <a:r>
              <a:rPr lang="fr-FR" altLang="fr-FR" sz="2800" b="1">
                <a:solidFill>
                  <a:srgbClr val="00FF00"/>
                </a:solidFill>
                <a:latin typeface="Arial" pitchFamily="34" charset="0"/>
              </a:rPr>
              <a:t>IRM  03/03/2004</a:t>
            </a:r>
            <a:endParaRPr lang="fr-FR" altLang="fr-FR" sz="2800">
              <a:latin typeface="Arial" pitchFamily="34" charset="0"/>
            </a:endParaRPr>
          </a:p>
        </p:txBody>
      </p:sp>
      <p:sp>
        <p:nvSpPr>
          <p:cNvPr id="97292" name="Espace réservé du numéro de diapositive 11"/>
          <p:cNvSpPr>
            <a:spLocks noGrp="1"/>
          </p:cNvSpPr>
          <p:nvPr>
            <p:ph type="sldNum" sz="quarter" idx="12"/>
          </p:nvPr>
        </p:nvSpPr>
        <p:spPr>
          <a:noFill/>
          <a:ln>
            <a:miter lim="800000"/>
            <a:headEnd/>
            <a:tailEnd/>
          </a:ln>
        </p:spPr>
        <p:txBody>
          <a:bodyPr/>
          <a:lstStyle/>
          <a:p>
            <a:fld id="{85A3F2C2-C04D-4CB1-B680-5EE264ED2AC8}" type="slidenum">
              <a:rPr lang="fr-FR" altLang="fr-FR"/>
              <a:pPr/>
              <a:t>64</a:t>
            </a:fld>
            <a:endParaRPr lang="fr-FR" altLang="fr-FR"/>
          </a:p>
        </p:txBody>
      </p:sp>
      <p:sp>
        <p:nvSpPr>
          <p:cNvPr id="97293" name="Espace réservé du pied de page 12"/>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Espace réservé du numéro de diapositive 6"/>
          <p:cNvSpPr>
            <a:spLocks noGrp="1"/>
          </p:cNvSpPr>
          <p:nvPr>
            <p:ph type="sldNum" sz="quarter" idx="12"/>
          </p:nvPr>
        </p:nvSpPr>
        <p:spPr>
          <a:noFill/>
          <a:ln>
            <a:miter lim="800000"/>
            <a:headEnd/>
            <a:tailEnd/>
          </a:ln>
        </p:spPr>
        <p:txBody>
          <a:bodyPr/>
          <a:lstStyle/>
          <a:p>
            <a:fld id="{9432FC01-5C6E-4842-8B72-E7E2AC7C782B}" type="slidenum">
              <a:rPr lang="fr-FR" altLang="fr-FR"/>
              <a:pPr/>
              <a:t>65</a:t>
            </a:fld>
            <a:endParaRPr lang="fr-FR" altLang="fr-FR"/>
          </a:p>
        </p:txBody>
      </p:sp>
      <p:sp>
        <p:nvSpPr>
          <p:cNvPr id="446466" name="Rectangle 2"/>
          <p:cNvSpPr>
            <a:spLocks noGrp="1" noChangeArrowheads="1"/>
          </p:cNvSpPr>
          <p:nvPr>
            <p:ph type="title"/>
          </p:nvPr>
        </p:nvSpPr>
        <p:spPr>
          <a:xfrm>
            <a:off x="412750" y="188913"/>
            <a:ext cx="8334375" cy="431800"/>
          </a:xfrm>
        </p:spPr>
        <p:txBody>
          <a:bodyPr/>
          <a:lstStyle/>
          <a:p>
            <a:pPr algn="ctr" eaLnBrk="1" hangingPunct="1">
              <a:defRPr/>
            </a:pPr>
            <a:r>
              <a:rPr lang="fr-FR" sz="3100" dirty="0" smtClean="0">
                <a:effectLst>
                  <a:outerShdw blurRad="38100" dist="38100" dir="2700000" algn="tl">
                    <a:srgbClr val="C0C0C0"/>
                  </a:outerShdw>
                </a:effectLst>
              </a:rPr>
              <a:t>Apports de l ’IRM</a:t>
            </a:r>
            <a:endParaRPr lang="fr-FR" dirty="0" smtClean="0">
              <a:effectLst>
                <a:outerShdw blurRad="38100" dist="38100" dir="2700000" algn="tl">
                  <a:srgbClr val="C0C0C0"/>
                </a:outerShdw>
              </a:effectLst>
            </a:endParaRPr>
          </a:p>
        </p:txBody>
      </p:sp>
      <p:sp>
        <p:nvSpPr>
          <p:cNvPr id="98308" name="Espace réservé du pied de page 10"/>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98309" name="ZoneTexte 5"/>
          <p:cNvSpPr txBox="1">
            <a:spLocks noChangeArrowheads="1"/>
          </p:cNvSpPr>
          <p:nvPr/>
        </p:nvSpPr>
        <p:spPr bwMode="auto">
          <a:xfrm>
            <a:off x="468313" y="1341438"/>
            <a:ext cx="2198687" cy="584200"/>
          </a:xfrm>
          <a:prstGeom prst="rect">
            <a:avLst/>
          </a:prstGeom>
          <a:noFill/>
          <a:ln w="9525">
            <a:solidFill>
              <a:srgbClr val="FF0000"/>
            </a:solidFill>
            <a:miter lim="800000"/>
            <a:headEnd/>
            <a:tailEnd/>
          </a:ln>
        </p:spPr>
        <p:txBody>
          <a:bodyPr wrap="none">
            <a:spAutoFit/>
          </a:bodyPr>
          <a:lstStyle/>
          <a:p>
            <a:pPr algn="ctr"/>
            <a:r>
              <a:rPr lang="fr-FR" sz="3200"/>
              <a:t>Flair T2 : </a:t>
            </a:r>
          </a:p>
        </p:txBody>
      </p:sp>
      <p:sp>
        <p:nvSpPr>
          <p:cNvPr id="98310" name="ZoneTexte 20"/>
          <p:cNvSpPr txBox="1">
            <a:spLocks noChangeArrowheads="1"/>
          </p:cNvSpPr>
          <p:nvPr/>
        </p:nvSpPr>
        <p:spPr bwMode="auto">
          <a:xfrm>
            <a:off x="3276600" y="1125538"/>
            <a:ext cx="5746750" cy="1076325"/>
          </a:xfrm>
          <a:prstGeom prst="rect">
            <a:avLst/>
          </a:prstGeom>
          <a:noFill/>
          <a:ln w="9525">
            <a:solidFill>
              <a:srgbClr val="FF0000"/>
            </a:solidFill>
            <a:miter lim="800000"/>
            <a:headEnd/>
            <a:tailEnd/>
          </a:ln>
        </p:spPr>
        <p:txBody>
          <a:bodyPr wrap="none">
            <a:spAutoFit/>
          </a:bodyPr>
          <a:lstStyle/>
          <a:p>
            <a:pPr algn="ctr"/>
            <a:r>
              <a:rPr lang="fr-FR" sz="3200"/>
              <a:t>Flair T2 : coup contrecoup </a:t>
            </a:r>
          </a:p>
          <a:p>
            <a:pPr algn="ctr"/>
            <a:r>
              <a:rPr lang="fr-FR" sz="3200"/>
              <a:t>diamétralement opposé</a:t>
            </a:r>
          </a:p>
        </p:txBody>
      </p:sp>
      <p:pic>
        <p:nvPicPr>
          <p:cNvPr id="98311" name="Image 1"/>
          <p:cNvPicPr>
            <a:picLocks noChangeAspect="1"/>
          </p:cNvPicPr>
          <p:nvPr/>
        </p:nvPicPr>
        <p:blipFill>
          <a:blip r:embed="rId2"/>
          <a:srcRect/>
          <a:stretch>
            <a:fillRect/>
          </a:stretch>
        </p:blipFill>
        <p:spPr bwMode="auto">
          <a:xfrm>
            <a:off x="-4763" y="2551113"/>
            <a:ext cx="9112251" cy="3770312"/>
          </a:xfrm>
          <a:prstGeom prst="rect">
            <a:avLst/>
          </a:prstGeom>
          <a:noFill/>
          <a:ln w="9525">
            <a:noFill/>
            <a:miter lim="800000"/>
            <a:headEnd/>
            <a:tailEnd/>
          </a:ln>
        </p:spPr>
      </p:pic>
      <p:sp>
        <p:nvSpPr>
          <p:cNvPr id="7" name="Ellipse 6"/>
          <p:cNvSpPr/>
          <p:nvPr/>
        </p:nvSpPr>
        <p:spPr>
          <a:xfrm>
            <a:off x="1979613" y="3738563"/>
            <a:ext cx="1152525" cy="1130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 name="Flèche gauche 2"/>
          <p:cNvSpPr/>
          <p:nvPr/>
        </p:nvSpPr>
        <p:spPr>
          <a:xfrm rot="993745">
            <a:off x="3495675" y="3863975"/>
            <a:ext cx="750888" cy="133350"/>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98314" name="Image 3"/>
          <p:cNvPicPr>
            <a:picLocks noChangeAspect="1"/>
          </p:cNvPicPr>
          <p:nvPr/>
        </p:nvPicPr>
        <p:blipFill>
          <a:blip r:embed="rId3"/>
          <a:srcRect/>
          <a:stretch>
            <a:fillRect/>
          </a:stretch>
        </p:blipFill>
        <p:spPr bwMode="auto">
          <a:xfrm>
            <a:off x="3419475" y="4546600"/>
            <a:ext cx="762000" cy="322263"/>
          </a:xfrm>
          <a:prstGeom prst="rect">
            <a:avLst/>
          </a:prstGeom>
          <a:noFill/>
          <a:ln w="9525">
            <a:noFill/>
            <a:miter lim="800000"/>
            <a:headEnd/>
            <a:tailEnd/>
          </a:ln>
        </p:spPr>
      </p:pic>
      <p:pic>
        <p:nvPicPr>
          <p:cNvPr id="98315" name="Image 7"/>
          <p:cNvPicPr>
            <a:picLocks noChangeAspect="1"/>
          </p:cNvPicPr>
          <p:nvPr/>
        </p:nvPicPr>
        <p:blipFill>
          <a:blip r:embed="rId3"/>
          <a:srcRect/>
          <a:stretch>
            <a:fillRect/>
          </a:stretch>
        </p:blipFill>
        <p:spPr bwMode="auto">
          <a:xfrm>
            <a:off x="3419475" y="4113213"/>
            <a:ext cx="762000" cy="32385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2"/>
          </p:nvPr>
        </p:nvSpPr>
        <p:spPr>
          <a:noFill/>
          <a:ln>
            <a:miter lim="800000"/>
            <a:headEnd/>
            <a:tailEnd/>
          </a:ln>
        </p:spPr>
        <p:txBody>
          <a:bodyPr/>
          <a:lstStyle/>
          <a:p>
            <a:fld id="{F594F66D-A79F-4D04-B7D5-79F44834C4FD}" type="slidenum">
              <a:rPr lang="fr-FR" altLang="fr-FR"/>
              <a:pPr/>
              <a:t>66</a:t>
            </a:fld>
            <a:endParaRPr lang="fr-FR" altLang="fr-FR"/>
          </a:p>
        </p:txBody>
      </p:sp>
      <p:sp>
        <p:nvSpPr>
          <p:cNvPr id="328706" name="Rectangle 2"/>
          <p:cNvSpPr>
            <a:spLocks noGrp="1" noChangeArrowheads="1"/>
          </p:cNvSpPr>
          <p:nvPr>
            <p:ph type="ctrTitle"/>
          </p:nvPr>
        </p:nvSpPr>
        <p:spPr>
          <a:xfrm>
            <a:off x="203200" y="115888"/>
            <a:ext cx="8720138" cy="684212"/>
          </a:xfrm>
          <a:ln>
            <a:solidFill>
              <a:schemeClr val="accent2"/>
            </a:solidFill>
          </a:ln>
        </p:spPr>
        <p:txBody>
          <a:bodyPr/>
          <a:lstStyle/>
          <a:p>
            <a:pPr algn="ctr" eaLnBrk="1" hangingPunct="1">
              <a:defRPr/>
            </a:pPr>
            <a:r>
              <a:rPr lang="fr-FR" sz="3600" b="1" i="1" dirty="0" smtClean="0">
                <a:effectLst>
                  <a:outerShdw blurRad="38100" dist="38100" dir="2700000" algn="tl">
                    <a:srgbClr val="C0C0C0"/>
                  </a:outerShdw>
                </a:effectLst>
                <a:latin typeface="Comic Sans MS" pitchFamily="66" charset="0"/>
              </a:rPr>
              <a:t>Autres séquences IRM</a:t>
            </a:r>
          </a:p>
        </p:txBody>
      </p:sp>
      <p:sp>
        <p:nvSpPr>
          <p:cNvPr id="99332" name="Text Box 3"/>
          <p:cNvSpPr txBox="1">
            <a:spLocks noChangeArrowheads="1"/>
          </p:cNvSpPr>
          <p:nvPr/>
        </p:nvSpPr>
        <p:spPr bwMode="auto">
          <a:xfrm>
            <a:off x="107950" y="836613"/>
            <a:ext cx="8893175" cy="5524500"/>
          </a:xfrm>
          <a:prstGeom prst="rect">
            <a:avLst/>
          </a:prstGeom>
          <a:solidFill>
            <a:schemeClr val="bg1"/>
          </a:solidFill>
          <a:ln w="12700">
            <a:noFill/>
            <a:miter lim="800000"/>
            <a:headEnd/>
            <a:tailEnd/>
          </a:ln>
        </p:spPr>
        <p:txBody>
          <a:bodyPr>
            <a:spAutoFit/>
          </a:bodyPr>
          <a:lstStyle/>
          <a:p>
            <a:pPr marL="457200" indent="-457200" eaLnBrk="1" hangingPunct="1">
              <a:buClr>
                <a:schemeClr val="accent2"/>
              </a:buClr>
              <a:buFontTx/>
              <a:buChar char="o"/>
            </a:pPr>
            <a:r>
              <a:rPr lang="fr-FR" altLang="fr-FR" sz="3300">
                <a:latin typeface="Comic Sans MS" pitchFamily="66" charset="0"/>
              </a:rPr>
              <a:t> </a:t>
            </a:r>
            <a:r>
              <a:rPr lang="fr-FR" altLang="fr-FR" sz="3200" b="1">
                <a:solidFill>
                  <a:srgbClr val="0000FF"/>
                </a:solidFill>
                <a:latin typeface="Comic Sans MS" pitchFamily="66" charset="0"/>
              </a:rPr>
              <a:t>FIESTA</a:t>
            </a:r>
            <a:r>
              <a:rPr lang="fr-FR" altLang="fr-FR" sz="3200">
                <a:latin typeface="Comic Sans MS" pitchFamily="66" charset="0"/>
              </a:rPr>
              <a:t> </a:t>
            </a:r>
            <a:r>
              <a:rPr lang="en-GB" altLang="fr-FR" sz="3200">
                <a:latin typeface="Comic Sans MS" pitchFamily="66" charset="0"/>
              </a:rPr>
              <a:t>(mélange echo de gradient rapide T1 et T2) </a:t>
            </a:r>
            <a:r>
              <a:rPr lang="fr-FR" altLang="fr-FR" sz="3200">
                <a:latin typeface="Comic Sans MS" pitchFamily="66" charset="0"/>
              </a:rPr>
              <a:t>: évaluation cingulum, corps calleux, trigone, ganglions de la base</a:t>
            </a:r>
          </a:p>
          <a:p>
            <a:pPr marL="457200" indent="-457200" eaLnBrk="1" hangingPunct="1">
              <a:buClr>
                <a:schemeClr val="accent2"/>
              </a:buClr>
              <a:buFontTx/>
              <a:buChar char="o"/>
            </a:pPr>
            <a:r>
              <a:rPr lang="fr-FR" altLang="fr-FR" sz="3200">
                <a:latin typeface="Comic Sans MS" pitchFamily="66" charset="0"/>
              </a:rPr>
              <a:t> </a:t>
            </a:r>
            <a:r>
              <a:rPr lang="fr-FR" altLang="fr-FR" sz="3200" b="1">
                <a:solidFill>
                  <a:srgbClr val="0000FF"/>
                </a:solidFill>
                <a:latin typeface="Comic Sans MS" pitchFamily="66" charset="0"/>
              </a:rPr>
              <a:t>Diffusion</a:t>
            </a:r>
            <a:r>
              <a:rPr lang="fr-FR" altLang="fr-FR" sz="3200">
                <a:latin typeface="Comic Sans MS" pitchFamily="66" charset="0"/>
              </a:rPr>
              <a:t> : LAD et dendritiques, ischémie.</a:t>
            </a:r>
          </a:p>
          <a:p>
            <a:pPr marL="457200" indent="-457200" eaLnBrk="1" hangingPunct="1">
              <a:buClr>
                <a:schemeClr val="accent2"/>
              </a:buClr>
              <a:buFontTx/>
              <a:buChar char="o"/>
            </a:pPr>
            <a:r>
              <a:rPr lang="fr-FR" altLang="fr-FR" sz="3200">
                <a:latin typeface="Comic Sans MS" pitchFamily="66" charset="0"/>
              </a:rPr>
              <a:t> </a:t>
            </a:r>
            <a:r>
              <a:rPr lang="fr-FR" altLang="fr-FR" sz="3200" b="1">
                <a:solidFill>
                  <a:srgbClr val="0000FF"/>
                </a:solidFill>
                <a:latin typeface="Comic Sans MS" pitchFamily="66" charset="0"/>
              </a:rPr>
              <a:t>Tenseur de diffusion</a:t>
            </a:r>
            <a:r>
              <a:rPr lang="fr-FR" altLang="fr-FR" sz="3200">
                <a:latin typeface="Comic Sans MS" pitchFamily="66" charset="0"/>
              </a:rPr>
              <a:t> (DTI)- Intérêt si examen précoce. Tracking de fibres +++ à distance</a:t>
            </a:r>
          </a:p>
          <a:p>
            <a:pPr marL="457200" indent="-457200" eaLnBrk="1" hangingPunct="1">
              <a:buClr>
                <a:schemeClr val="accent2"/>
              </a:buClr>
              <a:buFontTx/>
              <a:buChar char="o"/>
            </a:pPr>
            <a:r>
              <a:rPr lang="fr-FR" altLang="fr-FR" sz="3200">
                <a:latin typeface="Comic Sans MS" pitchFamily="66" charset="0"/>
              </a:rPr>
              <a:t> </a:t>
            </a:r>
            <a:r>
              <a:rPr lang="fr-FR" altLang="fr-FR" sz="3200" b="1">
                <a:solidFill>
                  <a:srgbClr val="0000FF"/>
                </a:solidFill>
                <a:latin typeface="Comic Sans MS" pitchFamily="66" charset="0"/>
              </a:rPr>
              <a:t>SWI</a:t>
            </a:r>
            <a:r>
              <a:rPr lang="fr-FR" altLang="fr-FR" sz="3200">
                <a:latin typeface="Comic Sans MS" pitchFamily="66" charset="0"/>
              </a:rPr>
              <a:t> : Susceptibility Weighted Imaging plus sensible T2* (hémosodérine).</a:t>
            </a:r>
            <a:r>
              <a:rPr lang="fr-FR" altLang="fr-FR" sz="3200" b="1">
                <a:solidFill>
                  <a:srgbClr val="75E4ED"/>
                </a:solidFill>
                <a:latin typeface="Comic Sans MS" pitchFamily="66" charset="0"/>
              </a:rPr>
              <a:t> </a:t>
            </a:r>
            <a:r>
              <a:rPr lang="fr-FR" altLang="fr-FR" sz="3200" b="1">
                <a:latin typeface="Comic Sans MS" pitchFamily="66" charset="0"/>
              </a:rPr>
              <a:t>Plus récente</a:t>
            </a:r>
            <a:r>
              <a:rPr lang="fr-FR" altLang="fr-FR" sz="3200" b="1">
                <a:solidFill>
                  <a:srgbClr val="75E4ED"/>
                </a:solidFill>
                <a:latin typeface="Comic Sans MS" pitchFamily="66" charset="0"/>
              </a:rPr>
              <a:t>. </a:t>
            </a:r>
            <a:r>
              <a:rPr lang="fr-FR" altLang="fr-FR" sz="3200" b="1">
                <a:solidFill>
                  <a:srgbClr val="000099"/>
                </a:solidFill>
                <a:latin typeface="Comic Sans MS" pitchFamily="66" charset="0"/>
              </a:rPr>
              <a:t>Siemens</a:t>
            </a:r>
          </a:p>
          <a:p>
            <a:pPr marL="457200" indent="-457200" eaLnBrk="1" hangingPunct="1">
              <a:buClr>
                <a:schemeClr val="accent2"/>
              </a:buClr>
              <a:buFontTx/>
              <a:buChar char="o"/>
            </a:pPr>
            <a:r>
              <a:rPr lang="fr-FR" altLang="fr-FR" sz="3200" b="1">
                <a:solidFill>
                  <a:srgbClr val="75E4ED"/>
                </a:solidFill>
                <a:latin typeface="Comic Sans MS" pitchFamily="66" charset="0"/>
              </a:rPr>
              <a:t> </a:t>
            </a:r>
            <a:r>
              <a:rPr lang="fr-FR" altLang="fr-FR" sz="3200" b="1">
                <a:solidFill>
                  <a:srgbClr val="0000FF"/>
                </a:solidFill>
                <a:latin typeface="Comic Sans MS" pitchFamily="66" charset="0"/>
              </a:rPr>
              <a:t>DWI…..</a:t>
            </a:r>
            <a:endParaRPr lang="fr-FR" altLang="fr-FR" sz="3200" b="1">
              <a:latin typeface="Comic Sans MS" pitchFamily="66" charset="0"/>
            </a:endParaRPr>
          </a:p>
        </p:txBody>
      </p:sp>
      <p:sp>
        <p:nvSpPr>
          <p:cNvPr id="99333"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2" name="Rectangle 1"/>
          <p:cNvSpPr/>
          <p:nvPr/>
        </p:nvSpPr>
        <p:spPr>
          <a:xfrm>
            <a:off x="203200" y="2852738"/>
            <a:ext cx="8720138" cy="295275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itre 1"/>
          <p:cNvSpPr>
            <a:spLocks noGrp="1"/>
          </p:cNvSpPr>
          <p:nvPr>
            <p:ph type="title"/>
          </p:nvPr>
        </p:nvSpPr>
        <p:spPr>
          <a:xfrm>
            <a:off x="457200" y="188913"/>
            <a:ext cx="8229600" cy="574675"/>
          </a:xfrm>
        </p:spPr>
        <p:txBody>
          <a:bodyPr/>
          <a:lstStyle/>
          <a:p>
            <a:pPr>
              <a:defRPr/>
            </a:pPr>
            <a:r>
              <a:rPr lang="fr-FR" sz="3200" b="1" dirty="0" smtClean="0">
                <a:solidFill>
                  <a:srgbClr val="002060"/>
                </a:solidFill>
                <a:effectLst>
                  <a:outerShdw blurRad="38100" dist="38100" dir="2700000" algn="tl">
                    <a:srgbClr val="000000">
                      <a:alpha val="43137"/>
                    </a:srgbClr>
                  </a:outerShdw>
                </a:effectLst>
                <a:latin typeface="Comic Sans MS" panose="030F0702030302020204" pitchFamily="66" charset="0"/>
              </a:rPr>
              <a:t>Produits de dégradation de l’hémoglobine</a:t>
            </a:r>
            <a:endParaRPr lang="fr-FR" sz="3200" b="1" dirty="0">
              <a:solidFill>
                <a:srgbClr val="002060"/>
              </a:solidFill>
              <a:effectLst>
                <a:outerShdw blurRad="38100" dist="38100" dir="2700000" algn="tl">
                  <a:srgbClr val="000000">
                    <a:alpha val="43137"/>
                  </a:srgbClr>
                </a:outerShdw>
              </a:effectLst>
              <a:latin typeface="Comic Sans MS" panose="030F0702030302020204" pitchFamily="66" charset="0"/>
            </a:endParaRPr>
          </a:p>
        </p:txBody>
      </p:sp>
      <p:sp>
        <p:nvSpPr>
          <p:cNvPr id="100355" name="ZoneTexte 4"/>
          <p:cNvSpPr txBox="1">
            <a:spLocks noChangeArrowheads="1"/>
          </p:cNvSpPr>
          <p:nvPr/>
        </p:nvSpPr>
        <p:spPr bwMode="auto">
          <a:xfrm>
            <a:off x="179388" y="900113"/>
            <a:ext cx="8713787" cy="584200"/>
          </a:xfrm>
          <a:prstGeom prst="rect">
            <a:avLst/>
          </a:prstGeom>
          <a:noFill/>
          <a:ln w="9525">
            <a:noFill/>
            <a:miter lim="800000"/>
            <a:headEnd/>
            <a:tailEnd/>
          </a:ln>
        </p:spPr>
        <p:txBody>
          <a:bodyPr>
            <a:spAutoFit/>
          </a:bodyPr>
          <a:lstStyle/>
          <a:p>
            <a:pPr algn="ctr"/>
            <a:r>
              <a:rPr lang="fr-FR" altLang="fr-FR" sz="3200">
                <a:latin typeface="Comic Sans MS" pitchFamily="66" charset="0"/>
              </a:rPr>
              <a:t>L’hémosidérine, un « tatouage » ferrique</a:t>
            </a:r>
          </a:p>
        </p:txBody>
      </p:sp>
      <p:pic>
        <p:nvPicPr>
          <p:cNvPr id="100356" name="Picture 2"/>
          <p:cNvPicPr>
            <a:picLocks noChangeAspect="1" noChangeArrowheads="1"/>
          </p:cNvPicPr>
          <p:nvPr/>
        </p:nvPicPr>
        <p:blipFill>
          <a:blip r:embed="rId3"/>
          <a:srcRect/>
          <a:stretch>
            <a:fillRect/>
          </a:stretch>
        </p:blipFill>
        <p:spPr bwMode="auto">
          <a:xfrm>
            <a:off x="179388" y="4368800"/>
            <a:ext cx="2305050" cy="2300288"/>
          </a:xfrm>
          <a:prstGeom prst="rect">
            <a:avLst/>
          </a:prstGeom>
          <a:noFill/>
          <a:ln w="9525">
            <a:noFill/>
            <a:miter lim="800000"/>
            <a:headEnd/>
            <a:tailEnd/>
          </a:ln>
          <a:effectLst/>
        </p:spPr>
      </p:pic>
      <p:pic>
        <p:nvPicPr>
          <p:cNvPr id="100357" name="Picture 3"/>
          <p:cNvPicPr>
            <a:picLocks noChangeAspect="1" noChangeArrowheads="1"/>
          </p:cNvPicPr>
          <p:nvPr/>
        </p:nvPicPr>
        <p:blipFill>
          <a:blip r:embed="rId4"/>
          <a:srcRect/>
          <a:stretch>
            <a:fillRect/>
          </a:stretch>
        </p:blipFill>
        <p:spPr bwMode="auto">
          <a:xfrm>
            <a:off x="2555875" y="2970213"/>
            <a:ext cx="3463925" cy="2751137"/>
          </a:xfrm>
          <a:prstGeom prst="rect">
            <a:avLst/>
          </a:prstGeom>
          <a:noFill/>
          <a:ln w="9525">
            <a:noFill/>
            <a:miter lim="800000"/>
            <a:headEnd/>
            <a:tailEnd/>
          </a:ln>
          <a:effectLst/>
        </p:spPr>
      </p:pic>
      <p:pic>
        <p:nvPicPr>
          <p:cNvPr id="100358" name="Picture 4"/>
          <p:cNvPicPr>
            <a:picLocks noChangeAspect="1" noChangeArrowheads="1"/>
          </p:cNvPicPr>
          <p:nvPr/>
        </p:nvPicPr>
        <p:blipFill>
          <a:blip r:embed="rId5"/>
          <a:srcRect/>
          <a:stretch>
            <a:fillRect/>
          </a:stretch>
        </p:blipFill>
        <p:spPr bwMode="auto">
          <a:xfrm>
            <a:off x="6019800" y="3703638"/>
            <a:ext cx="3124200" cy="3124200"/>
          </a:xfrm>
          <a:prstGeom prst="rect">
            <a:avLst/>
          </a:prstGeom>
          <a:noFill/>
          <a:ln w="9525">
            <a:noFill/>
            <a:miter lim="800000"/>
            <a:headEnd/>
            <a:tailEnd/>
          </a:ln>
          <a:effectLst/>
        </p:spPr>
      </p:pic>
      <p:pic>
        <p:nvPicPr>
          <p:cNvPr id="100359" name="Picture 5"/>
          <p:cNvPicPr>
            <a:picLocks noChangeAspect="1" noChangeArrowheads="1"/>
          </p:cNvPicPr>
          <p:nvPr/>
        </p:nvPicPr>
        <p:blipFill>
          <a:blip r:embed="rId6"/>
          <a:srcRect/>
          <a:stretch>
            <a:fillRect/>
          </a:stretch>
        </p:blipFill>
        <p:spPr bwMode="auto">
          <a:xfrm>
            <a:off x="0" y="1435100"/>
            <a:ext cx="2609850" cy="2432050"/>
          </a:xfrm>
          <a:prstGeom prst="rect">
            <a:avLst/>
          </a:prstGeom>
          <a:noFill/>
          <a:ln w="9525">
            <a:noFill/>
            <a:miter lim="800000"/>
            <a:headEnd/>
            <a:tailEnd/>
          </a:ln>
          <a:effectLst/>
        </p:spPr>
      </p:pic>
      <p:sp>
        <p:nvSpPr>
          <p:cNvPr id="100360" name="Espace réservé du pied de page 1"/>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100361" name="ZoneTexte 2"/>
          <p:cNvSpPr txBox="1">
            <a:spLocks noChangeArrowheads="1"/>
          </p:cNvSpPr>
          <p:nvPr/>
        </p:nvSpPr>
        <p:spPr bwMode="auto">
          <a:xfrm>
            <a:off x="323850" y="3924300"/>
            <a:ext cx="1727200" cy="584200"/>
          </a:xfrm>
          <a:prstGeom prst="rect">
            <a:avLst/>
          </a:prstGeom>
          <a:noFill/>
          <a:ln w="9525">
            <a:noFill/>
            <a:miter lim="800000"/>
            <a:headEnd/>
            <a:tailEnd/>
          </a:ln>
        </p:spPr>
        <p:txBody>
          <a:bodyPr>
            <a:spAutoFit/>
          </a:bodyPr>
          <a:lstStyle/>
          <a:p>
            <a:r>
              <a:rPr lang="fr-FR" altLang="fr-FR" sz="3200">
                <a:latin typeface="Comic Sans MS" pitchFamily="66" charset="0"/>
              </a:rPr>
              <a:t>L’Hème</a:t>
            </a:r>
          </a:p>
        </p:txBody>
      </p:sp>
      <p:sp>
        <p:nvSpPr>
          <p:cNvPr id="100362" name="ZoneTexte 3"/>
          <p:cNvSpPr txBox="1">
            <a:spLocks noChangeArrowheads="1"/>
          </p:cNvSpPr>
          <p:nvPr/>
        </p:nvSpPr>
        <p:spPr bwMode="auto">
          <a:xfrm>
            <a:off x="2682875" y="1989138"/>
            <a:ext cx="6461125" cy="1076325"/>
          </a:xfrm>
          <a:prstGeom prst="rect">
            <a:avLst/>
          </a:prstGeom>
          <a:noFill/>
          <a:ln w="9525">
            <a:noFill/>
            <a:miter lim="800000"/>
            <a:headEnd/>
            <a:tailEnd/>
          </a:ln>
        </p:spPr>
        <p:txBody>
          <a:bodyPr>
            <a:spAutoFit/>
          </a:bodyPr>
          <a:lstStyle/>
          <a:p>
            <a:r>
              <a:rPr lang="fr-FR" altLang="fr-FR" sz="3200">
                <a:latin typeface="Comic Sans MS" pitchFamily="66" charset="0"/>
              </a:rPr>
              <a:t>1 Hb = 4 Hèmes = 4 atomes de Fer métal</a:t>
            </a:r>
          </a:p>
        </p:txBody>
      </p:sp>
      <p:sp>
        <p:nvSpPr>
          <p:cNvPr id="100363" name="Espace réservé du numéro de diapositive 1"/>
          <p:cNvSpPr>
            <a:spLocks noGrp="1"/>
          </p:cNvSpPr>
          <p:nvPr>
            <p:ph type="sldNum" sz="quarter" idx="12"/>
          </p:nvPr>
        </p:nvSpPr>
        <p:spPr>
          <a:noFill/>
          <a:ln>
            <a:miter lim="800000"/>
            <a:headEnd/>
            <a:tailEnd/>
          </a:ln>
        </p:spPr>
        <p:txBody>
          <a:bodyPr/>
          <a:lstStyle/>
          <a:p>
            <a:fld id="{33C1A87B-A993-4298-8486-946664A78DC6}" type="slidenum">
              <a:rPr lang="fr-FR" altLang="fr-FR"/>
              <a:pPr/>
              <a:t>67</a:t>
            </a:fld>
            <a:endParaRPr lang="fr-FR" altLang="fr-F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Espace réservé du numéro de diapositive 6"/>
          <p:cNvSpPr>
            <a:spLocks noGrp="1"/>
          </p:cNvSpPr>
          <p:nvPr>
            <p:ph type="sldNum" sz="quarter" idx="12"/>
          </p:nvPr>
        </p:nvSpPr>
        <p:spPr>
          <a:noFill/>
          <a:ln>
            <a:miter lim="800000"/>
            <a:headEnd/>
            <a:tailEnd/>
          </a:ln>
        </p:spPr>
        <p:txBody>
          <a:bodyPr/>
          <a:lstStyle/>
          <a:p>
            <a:fld id="{4F705120-B671-4B43-9082-15B3899DB190}" type="slidenum">
              <a:rPr lang="fr-FR" altLang="fr-FR"/>
              <a:pPr/>
              <a:t>68</a:t>
            </a:fld>
            <a:endParaRPr lang="fr-FR" altLang="fr-FR"/>
          </a:p>
        </p:txBody>
      </p:sp>
      <p:sp>
        <p:nvSpPr>
          <p:cNvPr id="445442" name="Rectangle 2"/>
          <p:cNvSpPr>
            <a:spLocks noGrp="1" noChangeArrowheads="1"/>
          </p:cNvSpPr>
          <p:nvPr>
            <p:ph type="title"/>
          </p:nvPr>
        </p:nvSpPr>
        <p:spPr>
          <a:xfrm>
            <a:off x="412750" y="39688"/>
            <a:ext cx="8397875" cy="652462"/>
          </a:xfrm>
          <a:ln>
            <a:solidFill>
              <a:schemeClr val="accent2"/>
            </a:solidFill>
          </a:ln>
        </p:spPr>
        <p:txBody>
          <a:bodyPr/>
          <a:lstStyle/>
          <a:p>
            <a:pPr algn="ctr" eaLnBrk="1" hangingPunct="1">
              <a:defRPr/>
            </a:pPr>
            <a:r>
              <a:rPr lang="fr-FR" sz="3100" smtClean="0">
                <a:effectLst>
                  <a:outerShdw blurRad="38100" dist="38100" dir="2700000" algn="tl">
                    <a:srgbClr val="C0C0C0"/>
                  </a:outerShdw>
                </a:effectLst>
              </a:rPr>
              <a:t>Apports de l ’IRM : echo de gradient</a:t>
            </a:r>
            <a:endParaRPr lang="fr-FR" smtClean="0">
              <a:effectLst>
                <a:outerShdw blurRad="38100" dist="38100" dir="2700000" algn="tl">
                  <a:srgbClr val="C0C0C0"/>
                </a:outerShdw>
              </a:effectLst>
            </a:endParaRPr>
          </a:p>
        </p:txBody>
      </p:sp>
      <p:pic>
        <p:nvPicPr>
          <p:cNvPr id="102404" name="Picture 3" descr="J0010126 bis"/>
          <p:cNvPicPr>
            <a:picLocks noChangeAspect="1" noChangeArrowheads="1"/>
          </p:cNvPicPr>
          <p:nvPr>
            <p:ph sz="half" idx="1"/>
          </p:nvPr>
        </p:nvPicPr>
        <p:blipFill>
          <a:blip r:embed="rId2"/>
          <a:srcRect/>
          <a:stretch>
            <a:fillRect/>
          </a:stretch>
        </p:blipFill>
        <p:spPr>
          <a:xfrm>
            <a:off x="47625" y="620713"/>
            <a:ext cx="4565650" cy="6237287"/>
          </a:xfrm>
          <a:noFill/>
        </p:spPr>
      </p:pic>
      <p:pic>
        <p:nvPicPr>
          <p:cNvPr id="102405" name="Picture 4" descr="J0010127 bis"/>
          <p:cNvPicPr>
            <a:picLocks noChangeAspect="1" noChangeArrowheads="1"/>
          </p:cNvPicPr>
          <p:nvPr>
            <p:ph sz="half" idx="2"/>
          </p:nvPr>
        </p:nvPicPr>
        <p:blipFill>
          <a:blip r:embed="rId3"/>
          <a:srcRect/>
          <a:stretch>
            <a:fillRect/>
          </a:stretch>
        </p:blipFill>
        <p:spPr>
          <a:xfrm>
            <a:off x="4464050" y="620713"/>
            <a:ext cx="4654550" cy="6237287"/>
          </a:xfrm>
          <a:noFill/>
        </p:spPr>
      </p:pic>
      <p:sp>
        <p:nvSpPr>
          <p:cNvPr id="102406" name="Oval 5"/>
          <p:cNvSpPr>
            <a:spLocks noChangeArrowheads="1"/>
          </p:cNvSpPr>
          <p:nvPr/>
        </p:nvSpPr>
        <p:spPr bwMode="auto">
          <a:xfrm>
            <a:off x="1755775" y="3141663"/>
            <a:ext cx="574675" cy="719137"/>
          </a:xfrm>
          <a:prstGeom prst="ellipse">
            <a:avLst/>
          </a:prstGeom>
          <a:noFill/>
          <a:ln w="28575">
            <a:solidFill>
              <a:srgbClr val="FF3300"/>
            </a:solidFill>
            <a:round/>
            <a:headEnd/>
            <a:tailEnd/>
          </a:ln>
        </p:spPr>
        <p:txBody>
          <a:bodyPr wrap="none" anchor="ctr"/>
          <a:lstStyle/>
          <a:p>
            <a:pPr eaLnBrk="1" hangingPunct="1"/>
            <a:endParaRPr lang="fr-FR" altLang="fr-FR"/>
          </a:p>
        </p:txBody>
      </p:sp>
      <p:sp>
        <p:nvSpPr>
          <p:cNvPr id="102407" name="Line 6"/>
          <p:cNvSpPr>
            <a:spLocks noChangeShapeType="1"/>
          </p:cNvSpPr>
          <p:nvPr/>
        </p:nvSpPr>
        <p:spPr bwMode="auto">
          <a:xfrm flipV="1">
            <a:off x="3227388" y="3644900"/>
            <a:ext cx="257175" cy="504825"/>
          </a:xfrm>
          <a:prstGeom prst="line">
            <a:avLst/>
          </a:prstGeom>
          <a:noFill/>
          <a:ln w="57150">
            <a:solidFill>
              <a:srgbClr val="FF3300"/>
            </a:solidFill>
            <a:round/>
            <a:headEnd/>
            <a:tailEnd type="triangle" w="med" len="med"/>
          </a:ln>
        </p:spPr>
        <p:txBody>
          <a:bodyPr/>
          <a:lstStyle/>
          <a:p>
            <a:endParaRPr lang="fr-FR"/>
          </a:p>
        </p:txBody>
      </p:sp>
      <p:sp>
        <p:nvSpPr>
          <p:cNvPr id="102408" name="Line 7"/>
          <p:cNvSpPr>
            <a:spLocks noChangeShapeType="1"/>
          </p:cNvSpPr>
          <p:nvPr/>
        </p:nvSpPr>
        <p:spPr bwMode="auto">
          <a:xfrm flipV="1">
            <a:off x="6107113" y="3573463"/>
            <a:ext cx="320675" cy="433387"/>
          </a:xfrm>
          <a:prstGeom prst="line">
            <a:avLst/>
          </a:prstGeom>
          <a:noFill/>
          <a:ln w="57150">
            <a:solidFill>
              <a:srgbClr val="FF3300"/>
            </a:solidFill>
            <a:round/>
            <a:headEnd/>
            <a:tailEnd type="triangle" w="med" len="med"/>
          </a:ln>
        </p:spPr>
        <p:txBody>
          <a:bodyPr/>
          <a:lstStyle/>
          <a:p>
            <a:endParaRPr lang="fr-FR"/>
          </a:p>
        </p:txBody>
      </p:sp>
      <p:sp>
        <p:nvSpPr>
          <p:cNvPr id="102409" name="Espace réservé du pied de page 8"/>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Espace réservé du numéro de diapositive 6"/>
          <p:cNvSpPr>
            <a:spLocks noGrp="1"/>
          </p:cNvSpPr>
          <p:nvPr>
            <p:ph type="sldNum" sz="quarter" idx="12"/>
          </p:nvPr>
        </p:nvSpPr>
        <p:spPr>
          <a:noFill/>
          <a:ln>
            <a:miter lim="800000"/>
            <a:headEnd/>
            <a:tailEnd/>
          </a:ln>
        </p:spPr>
        <p:txBody>
          <a:bodyPr/>
          <a:lstStyle/>
          <a:p>
            <a:fld id="{720EFEDA-CE9A-4DE3-9E92-52DB025773B1}" type="slidenum">
              <a:rPr lang="fr-FR" altLang="fr-FR"/>
              <a:pPr/>
              <a:t>69</a:t>
            </a:fld>
            <a:endParaRPr lang="fr-FR" altLang="fr-FR"/>
          </a:p>
        </p:txBody>
      </p:sp>
      <p:sp>
        <p:nvSpPr>
          <p:cNvPr id="446466" name="Rectangle 2"/>
          <p:cNvSpPr>
            <a:spLocks noGrp="1" noChangeArrowheads="1"/>
          </p:cNvSpPr>
          <p:nvPr>
            <p:ph type="title"/>
          </p:nvPr>
        </p:nvSpPr>
        <p:spPr>
          <a:xfrm>
            <a:off x="412750" y="188913"/>
            <a:ext cx="8334375" cy="431800"/>
          </a:xfrm>
        </p:spPr>
        <p:txBody>
          <a:bodyPr/>
          <a:lstStyle/>
          <a:p>
            <a:pPr algn="ctr" eaLnBrk="1" hangingPunct="1">
              <a:defRPr/>
            </a:pPr>
            <a:r>
              <a:rPr lang="fr-FR" sz="3100" smtClean="0">
                <a:effectLst>
                  <a:outerShdw blurRad="38100" dist="38100" dir="2700000" algn="tl">
                    <a:srgbClr val="C0C0C0"/>
                  </a:outerShdw>
                </a:effectLst>
              </a:rPr>
              <a:t>Apports de l ’IRM : écho de gradient</a:t>
            </a:r>
            <a:endParaRPr lang="fr-FR" smtClean="0">
              <a:effectLst>
                <a:outerShdw blurRad="38100" dist="38100" dir="2700000" algn="tl">
                  <a:srgbClr val="C0C0C0"/>
                </a:outerShdw>
              </a:effectLst>
            </a:endParaRPr>
          </a:p>
        </p:txBody>
      </p:sp>
      <p:pic>
        <p:nvPicPr>
          <p:cNvPr id="103428" name="Picture 3" descr="J0010134 bis"/>
          <p:cNvPicPr>
            <a:picLocks noChangeAspect="1" noChangeArrowheads="1"/>
          </p:cNvPicPr>
          <p:nvPr>
            <p:ph sz="half" idx="1"/>
          </p:nvPr>
        </p:nvPicPr>
        <p:blipFill>
          <a:blip r:embed="rId2"/>
          <a:srcRect/>
          <a:stretch>
            <a:fillRect/>
          </a:stretch>
        </p:blipFill>
        <p:spPr>
          <a:xfrm>
            <a:off x="284163" y="620713"/>
            <a:ext cx="4337050" cy="6237287"/>
          </a:xfrm>
          <a:noFill/>
        </p:spPr>
      </p:pic>
      <p:sp>
        <p:nvSpPr>
          <p:cNvPr id="103429" name="Oval 4"/>
          <p:cNvSpPr>
            <a:spLocks noChangeArrowheads="1"/>
          </p:cNvSpPr>
          <p:nvPr/>
        </p:nvSpPr>
        <p:spPr bwMode="auto">
          <a:xfrm>
            <a:off x="2587625" y="1052513"/>
            <a:ext cx="641350" cy="936625"/>
          </a:xfrm>
          <a:prstGeom prst="ellipse">
            <a:avLst/>
          </a:prstGeom>
          <a:noFill/>
          <a:ln w="28575">
            <a:solidFill>
              <a:srgbClr val="FF3300"/>
            </a:solidFill>
            <a:round/>
            <a:headEnd/>
            <a:tailEnd/>
          </a:ln>
        </p:spPr>
        <p:txBody>
          <a:bodyPr wrap="none" anchor="ctr"/>
          <a:lstStyle/>
          <a:p>
            <a:pPr eaLnBrk="1" hangingPunct="1"/>
            <a:endParaRPr lang="fr-FR" altLang="fr-FR"/>
          </a:p>
        </p:txBody>
      </p:sp>
      <p:sp>
        <p:nvSpPr>
          <p:cNvPr id="103430" name="Line 5"/>
          <p:cNvSpPr>
            <a:spLocks noChangeShapeType="1"/>
          </p:cNvSpPr>
          <p:nvPr/>
        </p:nvSpPr>
        <p:spPr bwMode="auto">
          <a:xfrm flipV="1">
            <a:off x="6940550" y="2997200"/>
            <a:ext cx="255588" cy="504825"/>
          </a:xfrm>
          <a:prstGeom prst="line">
            <a:avLst/>
          </a:prstGeom>
          <a:noFill/>
          <a:ln w="57150">
            <a:solidFill>
              <a:srgbClr val="FF3300"/>
            </a:solidFill>
            <a:round/>
            <a:headEnd/>
            <a:tailEnd type="triangle" w="med" len="med"/>
          </a:ln>
        </p:spPr>
        <p:txBody>
          <a:bodyPr/>
          <a:lstStyle/>
          <a:p>
            <a:endParaRPr lang="fr-FR"/>
          </a:p>
        </p:txBody>
      </p:sp>
      <p:sp>
        <p:nvSpPr>
          <p:cNvPr id="103431" name="Line 6"/>
          <p:cNvSpPr>
            <a:spLocks noChangeShapeType="1"/>
          </p:cNvSpPr>
          <p:nvPr/>
        </p:nvSpPr>
        <p:spPr bwMode="auto">
          <a:xfrm flipV="1">
            <a:off x="6813550" y="2205038"/>
            <a:ext cx="319088" cy="433387"/>
          </a:xfrm>
          <a:prstGeom prst="line">
            <a:avLst/>
          </a:prstGeom>
          <a:noFill/>
          <a:ln w="57150">
            <a:solidFill>
              <a:srgbClr val="FF3300"/>
            </a:solidFill>
            <a:round/>
            <a:headEnd/>
            <a:tailEnd type="triangle" w="med" len="med"/>
          </a:ln>
        </p:spPr>
        <p:txBody>
          <a:bodyPr/>
          <a:lstStyle/>
          <a:p>
            <a:endParaRPr lang="fr-FR"/>
          </a:p>
        </p:txBody>
      </p:sp>
      <p:pic>
        <p:nvPicPr>
          <p:cNvPr id="103432" name="Picture 7" descr="J0010137 bis"/>
          <p:cNvPicPr>
            <a:picLocks noChangeAspect="1" noChangeArrowheads="1"/>
          </p:cNvPicPr>
          <p:nvPr>
            <p:ph sz="half" idx="2"/>
          </p:nvPr>
        </p:nvPicPr>
        <p:blipFill>
          <a:blip r:embed="rId3"/>
          <a:srcRect/>
          <a:stretch>
            <a:fillRect/>
          </a:stretch>
        </p:blipFill>
        <p:spPr>
          <a:xfrm>
            <a:off x="4833938" y="620713"/>
            <a:ext cx="4241800" cy="6237287"/>
          </a:xfrm>
          <a:noFill/>
        </p:spPr>
      </p:pic>
      <p:sp>
        <p:nvSpPr>
          <p:cNvPr id="103433" name="Line 8"/>
          <p:cNvSpPr>
            <a:spLocks noChangeShapeType="1"/>
          </p:cNvSpPr>
          <p:nvPr/>
        </p:nvSpPr>
        <p:spPr bwMode="auto">
          <a:xfrm flipV="1">
            <a:off x="7067550" y="2781300"/>
            <a:ext cx="255588" cy="503238"/>
          </a:xfrm>
          <a:prstGeom prst="line">
            <a:avLst/>
          </a:prstGeom>
          <a:noFill/>
          <a:ln w="57150">
            <a:solidFill>
              <a:srgbClr val="FF3300"/>
            </a:solidFill>
            <a:round/>
            <a:headEnd/>
            <a:tailEnd type="triangle" w="med" len="med"/>
          </a:ln>
        </p:spPr>
        <p:txBody>
          <a:bodyPr/>
          <a:lstStyle/>
          <a:p>
            <a:endParaRPr lang="fr-FR"/>
          </a:p>
        </p:txBody>
      </p:sp>
      <p:sp>
        <p:nvSpPr>
          <p:cNvPr id="103434" name="Line 9"/>
          <p:cNvSpPr>
            <a:spLocks noChangeShapeType="1"/>
          </p:cNvSpPr>
          <p:nvPr/>
        </p:nvSpPr>
        <p:spPr bwMode="auto">
          <a:xfrm>
            <a:off x="6492875" y="1773238"/>
            <a:ext cx="638175" cy="71437"/>
          </a:xfrm>
          <a:prstGeom prst="line">
            <a:avLst/>
          </a:prstGeom>
          <a:noFill/>
          <a:ln w="57150">
            <a:solidFill>
              <a:srgbClr val="FF3300"/>
            </a:solidFill>
            <a:round/>
            <a:headEnd/>
            <a:tailEnd type="triangle" w="med" len="med"/>
          </a:ln>
        </p:spPr>
        <p:txBody>
          <a:bodyPr/>
          <a:lstStyle/>
          <a:p>
            <a:endParaRPr lang="fr-FR"/>
          </a:p>
        </p:txBody>
      </p:sp>
      <p:sp>
        <p:nvSpPr>
          <p:cNvPr id="103435" name="Espace réservé du pied de page 10"/>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1890" name="Rectangle 2" descr="Marbre blanc"/>
          <p:cNvSpPr>
            <a:spLocks noGrp="1" noChangeArrowheads="1"/>
          </p:cNvSpPr>
          <p:nvPr>
            <p:ph type="title"/>
          </p:nvPr>
        </p:nvSpPr>
        <p:spPr>
          <a:xfrm>
            <a:off x="338138" y="144463"/>
            <a:ext cx="8534400" cy="620712"/>
          </a:xfrm>
          <a:ln>
            <a:solidFill>
              <a:schemeClr val="accent2"/>
            </a:solidFill>
          </a:ln>
          <a:extLst/>
        </p:spPr>
        <p:txBody>
          <a:bodyPr/>
          <a:lstStyle/>
          <a:p>
            <a:pPr algn="ctr" eaLnBrk="1" hangingPunct="1">
              <a:defRPr/>
            </a:pPr>
            <a:r>
              <a:rPr lang="fr-FR" sz="3600" b="1" i="1" dirty="0" smtClean="0">
                <a:effectLst>
                  <a:outerShdw blurRad="38100" dist="38100" dir="2700000" algn="tl">
                    <a:srgbClr val="C0C0C0"/>
                  </a:outerShdw>
                </a:effectLst>
                <a:latin typeface="Comic Sans MS" pitchFamily="66" charset="0"/>
              </a:rPr>
              <a:t>Rappel anatomique : les méninges</a:t>
            </a:r>
            <a:endParaRPr lang="fr-FR" sz="4000" dirty="0" smtClean="0">
              <a:latin typeface="Comic Sans MS" pitchFamily="66" charset="0"/>
            </a:endParaRPr>
          </a:p>
        </p:txBody>
      </p:sp>
      <p:sp>
        <p:nvSpPr>
          <p:cNvPr id="37891" name="Rectangle 4"/>
          <p:cNvSpPr>
            <a:spLocks noChangeArrowheads="1"/>
          </p:cNvSpPr>
          <p:nvPr/>
        </p:nvSpPr>
        <p:spPr bwMode="auto">
          <a:xfrm>
            <a:off x="5292725" y="1125538"/>
            <a:ext cx="3743325" cy="5395912"/>
          </a:xfrm>
          <a:prstGeom prst="rect">
            <a:avLst/>
          </a:prstGeom>
          <a:noFill/>
          <a:ln w="9525">
            <a:noFill/>
            <a:miter lim="800000"/>
            <a:headEnd/>
            <a:tailEnd/>
          </a:ln>
        </p:spPr>
        <p:txBody>
          <a:bodyPr>
            <a:spAutoFit/>
          </a:bodyPr>
          <a:lstStyle/>
          <a:p>
            <a:pPr eaLnBrk="1" hangingPunct="1"/>
            <a:r>
              <a:rPr lang="fr-FR" altLang="fr-FR" sz="3400">
                <a:solidFill>
                  <a:srgbClr val="0000FF"/>
                </a:solidFill>
              </a:rPr>
              <a:t>Hématome sous dural (HSD)</a:t>
            </a:r>
            <a:r>
              <a:rPr lang="fr-FR" altLang="fr-FR" sz="3400"/>
              <a:t>: </a:t>
            </a:r>
          </a:p>
          <a:p>
            <a:pPr eaLnBrk="1" hangingPunct="1"/>
            <a:r>
              <a:rPr lang="fr-FR" altLang="fr-FR" sz="3400"/>
              <a:t>Entre la dure-mère et l'</a:t>
            </a:r>
            <a:r>
              <a:rPr lang="fr-FR" altLang="fr-FR" sz="3400">
                <a:hlinkClick r:id="rId2" tooltip="Arachnoïde"/>
              </a:rPr>
              <a:t>arachnoïde</a:t>
            </a:r>
            <a:endParaRPr lang="fr-FR" altLang="fr-FR" sz="3400"/>
          </a:p>
          <a:p>
            <a:pPr eaLnBrk="1" hangingPunct="1"/>
            <a:r>
              <a:rPr lang="fr-FR" altLang="fr-FR" sz="3400">
                <a:solidFill>
                  <a:srgbClr val="0000FF"/>
                </a:solidFill>
              </a:rPr>
              <a:t>Hématome extra dural ou épidural</a:t>
            </a:r>
            <a:r>
              <a:rPr lang="fr-FR" altLang="fr-FR" sz="3400"/>
              <a:t> </a:t>
            </a:r>
            <a:r>
              <a:rPr lang="fr-FR" altLang="fr-FR" sz="3400">
                <a:solidFill>
                  <a:srgbClr val="0000FF"/>
                </a:solidFill>
              </a:rPr>
              <a:t>(HED):</a:t>
            </a:r>
          </a:p>
          <a:p>
            <a:pPr eaLnBrk="1" hangingPunct="1"/>
            <a:r>
              <a:rPr lang="fr-FR" altLang="fr-FR" sz="3400"/>
              <a:t>entre le crâne et la dure mère</a:t>
            </a:r>
          </a:p>
        </p:txBody>
      </p:sp>
      <p:pic>
        <p:nvPicPr>
          <p:cNvPr id="37892" name="Image 5" descr="Meninges.png"/>
          <p:cNvPicPr>
            <a:picLocks noChangeAspect="1"/>
          </p:cNvPicPr>
          <p:nvPr/>
        </p:nvPicPr>
        <p:blipFill>
          <a:blip r:embed="rId3"/>
          <a:srcRect/>
          <a:stretch>
            <a:fillRect/>
          </a:stretch>
        </p:blipFill>
        <p:spPr bwMode="auto">
          <a:xfrm>
            <a:off x="107950" y="981075"/>
            <a:ext cx="5111750" cy="5256213"/>
          </a:xfrm>
          <a:prstGeom prst="rect">
            <a:avLst/>
          </a:prstGeom>
          <a:noFill/>
          <a:ln w="9525">
            <a:noFill/>
            <a:miter lim="800000"/>
            <a:headEnd/>
            <a:tailEnd/>
          </a:ln>
        </p:spPr>
      </p:pic>
      <p:sp>
        <p:nvSpPr>
          <p:cNvPr id="37893" name="ZoneTexte 6"/>
          <p:cNvSpPr txBox="1">
            <a:spLocks noChangeArrowheads="1"/>
          </p:cNvSpPr>
          <p:nvPr/>
        </p:nvSpPr>
        <p:spPr bwMode="auto">
          <a:xfrm>
            <a:off x="539750" y="5732463"/>
            <a:ext cx="1223963" cy="647700"/>
          </a:xfrm>
          <a:prstGeom prst="rect">
            <a:avLst/>
          </a:prstGeom>
          <a:noFill/>
          <a:ln w="9525">
            <a:solidFill>
              <a:srgbClr val="FF0000"/>
            </a:solidFill>
            <a:miter lim="800000"/>
            <a:headEnd/>
            <a:tailEnd/>
          </a:ln>
        </p:spPr>
        <p:txBody>
          <a:bodyPr>
            <a:spAutoFit/>
          </a:bodyPr>
          <a:lstStyle/>
          <a:p>
            <a:pPr eaLnBrk="1" hangingPunct="1"/>
            <a:r>
              <a:rPr lang="fr-FR" altLang="fr-FR" sz="3600"/>
              <a:t>HSD</a:t>
            </a:r>
          </a:p>
        </p:txBody>
      </p:sp>
      <p:sp>
        <p:nvSpPr>
          <p:cNvPr id="8" name="Flèche droite 7"/>
          <p:cNvSpPr/>
          <p:nvPr/>
        </p:nvSpPr>
        <p:spPr>
          <a:xfrm rot="18648410">
            <a:off x="1396207" y="5180806"/>
            <a:ext cx="1414462" cy="3587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7895" name="ZoneTexte 8"/>
          <p:cNvSpPr txBox="1">
            <a:spLocks noChangeArrowheads="1"/>
          </p:cNvSpPr>
          <p:nvPr/>
        </p:nvSpPr>
        <p:spPr bwMode="auto">
          <a:xfrm>
            <a:off x="250825" y="4799013"/>
            <a:ext cx="1225550" cy="646112"/>
          </a:xfrm>
          <a:prstGeom prst="rect">
            <a:avLst/>
          </a:prstGeom>
          <a:noFill/>
          <a:ln w="9525">
            <a:solidFill>
              <a:srgbClr val="FF0000"/>
            </a:solidFill>
            <a:miter lim="800000"/>
            <a:headEnd/>
            <a:tailEnd/>
          </a:ln>
        </p:spPr>
        <p:txBody>
          <a:bodyPr>
            <a:spAutoFit/>
          </a:bodyPr>
          <a:lstStyle/>
          <a:p>
            <a:pPr eaLnBrk="1" hangingPunct="1"/>
            <a:r>
              <a:rPr lang="fr-FR" altLang="fr-FR" sz="3600"/>
              <a:t>HED</a:t>
            </a:r>
          </a:p>
        </p:txBody>
      </p:sp>
      <p:sp>
        <p:nvSpPr>
          <p:cNvPr id="10" name="Flèche droite 9"/>
          <p:cNvSpPr/>
          <p:nvPr/>
        </p:nvSpPr>
        <p:spPr>
          <a:xfrm rot="18648410">
            <a:off x="1115220" y="4342606"/>
            <a:ext cx="1204912" cy="3587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7897" name="Espace réservé du numéro de diapositive 10"/>
          <p:cNvSpPr>
            <a:spLocks noGrp="1"/>
          </p:cNvSpPr>
          <p:nvPr>
            <p:ph type="sldNum" sz="quarter" idx="12"/>
          </p:nvPr>
        </p:nvSpPr>
        <p:spPr>
          <a:noFill/>
          <a:ln>
            <a:miter lim="800000"/>
            <a:headEnd/>
            <a:tailEnd/>
          </a:ln>
        </p:spPr>
        <p:txBody>
          <a:bodyPr/>
          <a:lstStyle/>
          <a:p>
            <a:fld id="{155CE89D-186F-49B4-ADFE-E778FBFECCDB}" type="slidenum">
              <a:rPr lang="fr-FR" altLang="fr-FR"/>
              <a:pPr/>
              <a:t>7</a:t>
            </a:fld>
            <a:endParaRPr lang="fr-FR" altLang="fr-FR"/>
          </a:p>
        </p:txBody>
      </p:sp>
      <p:sp>
        <p:nvSpPr>
          <p:cNvPr id="37898" name="Espace réservé du pied de page 11"/>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Espace réservé du numéro de diapositive 6"/>
          <p:cNvSpPr>
            <a:spLocks noGrp="1"/>
          </p:cNvSpPr>
          <p:nvPr>
            <p:ph type="sldNum" sz="quarter" idx="12"/>
          </p:nvPr>
        </p:nvSpPr>
        <p:spPr>
          <a:noFill/>
          <a:ln>
            <a:miter lim="800000"/>
            <a:headEnd/>
            <a:tailEnd/>
          </a:ln>
        </p:spPr>
        <p:txBody>
          <a:bodyPr/>
          <a:lstStyle/>
          <a:p>
            <a:fld id="{15D09CE5-3473-4CCE-BDD4-55A581AA9E62}" type="slidenum">
              <a:rPr lang="fr-FR" altLang="fr-FR"/>
              <a:pPr/>
              <a:t>70</a:t>
            </a:fld>
            <a:endParaRPr lang="fr-FR" altLang="fr-FR"/>
          </a:p>
        </p:txBody>
      </p:sp>
      <p:sp>
        <p:nvSpPr>
          <p:cNvPr id="445442" name="Rectangle 2"/>
          <p:cNvSpPr>
            <a:spLocks noGrp="1" noChangeArrowheads="1"/>
          </p:cNvSpPr>
          <p:nvPr>
            <p:ph type="title"/>
          </p:nvPr>
        </p:nvSpPr>
        <p:spPr>
          <a:xfrm>
            <a:off x="412750" y="39688"/>
            <a:ext cx="8397875" cy="652462"/>
          </a:xfrm>
          <a:ln>
            <a:solidFill>
              <a:schemeClr val="accent2"/>
            </a:solidFill>
          </a:ln>
        </p:spPr>
        <p:txBody>
          <a:bodyPr/>
          <a:lstStyle/>
          <a:p>
            <a:pPr algn="ctr" eaLnBrk="1" hangingPunct="1">
              <a:defRPr/>
            </a:pPr>
            <a:r>
              <a:rPr lang="fr-FR" sz="3100" dirty="0" smtClean="0">
                <a:effectLst>
                  <a:outerShdw blurRad="38100" dist="38100" dir="2700000" algn="tl">
                    <a:srgbClr val="C0C0C0"/>
                  </a:outerShdw>
                </a:effectLst>
              </a:rPr>
              <a:t>Apports de l ’IRM : SWI</a:t>
            </a:r>
            <a:endParaRPr lang="fr-FR" dirty="0" smtClean="0">
              <a:effectLst>
                <a:outerShdw blurRad="38100" dist="38100" dir="2700000" algn="tl">
                  <a:srgbClr val="C0C0C0"/>
                </a:outerShdw>
              </a:effectLst>
            </a:endParaRPr>
          </a:p>
        </p:txBody>
      </p:sp>
      <p:sp>
        <p:nvSpPr>
          <p:cNvPr id="104452" name="Espace réservé du pied de page 8"/>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104453" name="Image 5"/>
          <p:cNvPicPr>
            <a:picLocks noChangeAspect="1"/>
          </p:cNvPicPr>
          <p:nvPr/>
        </p:nvPicPr>
        <p:blipFill>
          <a:blip r:embed="rId2"/>
          <a:srcRect/>
          <a:stretch>
            <a:fillRect/>
          </a:stretch>
        </p:blipFill>
        <p:spPr bwMode="auto">
          <a:xfrm>
            <a:off x="395288" y="765175"/>
            <a:ext cx="8343900" cy="5700713"/>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Espace réservé du numéro de diapositive 6"/>
          <p:cNvSpPr>
            <a:spLocks noGrp="1"/>
          </p:cNvSpPr>
          <p:nvPr>
            <p:ph type="sldNum" sz="quarter" idx="12"/>
          </p:nvPr>
        </p:nvSpPr>
        <p:spPr>
          <a:noFill/>
          <a:ln>
            <a:miter lim="800000"/>
            <a:headEnd/>
            <a:tailEnd/>
          </a:ln>
        </p:spPr>
        <p:txBody>
          <a:bodyPr/>
          <a:lstStyle/>
          <a:p>
            <a:fld id="{31DCB114-2E05-44E4-BE2D-E9486C38E259}" type="slidenum">
              <a:rPr lang="fr-FR" altLang="fr-FR"/>
              <a:pPr/>
              <a:t>71</a:t>
            </a:fld>
            <a:endParaRPr lang="fr-FR" altLang="fr-FR"/>
          </a:p>
        </p:txBody>
      </p:sp>
      <p:sp>
        <p:nvSpPr>
          <p:cNvPr id="445442" name="Rectangle 2"/>
          <p:cNvSpPr>
            <a:spLocks noGrp="1" noChangeArrowheads="1"/>
          </p:cNvSpPr>
          <p:nvPr>
            <p:ph type="title"/>
          </p:nvPr>
        </p:nvSpPr>
        <p:spPr>
          <a:xfrm>
            <a:off x="412750" y="39688"/>
            <a:ext cx="8397875" cy="652462"/>
          </a:xfrm>
          <a:ln>
            <a:solidFill>
              <a:schemeClr val="accent2"/>
            </a:solidFill>
          </a:ln>
        </p:spPr>
        <p:txBody>
          <a:bodyPr/>
          <a:lstStyle/>
          <a:p>
            <a:pPr algn="ctr" eaLnBrk="1" hangingPunct="1">
              <a:defRPr/>
            </a:pPr>
            <a:r>
              <a:rPr lang="fr-FR" sz="3100" dirty="0" smtClean="0">
                <a:effectLst>
                  <a:outerShdw blurRad="38100" dist="38100" dir="2700000" algn="tl">
                    <a:srgbClr val="C0C0C0"/>
                  </a:outerShdw>
                </a:effectLst>
              </a:rPr>
              <a:t>Apports de l ’IRM : SWI  3T </a:t>
            </a:r>
            <a:endParaRPr lang="fr-FR" dirty="0" smtClean="0">
              <a:effectLst>
                <a:outerShdw blurRad="38100" dist="38100" dir="2700000" algn="tl">
                  <a:srgbClr val="C0C0C0"/>
                </a:outerShdw>
              </a:effectLst>
            </a:endParaRPr>
          </a:p>
        </p:txBody>
      </p:sp>
      <p:sp>
        <p:nvSpPr>
          <p:cNvPr id="105476" name="Espace réservé du pied de page 8"/>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105477" name="Image 1"/>
          <p:cNvPicPr>
            <a:picLocks noChangeAspect="1"/>
          </p:cNvPicPr>
          <p:nvPr/>
        </p:nvPicPr>
        <p:blipFill>
          <a:blip r:embed="rId2"/>
          <a:srcRect/>
          <a:stretch>
            <a:fillRect/>
          </a:stretch>
        </p:blipFill>
        <p:spPr bwMode="auto">
          <a:xfrm>
            <a:off x="1885950" y="790575"/>
            <a:ext cx="5422900" cy="623887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Espace réservé du numéro de diapositive 6"/>
          <p:cNvSpPr>
            <a:spLocks noGrp="1"/>
          </p:cNvSpPr>
          <p:nvPr>
            <p:ph type="sldNum" sz="quarter" idx="12"/>
          </p:nvPr>
        </p:nvSpPr>
        <p:spPr>
          <a:noFill/>
          <a:ln>
            <a:miter lim="800000"/>
            <a:headEnd/>
            <a:tailEnd/>
          </a:ln>
        </p:spPr>
        <p:txBody>
          <a:bodyPr/>
          <a:lstStyle/>
          <a:p>
            <a:fld id="{5BF7771A-39E2-4C7A-A498-2CADF3895196}" type="slidenum">
              <a:rPr lang="fr-FR" altLang="fr-FR"/>
              <a:pPr/>
              <a:t>72</a:t>
            </a:fld>
            <a:endParaRPr lang="fr-FR" altLang="fr-FR"/>
          </a:p>
        </p:txBody>
      </p:sp>
      <p:sp>
        <p:nvSpPr>
          <p:cNvPr id="446466" name="Rectangle 2"/>
          <p:cNvSpPr>
            <a:spLocks noGrp="1" noChangeArrowheads="1"/>
          </p:cNvSpPr>
          <p:nvPr>
            <p:ph type="title"/>
          </p:nvPr>
        </p:nvSpPr>
        <p:spPr>
          <a:xfrm>
            <a:off x="412750" y="188913"/>
            <a:ext cx="8334375" cy="431800"/>
          </a:xfrm>
        </p:spPr>
        <p:txBody>
          <a:bodyPr/>
          <a:lstStyle/>
          <a:p>
            <a:pPr algn="ctr" eaLnBrk="1" hangingPunct="1">
              <a:defRPr/>
            </a:pPr>
            <a:r>
              <a:rPr lang="fr-FR" sz="3100" dirty="0" smtClean="0">
                <a:effectLst>
                  <a:outerShdw blurRad="38100" dist="38100" dir="2700000" algn="tl">
                    <a:srgbClr val="C0C0C0"/>
                  </a:outerShdw>
                </a:effectLst>
              </a:rPr>
              <a:t>Apports de l ’IRM</a:t>
            </a:r>
            <a:endParaRPr lang="fr-FR" dirty="0" smtClean="0">
              <a:effectLst>
                <a:outerShdw blurRad="38100" dist="38100" dir="2700000" algn="tl">
                  <a:srgbClr val="C0C0C0"/>
                </a:outerShdw>
              </a:effectLst>
            </a:endParaRPr>
          </a:p>
        </p:txBody>
      </p:sp>
      <p:sp>
        <p:nvSpPr>
          <p:cNvPr id="106500" name="Espace réservé du pied de page 10"/>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106501" name="Image 4"/>
          <p:cNvPicPr>
            <a:picLocks noChangeAspect="1"/>
          </p:cNvPicPr>
          <p:nvPr/>
        </p:nvPicPr>
        <p:blipFill>
          <a:blip r:embed="rId2"/>
          <a:srcRect/>
          <a:stretch>
            <a:fillRect/>
          </a:stretch>
        </p:blipFill>
        <p:spPr bwMode="auto">
          <a:xfrm>
            <a:off x="34925" y="2852738"/>
            <a:ext cx="9034463" cy="3230562"/>
          </a:xfrm>
          <a:prstGeom prst="rect">
            <a:avLst/>
          </a:prstGeom>
          <a:noFill/>
          <a:ln w="9525">
            <a:noFill/>
            <a:miter lim="800000"/>
            <a:headEnd/>
            <a:tailEnd/>
          </a:ln>
        </p:spPr>
      </p:pic>
      <p:sp>
        <p:nvSpPr>
          <p:cNvPr id="106502" name="ZoneTexte 5"/>
          <p:cNvSpPr txBox="1">
            <a:spLocks noChangeArrowheads="1"/>
          </p:cNvSpPr>
          <p:nvPr/>
        </p:nvSpPr>
        <p:spPr bwMode="auto">
          <a:xfrm>
            <a:off x="254000" y="1412875"/>
            <a:ext cx="2868613" cy="1077913"/>
          </a:xfrm>
          <a:prstGeom prst="rect">
            <a:avLst/>
          </a:prstGeom>
          <a:noFill/>
          <a:ln w="9525">
            <a:solidFill>
              <a:srgbClr val="FF0000"/>
            </a:solidFill>
            <a:miter lim="800000"/>
            <a:headEnd/>
            <a:tailEnd/>
          </a:ln>
        </p:spPr>
        <p:txBody>
          <a:bodyPr wrap="none">
            <a:spAutoFit/>
          </a:bodyPr>
          <a:lstStyle/>
          <a:p>
            <a:pPr algn="ctr"/>
            <a:r>
              <a:rPr lang="fr-FR" sz="3200"/>
              <a:t>Flair T2 : </a:t>
            </a:r>
          </a:p>
          <a:p>
            <a:pPr algn="ctr"/>
            <a:r>
              <a:rPr lang="fr-FR" sz="3200"/>
              <a:t>corps calleux</a:t>
            </a:r>
          </a:p>
        </p:txBody>
      </p:sp>
      <p:sp>
        <p:nvSpPr>
          <p:cNvPr id="7" name="Ellipse 6"/>
          <p:cNvSpPr/>
          <p:nvPr/>
        </p:nvSpPr>
        <p:spPr>
          <a:xfrm>
            <a:off x="1908175" y="4005263"/>
            <a:ext cx="863600" cy="6477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6504" name="ZoneTexte 20"/>
          <p:cNvSpPr txBox="1">
            <a:spLocks noChangeArrowheads="1"/>
          </p:cNvSpPr>
          <p:nvPr/>
        </p:nvSpPr>
        <p:spPr bwMode="auto">
          <a:xfrm>
            <a:off x="3676650" y="1412875"/>
            <a:ext cx="5392738" cy="1077913"/>
          </a:xfrm>
          <a:prstGeom prst="rect">
            <a:avLst/>
          </a:prstGeom>
          <a:noFill/>
          <a:ln w="9525">
            <a:solidFill>
              <a:srgbClr val="FF0000"/>
            </a:solidFill>
            <a:miter lim="800000"/>
            <a:headEnd/>
            <a:tailEnd/>
          </a:ln>
        </p:spPr>
        <p:txBody>
          <a:bodyPr wrap="none">
            <a:spAutoFit/>
          </a:bodyPr>
          <a:lstStyle/>
          <a:p>
            <a:pPr algn="ctr"/>
            <a:r>
              <a:rPr lang="fr-FR" sz="3200"/>
              <a:t>Diffusion : TC compliqué </a:t>
            </a:r>
          </a:p>
          <a:p>
            <a:pPr algn="ctr"/>
            <a:r>
              <a:rPr lang="fr-FR" sz="3200"/>
              <a:t>d’un AVC</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Espace réservé du numéro de diapositive 5"/>
          <p:cNvSpPr>
            <a:spLocks noGrp="1"/>
          </p:cNvSpPr>
          <p:nvPr>
            <p:ph type="sldNum" sz="quarter" idx="12"/>
          </p:nvPr>
        </p:nvSpPr>
        <p:spPr>
          <a:noFill/>
          <a:ln>
            <a:miter lim="800000"/>
            <a:headEnd/>
            <a:tailEnd/>
          </a:ln>
        </p:spPr>
        <p:txBody>
          <a:bodyPr/>
          <a:lstStyle/>
          <a:p>
            <a:fld id="{F7C56EFC-E6EB-4F95-AD14-CAC3C76CB520}" type="slidenum">
              <a:rPr lang="fr-FR" altLang="fr-FR"/>
              <a:pPr/>
              <a:t>73</a:t>
            </a:fld>
            <a:endParaRPr lang="fr-FR" altLang="fr-FR"/>
          </a:p>
        </p:txBody>
      </p:sp>
      <p:sp>
        <p:nvSpPr>
          <p:cNvPr id="107523" name="Rectangle 2"/>
          <p:cNvSpPr>
            <a:spLocks noGrp="1" noChangeArrowheads="1"/>
          </p:cNvSpPr>
          <p:nvPr>
            <p:ph type="title"/>
          </p:nvPr>
        </p:nvSpPr>
        <p:spPr>
          <a:xfrm>
            <a:off x="685800" y="44450"/>
            <a:ext cx="7772400" cy="684213"/>
          </a:xfrm>
          <a:solidFill>
            <a:schemeClr val="bg1"/>
          </a:solidFill>
          <a:ln>
            <a:solidFill>
              <a:srgbClr val="FF3300"/>
            </a:solidFill>
          </a:ln>
        </p:spPr>
        <p:txBody>
          <a:bodyPr/>
          <a:lstStyle/>
          <a:p>
            <a:pPr algn="ctr" eaLnBrk="1" hangingPunct="1"/>
            <a:r>
              <a:rPr lang="fr-FR" altLang="fr-FR" sz="3400" b="1" i="1" smtClean="0">
                <a:solidFill>
                  <a:schemeClr val="tx1"/>
                </a:solidFill>
                <a:latin typeface="Comic Sans MS" pitchFamily="66" charset="0"/>
              </a:rPr>
              <a:t>Dépôts d’hémosidérine</a:t>
            </a:r>
            <a:endParaRPr lang="fr-FR" altLang="fr-FR" sz="3400" i="1" smtClean="0">
              <a:solidFill>
                <a:schemeClr val="tx1"/>
              </a:solidFill>
            </a:endParaRPr>
          </a:p>
        </p:txBody>
      </p:sp>
      <p:sp>
        <p:nvSpPr>
          <p:cNvPr id="107524"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460803" name="Rectangle 3"/>
          <p:cNvSpPr>
            <a:spLocks noGrp="1" noChangeArrowheads="1"/>
          </p:cNvSpPr>
          <p:nvPr>
            <p:ph type="body" idx="1"/>
          </p:nvPr>
        </p:nvSpPr>
        <p:spPr>
          <a:xfrm>
            <a:off x="107950" y="1196975"/>
            <a:ext cx="9036050" cy="4535488"/>
          </a:xfrm>
          <a:solidFill>
            <a:schemeClr val="bg1"/>
          </a:solidFill>
          <a:extLst/>
        </p:spPr>
        <p:txBody>
          <a:bodyPr/>
          <a:lstStyle/>
          <a:p>
            <a:pPr algn="ctr" eaLnBrk="1" hangingPunct="1">
              <a:lnSpc>
                <a:spcPts val="600"/>
              </a:lnSpc>
              <a:buFont typeface="Wingdings" pitchFamily="2" charset="2"/>
              <a:buNone/>
              <a:defRPr/>
            </a:pPr>
            <a:endParaRPr lang="fr-FR" sz="1000" b="1" i="1" dirty="0" smtClean="0">
              <a:solidFill>
                <a:srgbClr val="66FFFF"/>
              </a:solidFill>
            </a:endParaRPr>
          </a:p>
          <a:p>
            <a:pPr eaLnBrk="1" hangingPunct="1">
              <a:lnSpc>
                <a:spcPts val="4000"/>
              </a:lnSpc>
              <a:buFontTx/>
              <a:buChar char="o"/>
              <a:defRPr/>
            </a:pPr>
            <a:r>
              <a:rPr lang="fr-FR" sz="3200" b="1" dirty="0" smtClean="0">
                <a:solidFill>
                  <a:srgbClr val="000099"/>
                </a:solidFill>
                <a:latin typeface="Comic Sans MS" pitchFamily="66" charset="0"/>
              </a:rPr>
              <a:t>Is </a:t>
            </a:r>
            <a:r>
              <a:rPr lang="fr-FR" sz="3200" b="1" dirty="0" err="1" smtClean="0">
                <a:solidFill>
                  <a:srgbClr val="000099"/>
                </a:solidFill>
                <a:latin typeface="Comic Sans MS" pitchFamily="66" charset="0"/>
              </a:rPr>
              <a:t>haemosiderin</a:t>
            </a:r>
            <a:r>
              <a:rPr lang="fr-FR" sz="3200" b="1" dirty="0" smtClean="0">
                <a:solidFill>
                  <a:srgbClr val="000099"/>
                </a:solidFill>
                <a:latin typeface="Comic Sans MS" pitchFamily="66" charset="0"/>
              </a:rPr>
              <a:t> visible </a:t>
            </a:r>
            <a:r>
              <a:rPr lang="fr-FR" sz="3200" b="1" dirty="0" err="1" smtClean="0">
                <a:solidFill>
                  <a:srgbClr val="000099"/>
                </a:solidFill>
                <a:latin typeface="Comic Sans MS" pitchFamily="66" charset="0"/>
              </a:rPr>
              <a:t>indefinitely</a:t>
            </a:r>
            <a:r>
              <a:rPr lang="fr-FR" sz="3200" b="1" dirty="0" smtClean="0">
                <a:solidFill>
                  <a:srgbClr val="000099"/>
                </a:solidFill>
                <a:latin typeface="Comic Sans MS" pitchFamily="66" charset="0"/>
              </a:rPr>
              <a:t> on gradient </a:t>
            </a:r>
            <a:r>
              <a:rPr lang="fr-FR" sz="3200" b="1" dirty="0" err="1" smtClean="0">
                <a:solidFill>
                  <a:srgbClr val="000099"/>
                </a:solidFill>
                <a:latin typeface="Comic Sans MS" pitchFamily="66" charset="0"/>
              </a:rPr>
              <a:t>echo</a:t>
            </a:r>
            <a:r>
              <a:rPr lang="fr-FR" sz="3200" b="1" dirty="0" smtClean="0">
                <a:solidFill>
                  <a:srgbClr val="000099"/>
                </a:solidFill>
                <a:latin typeface="Comic Sans MS" pitchFamily="66" charset="0"/>
              </a:rPr>
              <a:t> MRI </a:t>
            </a:r>
            <a:r>
              <a:rPr lang="fr-FR" sz="3200" b="1" dirty="0" err="1" smtClean="0">
                <a:solidFill>
                  <a:srgbClr val="000099"/>
                </a:solidFill>
                <a:latin typeface="Comic Sans MS" pitchFamily="66" charset="0"/>
              </a:rPr>
              <a:t>following</a:t>
            </a:r>
            <a:r>
              <a:rPr lang="fr-FR" sz="3200" b="1" dirty="0" smtClean="0">
                <a:solidFill>
                  <a:srgbClr val="000099"/>
                </a:solidFill>
                <a:latin typeface="Comic Sans MS" pitchFamily="66" charset="0"/>
              </a:rPr>
              <a:t> </a:t>
            </a:r>
            <a:r>
              <a:rPr lang="fr-FR" sz="3200" b="1" dirty="0" err="1" smtClean="0">
                <a:solidFill>
                  <a:srgbClr val="000099"/>
                </a:solidFill>
                <a:latin typeface="Comic Sans MS" pitchFamily="66" charset="0"/>
              </a:rPr>
              <a:t>traumatic</a:t>
            </a:r>
            <a:r>
              <a:rPr lang="fr-FR" sz="3200" b="1" dirty="0" smtClean="0">
                <a:solidFill>
                  <a:srgbClr val="000099"/>
                </a:solidFill>
                <a:latin typeface="Comic Sans MS" pitchFamily="66" charset="0"/>
              </a:rPr>
              <a:t> </a:t>
            </a:r>
            <a:r>
              <a:rPr lang="fr-FR" sz="3200" b="1" dirty="0" err="1" smtClean="0">
                <a:solidFill>
                  <a:srgbClr val="000099"/>
                </a:solidFill>
                <a:latin typeface="Comic Sans MS" pitchFamily="66" charset="0"/>
              </a:rPr>
              <a:t>intracerebral</a:t>
            </a:r>
            <a:r>
              <a:rPr lang="fr-FR" sz="3200" b="1" dirty="0" smtClean="0">
                <a:solidFill>
                  <a:srgbClr val="000099"/>
                </a:solidFill>
                <a:latin typeface="Comic Sans MS" pitchFamily="66" charset="0"/>
              </a:rPr>
              <a:t> </a:t>
            </a:r>
            <a:r>
              <a:rPr lang="fr-FR" sz="3200" b="1" dirty="0" err="1" smtClean="0">
                <a:solidFill>
                  <a:srgbClr val="000099"/>
                </a:solidFill>
                <a:latin typeface="Comic Sans MS" pitchFamily="66" charset="0"/>
              </a:rPr>
              <a:t>haemorrahage</a:t>
            </a:r>
            <a:r>
              <a:rPr lang="fr-FR" sz="3200" b="1" dirty="0" smtClean="0">
                <a:solidFill>
                  <a:srgbClr val="000099"/>
                </a:solidFill>
                <a:latin typeface="Comic Sans MS" pitchFamily="66" charset="0"/>
              </a:rPr>
              <a:t> ? </a:t>
            </a:r>
            <a:r>
              <a:rPr lang="fr-FR" sz="3200" b="1" dirty="0" err="1" smtClean="0">
                <a:solidFill>
                  <a:srgbClr val="000099"/>
                </a:solidFill>
                <a:latin typeface="Comic Sans MS" pitchFamily="66" charset="0"/>
              </a:rPr>
              <a:t>Messori</a:t>
            </a:r>
            <a:r>
              <a:rPr lang="fr-FR" sz="3200" b="1" dirty="0" smtClean="0">
                <a:solidFill>
                  <a:srgbClr val="000099"/>
                </a:solidFill>
                <a:latin typeface="Comic Sans MS" pitchFamily="66" charset="0"/>
              </a:rPr>
              <a:t>, 2003</a:t>
            </a:r>
            <a:r>
              <a:rPr lang="fr-FR" sz="3200" b="1" dirty="0" smtClean="0">
                <a:latin typeface="Comic Sans MS" pitchFamily="66" charset="0"/>
              </a:rPr>
              <a:t> : Suivi longitudinal IRM de 105 hémorragies traumatiques à 1, 4-6, 12 et 24 mois</a:t>
            </a:r>
          </a:p>
          <a:p>
            <a:pPr eaLnBrk="1" hangingPunct="1">
              <a:lnSpc>
                <a:spcPts val="4000"/>
              </a:lnSpc>
              <a:buFontTx/>
              <a:buChar char="o"/>
              <a:defRPr/>
            </a:pPr>
            <a:r>
              <a:rPr lang="fr-FR" sz="3200" b="1" dirty="0" smtClean="0">
                <a:effectLst>
                  <a:outerShdw blurRad="38100" dist="38100" dir="2700000" algn="tl">
                    <a:srgbClr val="C0C0C0"/>
                  </a:outerShdw>
                </a:effectLst>
                <a:latin typeface="Comic Sans MS" pitchFamily="66" charset="0"/>
              </a:rPr>
              <a:t>1235 </a:t>
            </a:r>
            <a:r>
              <a:rPr lang="fr-FR" sz="3200" b="1" dirty="0" err="1" smtClean="0">
                <a:latin typeface="Comic Sans MS" pitchFamily="66" charset="0"/>
              </a:rPr>
              <a:t>hyposignaux</a:t>
            </a:r>
            <a:r>
              <a:rPr lang="fr-FR" sz="3200" b="1" dirty="0" smtClean="0">
                <a:latin typeface="Comic Sans MS" pitchFamily="66" charset="0"/>
              </a:rPr>
              <a:t>, </a:t>
            </a:r>
            <a:r>
              <a:rPr lang="fr-FR" sz="3200" b="1" dirty="0" smtClean="0">
                <a:effectLst>
                  <a:outerShdw blurRad="38100" dist="38100" dir="2700000" algn="tl">
                    <a:srgbClr val="C0C0C0"/>
                  </a:outerShdw>
                </a:effectLst>
                <a:latin typeface="Comic Sans MS" pitchFamily="66" charset="0"/>
              </a:rPr>
              <a:t>987</a:t>
            </a:r>
            <a:r>
              <a:rPr lang="fr-FR" sz="3200" b="1" dirty="0" smtClean="0">
                <a:latin typeface="Comic Sans MS" pitchFamily="66" charset="0"/>
              </a:rPr>
              <a:t> encore visibles à 2 ans (-20,1%).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u numéro de diapositive 5"/>
          <p:cNvSpPr>
            <a:spLocks noGrp="1"/>
          </p:cNvSpPr>
          <p:nvPr>
            <p:ph type="sldNum" sz="quarter" idx="12"/>
          </p:nvPr>
        </p:nvSpPr>
        <p:spPr>
          <a:noFill/>
          <a:ln>
            <a:miter lim="800000"/>
            <a:headEnd/>
            <a:tailEnd/>
          </a:ln>
        </p:spPr>
        <p:txBody>
          <a:bodyPr/>
          <a:lstStyle/>
          <a:p>
            <a:fld id="{BA7C3B71-A802-4EA3-BBC3-A6DDF0A55A42}" type="slidenum">
              <a:rPr lang="fr-FR" altLang="fr-FR"/>
              <a:pPr/>
              <a:t>74</a:t>
            </a:fld>
            <a:endParaRPr lang="fr-FR" altLang="fr-FR"/>
          </a:p>
        </p:txBody>
      </p:sp>
      <p:sp>
        <p:nvSpPr>
          <p:cNvPr id="118787" name="Rectangle 2"/>
          <p:cNvSpPr>
            <a:spLocks noGrp="1" noChangeArrowheads="1"/>
          </p:cNvSpPr>
          <p:nvPr>
            <p:ph type="title"/>
          </p:nvPr>
        </p:nvSpPr>
        <p:spPr>
          <a:xfrm>
            <a:off x="539750" y="1339850"/>
            <a:ext cx="7920038" cy="3457575"/>
          </a:xfrm>
          <a:ln>
            <a:solidFill>
              <a:schemeClr val="accent6">
                <a:lumMod val="60000"/>
                <a:lumOff val="40000"/>
              </a:schemeClr>
            </a:solidFill>
          </a:ln>
        </p:spPr>
        <p:txBody>
          <a:bodyPr/>
          <a:lstStyle/>
          <a:p>
            <a:pPr algn="ctr" eaLnBrk="1" hangingPunct="1">
              <a:defRPr/>
            </a:pPr>
            <a:r>
              <a:rPr lang="fr-FR" sz="5100" b="1" i="1" dirty="0" smtClean="0">
                <a:latin typeface="Comic Sans MS" pitchFamily="66" charset="0"/>
              </a:rPr>
              <a:t>Apport de l’IRM : le tenseur de diffusion (DTI) ou </a:t>
            </a:r>
            <a:r>
              <a:rPr lang="fr-FR" sz="5100" b="1" i="1" dirty="0" err="1" smtClean="0">
                <a:latin typeface="Comic Sans MS" pitchFamily="66" charset="0"/>
              </a:rPr>
              <a:t>tracking</a:t>
            </a:r>
            <a:r>
              <a:rPr lang="fr-FR" sz="5100" b="1" i="1" dirty="0" smtClean="0">
                <a:latin typeface="Comic Sans MS" pitchFamily="66" charset="0"/>
              </a:rPr>
              <a:t> de fibres</a:t>
            </a:r>
          </a:p>
        </p:txBody>
      </p:sp>
      <p:sp>
        <p:nvSpPr>
          <p:cNvPr id="108548"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u numéro de diapositive 3"/>
          <p:cNvSpPr>
            <a:spLocks noGrp="1"/>
          </p:cNvSpPr>
          <p:nvPr>
            <p:ph type="sldNum" sz="quarter" idx="12"/>
          </p:nvPr>
        </p:nvSpPr>
        <p:spPr>
          <a:noFill/>
          <a:ln>
            <a:miter lim="800000"/>
            <a:headEnd/>
            <a:tailEnd/>
          </a:ln>
        </p:spPr>
        <p:txBody>
          <a:bodyPr/>
          <a:lstStyle/>
          <a:p>
            <a:fld id="{7EC99D63-D6FD-44E4-9AA4-4D9D4EBE9EBD}" type="slidenum">
              <a:rPr lang="fr-FR" altLang="fr-FR"/>
              <a:pPr/>
              <a:t>75</a:t>
            </a:fld>
            <a:endParaRPr lang="fr-FR" altLang="fr-FR"/>
          </a:p>
        </p:txBody>
      </p:sp>
      <p:sp>
        <p:nvSpPr>
          <p:cNvPr id="109571" name="Text Box 2"/>
          <p:cNvSpPr txBox="1">
            <a:spLocks noChangeArrowheads="1"/>
          </p:cNvSpPr>
          <p:nvPr/>
        </p:nvSpPr>
        <p:spPr bwMode="auto">
          <a:xfrm>
            <a:off x="71438" y="44450"/>
            <a:ext cx="8964612" cy="647700"/>
          </a:xfrm>
          <a:prstGeom prst="rect">
            <a:avLst/>
          </a:prstGeom>
          <a:noFill/>
          <a:ln w="9525">
            <a:noFill/>
            <a:round/>
            <a:headEnd/>
            <a:tailEnd/>
          </a:ln>
        </p:spPr>
        <p:txBody>
          <a:bodyPr wrap="none" lIns="90000" tIns="45000" rIns="90000" bIns="45000"/>
          <a:lstStyle/>
          <a:p>
            <a:pPr algn="ctr" defTabSz="449263" eaLnBrk="1">
              <a:lnSpc>
                <a:spcPct val="124000"/>
              </a:lnSpc>
              <a:buClr>
                <a:srgbClr val="FFFFFF"/>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sz="3200" b="1">
                <a:latin typeface="Arial" pitchFamily="34" charset="0"/>
              </a:rPr>
              <a:t>Tenseur de diffusion: axiale / radiale</a:t>
            </a:r>
          </a:p>
        </p:txBody>
      </p:sp>
      <p:sp>
        <p:nvSpPr>
          <p:cNvPr id="109572"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109573" name="Image 1"/>
          <p:cNvPicPr>
            <a:picLocks noChangeAspect="1"/>
          </p:cNvPicPr>
          <p:nvPr/>
        </p:nvPicPr>
        <p:blipFill>
          <a:blip r:embed="rId3"/>
          <a:srcRect/>
          <a:stretch>
            <a:fillRect/>
          </a:stretch>
        </p:blipFill>
        <p:spPr bwMode="auto">
          <a:xfrm>
            <a:off x="261938" y="788988"/>
            <a:ext cx="8486775" cy="5870575"/>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u numéro de diapositive 3"/>
          <p:cNvSpPr>
            <a:spLocks noGrp="1"/>
          </p:cNvSpPr>
          <p:nvPr>
            <p:ph type="sldNum" sz="quarter" idx="12"/>
          </p:nvPr>
        </p:nvSpPr>
        <p:spPr>
          <a:noFill/>
          <a:ln>
            <a:miter lim="800000"/>
            <a:headEnd/>
            <a:tailEnd/>
          </a:ln>
        </p:spPr>
        <p:txBody>
          <a:bodyPr/>
          <a:lstStyle/>
          <a:p>
            <a:fld id="{99266F8B-7291-4FB9-9DC2-E668A2E6169A}" type="slidenum">
              <a:rPr lang="fr-FR" altLang="fr-FR"/>
              <a:pPr/>
              <a:t>76</a:t>
            </a:fld>
            <a:endParaRPr lang="fr-FR" altLang="fr-FR"/>
          </a:p>
        </p:txBody>
      </p:sp>
      <p:sp>
        <p:nvSpPr>
          <p:cNvPr id="111619" name="Text Box 2"/>
          <p:cNvSpPr txBox="1">
            <a:spLocks noChangeArrowheads="1"/>
          </p:cNvSpPr>
          <p:nvPr/>
        </p:nvSpPr>
        <p:spPr bwMode="auto">
          <a:xfrm>
            <a:off x="71438" y="44450"/>
            <a:ext cx="8964612" cy="647700"/>
          </a:xfrm>
          <a:prstGeom prst="rect">
            <a:avLst/>
          </a:prstGeom>
          <a:noFill/>
          <a:ln w="9525">
            <a:noFill/>
            <a:round/>
            <a:headEnd/>
            <a:tailEnd/>
          </a:ln>
        </p:spPr>
        <p:txBody>
          <a:bodyPr wrap="none" lIns="90000" tIns="45000" rIns="90000" bIns="45000"/>
          <a:lstStyle/>
          <a:p>
            <a:pPr algn="ctr" defTabSz="449263" eaLnBrk="1">
              <a:lnSpc>
                <a:spcPct val="124000"/>
              </a:lnSpc>
              <a:buClr>
                <a:srgbClr val="FFFFFF"/>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sz="3200" b="1">
                <a:latin typeface="Arial" pitchFamily="34" charset="0"/>
              </a:rPr>
              <a:t>Tenseur de diffusion</a:t>
            </a:r>
          </a:p>
        </p:txBody>
      </p:sp>
      <p:sp>
        <p:nvSpPr>
          <p:cNvPr id="111620"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111621" name="Image 1"/>
          <p:cNvPicPr>
            <a:picLocks noChangeAspect="1"/>
          </p:cNvPicPr>
          <p:nvPr/>
        </p:nvPicPr>
        <p:blipFill>
          <a:blip r:embed="rId3"/>
          <a:srcRect/>
          <a:stretch>
            <a:fillRect/>
          </a:stretch>
        </p:blipFill>
        <p:spPr bwMode="auto">
          <a:xfrm>
            <a:off x="107950" y="1465263"/>
            <a:ext cx="8890000" cy="4627562"/>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u numéro de diapositive 3"/>
          <p:cNvSpPr>
            <a:spLocks noGrp="1"/>
          </p:cNvSpPr>
          <p:nvPr>
            <p:ph type="sldNum" sz="quarter" idx="12"/>
          </p:nvPr>
        </p:nvSpPr>
        <p:spPr>
          <a:noFill/>
          <a:ln>
            <a:miter lim="800000"/>
            <a:headEnd/>
            <a:tailEnd/>
          </a:ln>
        </p:spPr>
        <p:txBody>
          <a:bodyPr/>
          <a:lstStyle/>
          <a:p>
            <a:fld id="{BB4A2638-FF13-4D88-A538-AE33BC52467D}" type="slidenum">
              <a:rPr lang="fr-FR" altLang="fr-FR"/>
              <a:pPr/>
              <a:t>77</a:t>
            </a:fld>
            <a:endParaRPr lang="fr-FR" altLang="fr-FR"/>
          </a:p>
        </p:txBody>
      </p:sp>
      <p:sp>
        <p:nvSpPr>
          <p:cNvPr id="113667" name="Text Box 2"/>
          <p:cNvSpPr txBox="1">
            <a:spLocks noChangeArrowheads="1"/>
          </p:cNvSpPr>
          <p:nvPr/>
        </p:nvSpPr>
        <p:spPr bwMode="auto">
          <a:xfrm>
            <a:off x="71438" y="44450"/>
            <a:ext cx="8964612" cy="647700"/>
          </a:xfrm>
          <a:prstGeom prst="rect">
            <a:avLst/>
          </a:prstGeom>
          <a:noFill/>
          <a:ln w="9525">
            <a:noFill/>
            <a:round/>
            <a:headEnd/>
            <a:tailEnd/>
          </a:ln>
        </p:spPr>
        <p:txBody>
          <a:bodyPr wrap="none" lIns="90000" tIns="45000" rIns="90000" bIns="45000"/>
          <a:lstStyle/>
          <a:p>
            <a:pPr algn="ctr" defTabSz="449263" eaLnBrk="1">
              <a:lnSpc>
                <a:spcPct val="124000"/>
              </a:lnSpc>
              <a:buClr>
                <a:srgbClr val="FFFFFF"/>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sz="3200" b="1">
                <a:latin typeface="Arial" pitchFamily="34" charset="0"/>
              </a:rPr>
              <a:t>Faisceau Arqué : fibres intra-hémisphériques</a:t>
            </a:r>
          </a:p>
        </p:txBody>
      </p:sp>
      <p:sp>
        <p:nvSpPr>
          <p:cNvPr id="113668" name="Text Box 3"/>
          <p:cNvSpPr txBox="1">
            <a:spLocks noChangeArrowheads="1"/>
          </p:cNvSpPr>
          <p:nvPr/>
        </p:nvSpPr>
        <p:spPr bwMode="auto">
          <a:xfrm>
            <a:off x="3209925" y="6300788"/>
            <a:ext cx="735013" cy="430212"/>
          </a:xfrm>
          <a:prstGeom prst="rect">
            <a:avLst/>
          </a:prstGeom>
          <a:noFill/>
          <a:ln w="9525">
            <a:noFill/>
            <a:round/>
            <a:headEnd/>
            <a:tailEnd/>
          </a:ln>
        </p:spPr>
        <p:txBody>
          <a:bodyPr wrap="none" lIns="90000" tIns="45000" rIns="90000" bIns="45000"/>
          <a:lstStyle/>
          <a:p>
            <a:pPr defTabSz="449263" eaLnBrk="1">
              <a:lnSpc>
                <a:spcPct val="154000"/>
              </a:lnSpc>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a:solidFill>
                  <a:srgbClr val="000000"/>
                </a:solidFill>
                <a:latin typeface="Arial" pitchFamily="34" charset="0"/>
              </a:rPr>
              <a:t>avant</a:t>
            </a:r>
          </a:p>
        </p:txBody>
      </p:sp>
      <p:pic>
        <p:nvPicPr>
          <p:cNvPr id="113669" name="Picture 4"/>
          <p:cNvPicPr>
            <a:picLocks noChangeAspect="1" noChangeArrowheads="1"/>
          </p:cNvPicPr>
          <p:nvPr/>
        </p:nvPicPr>
        <p:blipFill>
          <a:blip r:embed="rId3">
            <a:lum bright="12000"/>
          </a:blip>
          <a:srcRect/>
          <a:stretch>
            <a:fillRect/>
          </a:stretch>
        </p:blipFill>
        <p:spPr bwMode="auto">
          <a:xfrm>
            <a:off x="466725" y="661988"/>
            <a:ext cx="8208963" cy="6073775"/>
          </a:xfrm>
          <a:prstGeom prst="rect">
            <a:avLst/>
          </a:prstGeom>
          <a:noFill/>
          <a:ln w="9525">
            <a:noFill/>
            <a:round/>
            <a:headEnd/>
            <a:tailEnd/>
          </a:ln>
        </p:spPr>
      </p:pic>
      <p:sp>
        <p:nvSpPr>
          <p:cNvPr id="113670"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u numéro de diapositive 6"/>
          <p:cNvSpPr>
            <a:spLocks noGrp="1"/>
          </p:cNvSpPr>
          <p:nvPr>
            <p:ph type="sldNum" sz="quarter" idx="12"/>
          </p:nvPr>
        </p:nvSpPr>
        <p:spPr>
          <a:noFill/>
          <a:ln>
            <a:miter lim="800000"/>
            <a:headEnd/>
            <a:tailEnd/>
          </a:ln>
        </p:spPr>
        <p:txBody>
          <a:bodyPr/>
          <a:lstStyle/>
          <a:p>
            <a:fld id="{80AD0353-5E2F-4ED6-A700-8EE11E4F3872}" type="slidenum">
              <a:rPr lang="fr-FR" altLang="fr-FR"/>
              <a:pPr/>
              <a:t>78</a:t>
            </a:fld>
            <a:endParaRPr lang="fr-FR" altLang="fr-FR"/>
          </a:p>
        </p:txBody>
      </p:sp>
      <p:sp>
        <p:nvSpPr>
          <p:cNvPr id="464898" name="Rectangle 2"/>
          <p:cNvSpPr>
            <a:spLocks noGrp="1" noChangeArrowheads="1"/>
          </p:cNvSpPr>
          <p:nvPr>
            <p:ph type="title"/>
          </p:nvPr>
        </p:nvSpPr>
        <p:spPr>
          <a:xfrm>
            <a:off x="92075" y="115888"/>
            <a:ext cx="8988425" cy="498475"/>
          </a:xfrm>
          <a:ln>
            <a:solidFill>
              <a:schemeClr val="accent2"/>
            </a:solidFill>
          </a:ln>
        </p:spPr>
        <p:txBody>
          <a:bodyPr/>
          <a:lstStyle/>
          <a:p>
            <a:pPr algn="ctr" eaLnBrk="1" hangingPunct="1">
              <a:defRPr/>
            </a:pPr>
            <a:r>
              <a:rPr lang="fr-FR" sz="2500" b="1" i="1" dirty="0" smtClean="0">
                <a:effectLst>
                  <a:outerShdw blurRad="38100" dist="38100" dir="2700000" algn="tl">
                    <a:srgbClr val="C0C0C0"/>
                  </a:outerShdw>
                </a:effectLst>
                <a:latin typeface="Comic Sans MS" pitchFamily="66" charset="0"/>
              </a:rPr>
              <a:t>IRM, tenseurs de diffusion et </a:t>
            </a:r>
            <a:r>
              <a:rPr lang="fr-FR" sz="2500" b="1" i="1" dirty="0" err="1" smtClean="0">
                <a:effectLst>
                  <a:outerShdw blurRad="38100" dist="38100" dir="2700000" algn="tl">
                    <a:srgbClr val="C0C0C0"/>
                  </a:outerShdw>
                </a:effectLst>
                <a:latin typeface="Comic Sans MS" pitchFamily="66" charset="0"/>
              </a:rPr>
              <a:t>tracking</a:t>
            </a:r>
            <a:r>
              <a:rPr lang="fr-FR" sz="2500" b="1" i="1" dirty="0" smtClean="0">
                <a:effectLst>
                  <a:outerShdw blurRad="38100" dist="38100" dir="2700000" algn="tl">
                    <a:srgbClr val="C0C0C0"/>
                  </a:outerShdw>
                </a:effectLst>
                <a:latin typeface="Comic Sans MS" pitchFamily="66" charset="0"/>
              </a:rPr>
              <a:t> de fibres 2D</a:t>
            </a:r>
          </a:p>
        </p:txBody>
      </p:sp>
      <p:pic>
        <p:nvPicPr>
          <p:cNvPr id="115716" name="Picture 3" descr="Tracking fibres"/>
          <p:cNvPicPr>
            <a:picLocks noChangeAspect="1" noChangeArrowheads="1"/>
          </p:cNvPicPr>
          <p:nvPr>
            <p:ph sz="half" idx="1"/>
          </p:nvPr>
        </p:nvPicPr>
        <p:blipFill>
          <a:blip r:embed="rId2"/>
          <a:srcRect/>
          <a:stretch>
            <a:fillRect/>
          </a:stretch>
        </p:blipFill>
        <p:spPr>
          <a:xfrm>
            <a:off x="34925" y="765175"/>
            <a:ext cx="4300538" cy="5949950"/>
          </a:xfrm>
          <a:noFill/>
        </p:spPr>
      </p:pic>
      <p:pic>
        <p:nvPicPr>
          <p:cNvPr id="115717" name="Picture 4" descr="Tracking fibres CC"/>
          <p:cNvPicPr>
            <a:picLocks noChangeAspect="1" noChangeArrowheads="1"/>
          </p:cNvPicPr>
          <p:nvPr>
            <p:ph sz="half" idx="2"/>
          </p:nvPr>
        </p:nvPicPr>
        <p:blipFill>
          <a:blip r:embed="rId3"/>
          <a:srcRect/>
          <a:stretch>
            <a:fillRect/>
          </a:stretch>
        </p:blipFill>
        <p:spPr>
          <a:xfrm>
            <a:off x="4413250" y="981075"/>
            <a:ext cx="4649788" cy="5472113"/>
          </a:xfrm>
          <a:noFill/>
        </p:spPr>
      </p:pic>
      <p:sp>
        <p:nvSpPr>
          <p:cNvPr id="115718"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u numéro de diapositive 3"/>
          <p:cNvSpPr>
            <a:spLocks noGrp="1"/>
          </p:cNvSpPr>
          <p:nvPr>
            <p:ph type="sldNum" sz="quarter" idx="12"/>
          </p:nvPr>
        </p:nvSpPr>
        <p:spPr>
          <a:noFill/>
          <a:ln>
            <a:miter lim="800000"/>
            <a:headEnd/>
            <a:tailEnd/>
          </a:ln>
        </p:spPr>
        <p:txBody>
          <a:bodyPr/>
          <a:lstStyle/>
          <a:p>
            <a:fld id="{80A0A5BF-0715-444A-8D1E-95BA75F5B12F}" type="slidenum">
              <a:rPr lang="fr-FR" altLang="fr-FR"/>
              <a:pPr/>
              <a:t>79</a:t>
            </a:fld>
            <a:endParaRPr lang="fr-FR" altLang="fr-FR"/>
          </a:p>
        </p:txBody>
      </p:sp>
      <p:sp>
        <p:nvSpPr>
          <p:cNvPr id="116739" name="Text Box 3"/>
          <p:cNvSpPr txBox="1">
            <a:spLocks noChangeArrowheads="1"/>
          </p:cNvSpPr>
          <p:nvPr/>
        </p:nvSpPr>
        <p:spPr bwMode="auto">
          <a:xfrm>
            <a:off x="107950" y="222250"/>
            <a:ext cx="8856663" cy="542925"/>
          </a:xfrm>
          <a:prstGeom prst="rect">
            <a:avLst/>
          </a:prstGeom>
          <a:noFill/>
          <a:ln w="9525">
            <a:solidFill>
              <a:schemeClr val="accent2"/>
            </a:solidFill>
            <a:round/>
            <a:headEnd/>
            <a:tailEnd/>
          </a:ln>
        </p:spPr>
        <p:txBody>
          <a:bodyPr lIns="90000" tIns="45000" rIns="90000" bIns="45000"/>
          <a:lstStyle/>
          <a:p>
            <a:pPr algn="ctr" defTabSz="449263" eaLnBrk="1">
              <a:lnSpc>
                <a:spcPct val="124000"/>
              </a:lnSpc>
              <a:buClr>
                <a:srgbClr val="FFFFFF"/>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GB" altLang="fr-FR" sz="3100" b="1">
                <a:latin typeface="Comic Sans MS" pitchFamily="66" charset="0"/>
              </a:rPr>
              <a:t>Tenseurs de diffusion 3D</a:t>
            </a:r>
          </a:p>
        </p:txBody>
      </p:sp>
      <p:sp>
        <p:nvSpPr>
          <p:cNvPr id="116740" name="Text Box 4"/>
          <p:cNvSpPr txBox="1">
            <a:spLocks noChangeArrowheads="1"/>
          </p:cNvSpPr>
          <p:nvPr/>
        </p:nvSpPr>
        <p:spPr bwMode="auto">
          <a:xfrm>
            <a:off x="34925" y="2565400"/>
            <a:ext cx="1544638" cy="1309688"/>
          </a:xfrm>
          <a:prstGeom prst="rect">
            <a:avLst/>
          </a:prstGeom>
          <a:noFill/>
          <a:ln w="9525">
            <a:noFill/>
            <a:round/>
            <a:headEnd/>
            <a:tailEnd/>
          </a:ln>
        </p:spPr>
        <p:txBody>
          <a:bodyPr wrap="none" lIns="90000" tIns="45000" rIns="90000" bIns="45000"/>
          <a:lstStyle/>
          <a:p>
            <a:pPr defTabSz="449263" eaLnBrk="1">
              <a:lnSpc>
                <a:spcPct val="154000"/>
              </a:lnSpc>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sz="2400" b="1">
                <a:latin typeface="Arial" pitchFamily="34" charset="0"/>
              </a:rPr>
              <a:t>Avant</a:t>
            </a:r>
          </a:p>
          <a:p>
            <a:pPr defTabSz="449263" eaLnBrk="1">
              <a:lnSpc>
                <a:spcPct val="154000"/>
              </a:lnSpc>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sz="2400" b="1">
                <a:latin typeface="Arial" pitchFamily="34" charset="0"/>
              </a:rPr>
              <a:t>Sagittal</a:t>
            </a:r>
          </a:p>
        </p:txBody>
      </p:sp>
      <p:sp>
        <p:nvSpPr>
          <p:cNvPr id="116741" name="Espace réservé du pied de page 6"/>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116742" name="Image 1"/>
          <p:cNvPicPr>
            <a:picLocks noChangeAspect="1"/>
          </p:cNvPicPr>
          <p:nvPr/>
        </p:nvPicPr>
        <p:blipFill>
          <a:blip r:embed="rId3"/>
          <a:srcRect/>
          <a:stretch>
            <a:fillRect/>
          </a:stretch>
        </p:blipFill>
        <p:spPr bwMode="auto">
          <a:xfrm>
            <a:off x="1619250" y="825500"/>
            <a:ext cx="7489825" cy="5891213"/>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Espace réservé du numéro de diapositive 5"/>
          <p:cNvSpPr>
            <a:spLocks noGrp="1"/>
          </p:cNvSpPr>
          <p:nvPr>
            <p:ph type="sldNum" sz="quarter" idx="12"/>
          </p:nvPr>
        </p:nvSpPr>
        <p:spPr>
          <a:noFill/>
          <a:ln>
            <a:miter lim="800000"/>
            <a:headEnd/>
            <a:tailEnd/>
          </a:ln>
        </p:spPr>
        <p:txBody>
          <a:bodyPr/>
          <a:lstStyle/>
          <a:p>
            <a:fld id="{56CCB375-25ED-4DCB-BEF7-A9DD0CFA116D}" type="slidenum">
              <a:rPr lang="fr-FR" altLang="fr-FR"/>
              <a:pPr/>
              <a:t>8</a:t>
            </a:fld>
            <a:endParaRPr lang="fr-FR" altLang="fr-FR"/>
          </a:p>
        </p:txBody>
      </p:sp>
      <p:sp>
        <p:nvSpPr>
          <p:cNvPr id="302082" name="Rectangle 2"/>
          <p:cNvSpPr>
            <a:spLocks noGrp="1" noChangeArrowheads="1"/>
          </p:cNvSpPr>
          <p:nvPr>
            <p:ph type="title"/>
          </p:nvPr>
        </p:nvSpPr>
        <p:spPr>
          <a:xfrm>
            <a:off x="107950" y="44450"/>
            <a:ext cx="8964613" cy="504825"/>
          </a:xfrm>
          <a:ln>
            <a:solidFill>
              <a:schemeClr val="accent2"/>
            </a:solidFill>
          </a:ln>
        </p:spPr>
        <p:txBody>
          <a:bodyPr/>
          <a:lstStyle/>
          <a:p>
            <a:pPr algn="ctr" eaLnBrk="1" hangingPunct="1">
              <a:lnSpc>
                <a:spcPct val="70000"/>
              </a:lnSpc>
              <a:defRPr/>
            </a:pPr>
            <a:r>
              <a:rPr lang="fr-FR" sz="3400" b="1" i="1" dirty="0" smtClean="0">
                <a:effectLst>
                  <a:outerShdw blurRad="38100" dist="38100" dir="2700000" algn="tl">
                    <a:srgbClr val="C0C0C0"/>
                  </a:outerShdw>
                </a:effectLst>
                <a:latin typeface="Comic Sans MS" pitchFamily="66" charset="0"/>
              </a:rPr>
              <a:t>Les veines ponts</a:t>
            </a:r>
            <a:endParaRPr lang="fr-FR" sz="3400" dirty="0" smtClean="0"/>
          </a:p>
        </p:txBody>
      </p:sp>
      <p:sp>
        <p:nvSpPr>
          <p:cNvPr id="38916" name="Rectangle 3"/>
          <p:cNvSpPr>
            <a:spLocks noChangeArrowheads="1"/>
          </p:cNvSpPr>
          <p:nvPr/>
        </p:nvSpPr>
        <p:spPr bwMode="auto">
          <a:xfrm>
            <a:off x="4500563" y="1065213"/>
            <a:ext cx="4319587" cy="4524375"/>
          </a:xfrm>
          <a:prstGeom prst="rect">
            <a:avLst/>
          </a:prstGeom>
          <a:noFill/>
          <a:ln w="9525">
            <a:noFill/>
            <a:miter lim="800000"/>
            <a:headEnd/>
            <a:tailEnd/>
          </a:ln>
        </p:spPr>
        <p:txBody>
          <a:bodyPr>
            <a:spAutoFit/>
          </a:bodyPr>
          <a:lstStyle/>
          <a:p>
            <a:pPr eaLnBrk="1" hangingPunct="1"/>
            <a:r>
              <a:rPr lang="fr-FR" altLang="fr-FR" sz="3200"/>
              <a:t>Trajet court et droit, sans sinuosité, entre arachnoïde et dure mère</a:t>
            </a:r>
          </a:p>
          <a:p>
            <a:pPr eaLnBrk="1" hangingPunct="1"/>
            <a:r>
              <a:rPr lang="fr-FR" altLang="fr-FR" sz="3200"/>
              <a:t>• La faux protège le cerveau des mouvements latéraux mais pas antéro postérieurs</a:t>
            </a:r>
          </a:p>
        </p:txBody>
      </p:sp>
      <p:pic>
        <p:nvPicPr>
          <p:cNvPr id="38917" name="Image 5" descr="veines-pont-intactes.jpg"/>
          <p:cNvPicPr>
            <a:picLocks noChangeAspect="1"/>
          </p:cNvPicPr>
          <p:nvPr/>
        </p:nvPicPr>
        <p:blipFill>
          <a:blip r:embed="rId2"/>
          <a:srcRect/>
          <a:stretch>
            <a:fillRect/>
          </a:stretch>
        </p:blipFill>
        <p:spPr bwMode="auto">
          <a:xfrm>
            <a:off x="755650" y="549275"/>
            <a:ext cx="3455988" cy="5635625"/>
          </a:xfrm>
          <a:prstGeom prst="rect">
            <a:avLst/>
          </a:prstGeom>
          <a:noFill/>
          <a:ln w="9525">
            <a:noFill/>
            <a:miter lim="800000"/>
            <a:headEnd/>
            <a:tailEnd/>
          </a:ln>
        </p:spPr>
      </p:pic>
      <p:sp>
        <p:nvSpPr>
          <p:cNvPr id="38918" name="Espace réservé du pied de page 6"/>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38919" name="Rectangle 4"/>
          <p:cNvSpPr>
            <a:spLocks noChangeArrowheads="1"/>
          </p:cNvSpPr>
          <p:nvPr/>
        </p:nvSpPr>
        <p:spPr bwMode="auto">
          <a:xfrm>
            <a:off x="250825" y="6167438"/>
            <a:ext cx="8642350" cy="646112"/>
          </a:xfrm>
          <a:prstGeom prst="rect">
            <a:avLst/>
          </a:prstGeom>
          <a:solidFill>
            <a:schemeClr val="bg1"/>
          </a:solidFill>
          <a:ln w="9525">
            <a:noFill/>
            <a:miter lim="800000"/>
            <a:headEnd/>
            <a:tailEnd/>
          </a:ln>
        </p:spPr>
        <p:txBody>
          <a:bodyPr>
            <a:spAutoFit/>
          </a:bodyPr>
          <a:lstStyle/>
          <a:p>
            <a:pPr eaLnBrk="1" hangingPunct="1"/>
            <a:r>
              <a:rPr lang="en-US" altLang="fr-FR"/>
              <a:t>Yamashima T, Friede RL. </a:t>
            </a:r>
            <a:r>
              <a:rPr lang="en-US" altLang="fr-FR" i="1"/>
              <a:t>Why do bridging veins rupture into the virtual</a:t>
            </a:r>
          </a:p>
          <a:p>
            <a:pPr eaLnBrk="1" hangingPunct="1"/>
            <a:r>
              <a:rPr lang="fr-FR" altLang="fr-FR" i="1"/>
              <a:t>subdural space? J Neurol Neurosurg Psychiatry 1984, Feb;47(2):121-7.</a:t>
            </a:r>
            <a:endParaRPr lang="fr-FR" altLang="fr-F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u numéro de diapositive 3"/>
          <p:cNvSpPr>
            <a:spLocks noGrp="1"/>
          </p:cNvSpPr>
          <p:nvPr>
            <p:ph type="sldNum" sz="quarter" idx="12"/>
          </p:nvPr>
        </p:nvSpPr>
        <p:spPr>
          <a:noFill/>
          <a:ln>
            <a:miter lim="800000"/>
            <a:headEnd/>
            <a:tailEnd/>
          </a:ln>
        </p:spPr>
        <p:txBody>
          <a:bodyPr/>
          <a:lstStyle/>
          <a:p>
            <a:fld id="{5C202700-8004-4745-9166-D869439E9B79}" type="slidenum">
              <a:rPr lang="fr-FR" altLang="fr-FR"/>
              <a:pPr/>
              <a:t>80</a:t>
            </a:fld>
            <a:endParaRPr lang="fr-FR" altLang="fr-FR"/>
          </a:p>
        </p:txBody>
      </p:sp>
      <p:sp>
        <p:nvSpPr>
          <p:cNvPr id="118787" name="Text Box 3"/>
          <p:cNvSpPr txBox="1">
            <a:spLocks noChangeArrowheads="1"/>
          </p:cNvSpPr>
          <p:nvPr/>
        </p:nvSpPr>
        <p:spPr bwMode="auto">
          <a:xfrm>
            <a:off x="107950" y="222250"/>
            <a:ext cx="8856663" cy="542925"/>
          </a:xfrm>
          <a:prstGeom prst="rect">
            <a:avLst/>
          </a:prstGeom>
          <a:noFill/>
          <a:ln w="9525">
            <a:solidFill>
              <a:schemeClr val="accent2"/>
            </a:solidFill>
            <a:round/>
            <a:headEnd/>
            <a:tailEnd/>
          </a:ln>
        </p:spPr>
        <p:txBody>
          <a:bodyPr lIns="90000" tIns="45000" rIns="90000" bIns="45000"/>
          <a:lstStyle/>
          <a:p>
            <a:pPr algn="ctr" defTabSz="449263" eaLnBrk="1">
              <a:lnSpc>
                <a:spcPct val="124000"/>
              </a:lnSpc>
              <a:buClr>
                <a:srgbClr val="FFFFFF"/>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GB" altLang="fr-FR" sz="3100" b="1">
                <a:latin typeface="Comic Sans MS" pitchFamily="66" charset="0"/>
              </a:rPr>
              <a:t>Tenseurs de diffusion 3D</a:t>
            </a:r>
          </a:p>
        </p:txBody>
      </p:sp>
      <p:sp>
        <p:nvSpPr>
          <p:cNvPr id="118788" name="Text Box 4"/>
          <p:cNvSpPr txBox="1">
            <a:spLocks noChangeArrowheads="1"/>
          </p:cNvSpPr>
          <p:nvPr/>
        </p:nvSpPr>
        <p:spPr bwMode="auto">
          <a:xfrm>
            <a:off x="34925" y="2565400"/>
            <a:ext cx="865188" cy="1309688"/>
          </a:xfrm>
          <a:prstGeom prst="rect">
            <a:avLst/>
          </a:prstGeom>
          <a:noFill/>
          <a:ln w="9525">
            <a:noFill/>
            <a:round/>
            <a:headEnd/>
            <a:tailEnd/>
          </a:ln>
        </p:spPr>
        <p:txBody>
          <a:bodyPr wrap="none" lIns="90000" tIns="45000" rIns="90000" bIns="45000"/>
          <a:lstStyle/>
          <a:p>
            <a:pPr defTabSz="449263" eaLnBrk="1">
              <a:lnSpc>
                <a:spcPct val="154000"/>
              </a:lnSpc>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sz="2400" b="1">
                <a:latin typeface="Arial" pitchFamily="34" charset="0"/>
              </a:rPr>
              <a:t>Axial</a:t>
            </a:r>
          </a:p>
        </p:txBody>
      </p:sp>
      <p:sp>
        <p:nvSpPr>
          <p:cNvPr id="118789" name="Espace réservé du pied de page 6"/>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118790" name="Image 6"/>
          <p:cNvPicPr>
            <a:picLocks noChangeAspect="1"/>
          </p:cNvPicPr>
          <p:nvPr/>
        </p:nvPicPr>
        <p:blipFill>
          <a:blip r:embed="rId3"/>
          <a:srcRect/>
          <a:stretch>
            <a:fillRect/>
          </a:stretch>
        </p:blipFill>
        <p:spPr bwMode="auto">
          <a:xfrm>
            <a:off x="1619250" y="844550"/>
            <a:ext cx="5868988" cy="6137275"/>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u numéro de diapositive 3"/>
          <p:cNvSpPr>
            <a:spLocks noGrp="1"/>
          </p:cNvSpPr>
          <p:nvPr>
            <p:ph type="sldNum" sz="quarter" idx="12"/>
          </p:nvPr>
        </p:nvSpPr>
        <p:spPr>
          <a:noFill/>
          <a:ln>
            <a:miter lim="800000"/>
            <a:headEnd/>
            <a:tailEnd/>
          </a:ln>
        </p:spPr>
        <p:txBody>
          <a:bodyPr/>
          <a:lstStyle/>
          <a:p>
            <a:fld id="{2A795DB7-18FB-4AE7-84B7-119960DB8E49}" type="slidenum">
              <a:rPr lang="fr-FR" altLang="fr-FR"/>
              <a:pPr/>
              <a:t>81</a:t>
            </a:fld>
            <a:endParaRPr lang="fr-FR" altLang="fr-FR"/>
          </a:p>
        </p:txBody>
      </p:sp>
      <p:pic>
        <p:nvPicPr>
          <p:cNvPr id="120835" name="Picture 2"/>
          <p:cNvPicPr>
            <a:picLocks noChangeAspect="1" noChangeArrowheads="1"/>
          </p:cNvPicPr>
          <p:nvPr/>
        </p:nvPicPr>
        <p:blipFill>
          <a:blip r:embed="rId3"/>
          <a:srcRect l="25041" r="25041"/>
          <a:stretch>
            <a:fillRect/>
          </a:stretch>
        </p:blipFill>
        <p:spPr bwMode="auto">
          <a:xfrm>
            <a:off x="-22225" y="2781300"/>
            <a:ext cx="2035175" cy="4046538"/>
          </a:xfrm>
          <a:prstGeom prst="rect">
            <a:avLst/>
          </a:prstGeom>
          <a:noFill/>
          <a:ln w="9525">
            <a:noFill/>
            <a:round/>
            <a:headEnd/>
            <a:tailEnd/>
          </a:ln>
        </p:spPr>
      </p:pic>
      <p:pic>
        <p:nvPicPr>
          <p:cNvPr id="120836" name="Picture 3"/>
          <p:cNvPicPr>
            <a:picLocks noChangeAspect="1" noChangeArrowheads="1"/>
          </p:cNvPicPr>
          <p:nvPr/>
        </p:nvPicPr>
        <p:blipFill>
          <a:blip r:embed="rId4"/>
          <a:srcRect l="10028" r="5009"/>
          <a:stretch>
            <a:fillRect/>
          </a:stretch>
        </p:blipFill>
        <p:spPr bwMode="auto">
          <a:xfrm>
            <a:off x="1631950" y="449263"/>
            <a:ext cx="2959100" cy="3411537"/>
          </a:xfrm>
          <a:prstGeom prst="rect">
            <a:avLst/>
          </a:prstGeom>
          <a:noFill/>
          <a:ln w="9525">
            <a:noFill/>
            <a:round/>
            <a:headEnd/>
            <a:tailEnd/>
          </a:ln>
        </p:spPr>
      </p:pic>
      <p:sp>
        <p:nvSpPr>
          <p:cNvPr id="120837" name="Text Box 4"/>
          <p:cNvSpPr txBox="1">
            <a:spLocks noChangeArrowheads="1"/>
          </p:cNvSpPr>
          <p:nvPr/>
        </p:nvSpPr>
        <p:spPr bwMode="auto">
          <a:xfrm>
            <a:off x="684213" y="-173038"/>
            <a:ext cx="6264275" cy="760413"/>
          </a:xfrm>
          <a:prstGeom prst="rect">
            <a:avLst/>
          </a:prstGeom>
          <a:noFill/>
          <a:ln w="9525">
            <a:noFill/>
            <a:round/>
            <a:headEnd/>
            <a:tailEnd/>
          </a:ln>
        </p:spPr>
        <p:txBody>
          <a:bodyPr lIns="90000" tIns="45000" rIns="90000" bIns="45000"/>
          <a:lstStyle/>
          <a:p>
            <a:pPr defTabSz="449263" eaLnBrk="1">
              <a:lnSpc>
                <a:spcPct val="154000"/>
              </a:lnSpc>
              <a:buClr>
                <a:srgbClr val="FFFFFF"/>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sz="2400" b="1">
                <a:latin typeface="Arial" pitchFamily="34" charset="0"/>
              </a:rPr>
              <a:t>Tenseurs de diffusion 3D : Corps Calleux</a:t>
            </a:r>
          </a:p>
        </p:txBody>
      </p:sp>
      <p:pic>
        <p:nvPicPr>
          <p:cNvPr id="120838" name="Picture 5"/>
          <p:cNvPicPr>
            <a:picLocks noChangeAspect="1" noChangeArrowheads="1"/>
          </p:cNvPicPr>
          <p:nvPr/>
        </p:nvPicPr>
        <p:blipFill>
          <a:blip r:embed="rId5"/>
          <a:srcRect l="15024" r="10016"/>
          <a:stretch>
            <a:fillRect/>
          </a:stretch>
        </p:blipFill>
        <p:spPr bwMode="auto">
          <a:xfrm>
            <a:off x="2979738" y="3725863"/>
            <a:ext cx="2517775" cy="3132137"/>
          </a:xfrm>
          <a:prstGeom prst="rect">
            <a:avLst/>
          </a:prstGeom>
          <a:noFill/>
          <a:ln w="9525">
            <a:noFill/>
            <a:round/>
            <a:headEnd/>
            <a:tailEnd/>
          </a:ln>
        </p:spPr>
      </p:pic>
      <p:pic>
        <p:nvPicPr>
          <p:cNvPr id="120839" name="Picture 6"/>
          <p:cNvPicPr>
            <a:picLocks noChangeAspect="1" noChangeArrowheads="1"/>
          </p:cNvPicPr>
          <p:nvPr/>
        </p:nvPicPr>
        <p:blipFill>
          <a:blip r:embed="rId6" cstate="print"/>
          <a:srcRect/>
          <a:stretch>
            <a:fillRect/>
          </a:stretch>
        </p:blipFill>
        <p:spPr bwMode="auto">
          <a:xfrm>
            <a:off x="5526088" y="430213"/>
            <a:ext cx="3503612" cy="4222750"/>
          </a:xfrm>
          <a:prstGeom prst="rect">
            <a:avLst/>
          </a:prstGeom>
          <a:noFill/>
          <a:ln w="36000">
            <a:solidFill>
              <a:srgbClr val="FFFFFF"/>
            </a:solidFill>
            <a:round/>
            <a:headEnd/>
            <a:tailEnd/>
          </a:ln>
        </p:spPr>
      </p:pic>
      <p:sp>
        <p:nvSpPr>
          <p:cNvPr id="120840" name="Text Box 7"/>
          <p:cNvSpPr txBox="1">
            <a:spLocks noChangeArrowheads="1"/>
          </p:cNvSpPr>
          <p:nvPr/>
        </p:nvSpPr>
        <p:spPr bwMode="auto">
          <a:xfrm>
            <a:off x="5989638" y="4606925"/>
            <a:ext cx="3097212" cy="1152525"/>
          </a:xfrm>
          <a:prstGeom prst="rect">
            <a:avLst/>
          </a:prstGeom>
          <a:noFill/>
          <a:ln w="9525">
            <a:noFill/>
            <a:round/>
            <a:headEnd/>
            <a:tailEnd/>
          </a:ln>
        </p:spPr>
        <p:txBody>
          <a:bodyPr lIns="90000" tIns="45000" rIns="90000" bIns="45000"/>
          <a:lstStyle/>
          <a:p>
            <a:pPr defTabSz="449263" eaLnBrk="1">
              <a:lnSpc>
                <a:spcPts val="3500"/>
              </a:lnSpc>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sz="3200" b="1">
                <a:latin typeface="Arial" pitchFamily="34" charset="0"/>
              </a:rPr>
              <a:t>Corps Calleux normal</a:t>
            </a:r>
          </a:p>
        </p:txBody>
      </p:sp>
      <p:sp>
        <p:nvSpPr>
          <p:cNvPr id="120841" name="Text Box 8"/>
          <p:cNvSpPr txBox="1">
            <a:spLocks noChangeArrowheads="1"/>
          </p:cNvSpPr>
          <p:nvPr/>
        </p:nvSpPr>
        <p:spPr bwMode="auto">
          <a:xfrm>
            <a:off x="1136650" y="1979613"/>
            <a:ext cx="355600" cy="430212"/>
          </a:xfrm>
          <a:prstGeom prst="rect">
            <a:avLst/>
          </a:prstGeom>
          <a:noFill/>
          <a:ln w="9525">
            <a:noFill/>
            <a:round/>
            <a:headEnd/>
            <a:tailEnd/>
          </a:ln>
        </p:spPr>
        <p:txBody>
          <a:bodyPr wrap="none" lIns="90000" tIns="45000" rIns="90000" bIns="45000"/>
          <a:lstStyle/>
          <a:p>
            <a:pPr defTabSz="449263" eaLnBrk="1">
              <a:lnSpc>
                <a:spcPct val="154000"/>
              </a:lnSpc>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a:solidFill>
                  <a:srgbClr val="FFFFFF"/>
                </a:solidFill>
                <a:latin typeface="Arial" pitchFamily="34" charset="0"/>
              </a:rPr>
              <a:t>G</a:t>
            </a:r>
          </a:p>
        </p:txBody>
      </p:sp>
      <p:sp>
        <p:nvSpPr>
          <p:cNvPr id="120842" name="Text Box 9"/>
          <p:cNvSpPr txBox="1">
            <a:spLocks noChangeArrowheads="1"/>
          </p:cNvSpPr>
          <p:nvPr/>
        </p:nvSpPr>
        <p:spPr bwMode="auto">
          <a:xfrm>
            <a:off x="4610100" y="1979613"/>
            <a:ext cx="346075" cy="430212"/>
          </a:xfrm>
          <a:prstGeom prst="rect">
            <a:avLst/>
          </a:prstGeom>
          <a:noFill/>
          <a:ln w="9525">
            <a:noFill/>
            <a:round/>
            <a:headEnd/>
            <a:tailEnd/>
          </a:ln>
        </p:spPr>
        <p:txBody>
          <a:bodyPr wrap="none" lIns="90000" tIns="45000" rIns="90000" bIns="45000"/>
          <a:lstStyle/>
          <a:p>
            <a:pPr defTabSz="449263" eaLnBrk="1">
              <a:lnSpc>
                <a:spcPct val="154000"/>
              </a:lnSpc>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a:solidFill>
                  <a:srgbClr val="FFFFFF"/>
                </a:solidFill>
                <a:latin typeface="Arial" pitchFamily="34" charset="0"/>
              </a:rPr>
              <a:t>D</a:t>
            </a:r>
          </a:p>
        </p:txBody>
      </p:sp>
      <p:sp>
        <p:nvSpPr>
          <p:cNvPr id="120843" name="Text Box 10"/>
          <p:cNvSpPr txBox="1">
            <a:spLocks noChangeArrowheads="1"/>
          </p:cNvSpPr>
          <p:nvPr/>
        </p:nvSpPr>
        <p:spPr bwMode="auto">
          <a:xfrm>
            <a:off x="2293938" y="4752975"/>
            <a:ext cx="357187" cy="430213"/>
          </a:xfrm>
          <a:prstGeom prst="rect">
            <a:avLst/>
          </a:prstGeom>
          <a:noFill/>
          <a:ln w="9525">
            <a:noFill/>
            <a:round/>
            <a:headEnd/>
            <a:tailEnd/>
          </a:ln>
        </p:spPr>
        <p:txBody>
          <a:bodyPr wrap="none" lIns="90000" tIns="45000" rIns="90000" bIns="45000"/>
          <a:lstStyle/>
          <a:p>
            <a:pPr defTabSz="449263" eaLnBrk="1">
              <a:lnSpc>
                <a:spcPct val="154000"/>
              </a:lnSpc>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a:solidFill>
                  <a:srgbClr val="FFFFFF"/>
                </a:solidFill>
                <a:latin typeface="Arial" pitchFamily="34" charset="0"/>
              </a:rPr>
              <a:t>G</a:t>
            </a:r>
          </a:p>
        </p:txBody>
      </p:sp>
      <p:sp>
        <p:nvSpPr>
          <p:cNvPr id="120844" name="Text Box 11"/>
          <p:cNvSpPr txBox="1">
            <a:spLocks noChangeArrowheads="1"/>
          </p:cNvSpPr>
          <p:nvPr/>
        </p:nvSpPr>
        <p:spPr bwMode="auto">
          <a:xfrm>
            <a:off x="5762625" y="4752975"/>
            <a:ext cx="346075" cy="430213"/>
          </a:xfrm>
          <a:prstGeom prst="rect">
            <a:avLst/>
          </a:prstGeom>
          <a:noFill/>
          <a:ln w="9525">
            <a:noFill/>
            <a:round/>
            <a:headEnd/>
            <a:tailEnd/>
          </a:ln>
        </p:spPr>
        <p:txBody>
          <a:bodyPr wrap="none" lIns="90000" tIns="45000" rIns="90000" bIns="45000"/>
          <a:lstStyle/>
          <a:p>
            <a:pPr defTabSz="449263" eaLnBrk="1">
              <a:lnSpc>
                <a:spcPct val="154000"/>
              </a:lnSpc>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fr-FR">
                <a:solidFill>
                  <a:srgbClr val="FFFFFF"/>
                </a:solidFill>
                <a:latin typeface="Arial" pitchFamily="34" charset="0"/>
              </a:rPr>
              <a:t>D</a:t>
            </a:r>
          </a:p>
        </p:txBody>
      </p:sp>
      <p:sp>
        <p:nvSpPr>
          <p:cNvPr id="120845" name="Espace réservé du pied de page 12"/>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p:cNvPicPr>
            <a:picLocks noChangeAspect="1" noChangeArrowheads="1"/>
          </p:cNvPicPr>
          <p:nvPr/>
        </p:nvPicPr>
        <p:blipFill>
          <a:blip r:embed="rId3"/>
          <a:srcRect/>
          <a:stretch>
            <a:fillRect/>
          </a:stretch>
        </p:blipFill>
        <p:spPr bwMode="auto">
          <a:xfrm>
            <a:off x="34925" y="692150"/>
            <a:ext cx="3840163" cy="3832225"/>
          </a:xfrm>
          <a:prstGeom prst="rect">
            <a:avLst/>
          </a:prstGeom>
          <a:noFill/>
          <a:ln w="9525">
            <a:noFill/>
            <a:round/>
            <a:headEnd/>
            <a:tailEnd/>
          </a:ln>
        </p:spPr>
      </p:pic>
      <p:pic>
        <p:nvPicPr>
          <p:cNvPr id="122883" name="Picture 6"/>
          <p:cNvPicPr>
            <a:picLocks noChangeAspect="1" noChangeArrowheads="1"/>
          </p:cNvPicPr>
          <p:nvPr/>
        </p:nvPicPr>
        <p:blipFill>
          <a:blip r:embed="rId4"/>
          <a:srcRect/>
          <a:stretch>
            <a:fillRect/>
          </a:stretch>
        </p:blipFill>
        <p:spPr bwMode="auto">
          <a:xfrm>
            <a:off x="3749675" y="692150"/>
            <a:ext cx="5359400" cy="3840163"/>
          </a:xfrm>
          <a:prstGeom prst="rect">
            <a:avLst/>
          </a:prstGeom>
          <a:noFill/>
          <a:ln w="9525">
            <a:noFill/>
            <a:round/>
            <a:headEnd/>
            <a:tailEnd/>
          </a:ln>
        </p:spPr>
      </p:pic>
      <p:sp>
        <p:nvSpPr>
          <p:cNvPr id="122884" name="Line 7"/>
          <p:cNvSpPr>
            <a:spLocks noChangeShapeType="1"/>
          </p:cNvSpPr>
          <p:nvPr/>
        </p:nvSpPr>
        <p:spPr bwMode="auto">
          <a:xfrm>
            <a:off x="1050925" y="1809750"/>
            <a:ext cx="539750" cy="179388"/>
          </a:xfrm>
          <a:prstGeom prst="line">
            <a:avLst/>
          </a:prstGeom>
          <a:noFill/>
          <a:ln w="36000">
            <a:solidFill>
              <a:srgbClr val="FFFFFF"/>
            </a:solidFill>
            <a:miter lim="800000"/>
            <a:headEnd/>
            <a:tailEnd type="triangle" w="med" len="med"/>
          </a:ln>
        </p:spPr>
        <p:txBody>
          <a:bodyPr/>
          <a:lstStyle/>
          <a:p>
            <a:endParaRPr lang="fr-FR"/>
          </a:p>
        </p:txBody>
      </p:sp>
      <p:sp>
        <p:nvSpPr>
          <p:cNvPr id="122885" name="Line 8"/>
          <p:cNvSpPr>
            <a:spLocks noChangeShapeType="1"/>
          </p:cNvSpPr>
          <p:nvPr/>
        </p:nvSpPr>
        <p:spPr bwMode="auto">
          <a:xfrm flipH="1" flipV="1">
            <a:off x="2613025" y="2276475"/>
            <a:ext cx="550863" cy="192088"/>
          </a:xfrm>
          <a:prstGeom prst="line">
            <a:avLst/>
          </a:prstGeom>
          <a:noFill/>
          <a:ln w="36000">
            <a:solidFill>
              <a:srgbClr val="FFFFFF"/>
            </a:solidFill>
            <a:miter lim="800000"/>
            <a:headEnd/>
            <a:tailEnd type="triangle" w="med" len="med"/>
          </a:ln>
        </p:spPr>
        <p:txBody>
          <a:bodyPr/>
          <a:lstStyle/>
          <a:p>
            <a:endParaRPr lang="fr-FR"/>
          </a:p>
        </p:txBody>
      </p:sp>
      <p:sp>
        <p:nvSpPr>
          <p:cNvPr id="122886" name="Line 9"/>
          <p:cNvSpPr>
            <a:spLocks noChangeShapeType="1"/>
          </p:cNvSpPr>
          <p:nvPr/>
        </p:nvSpPr>
        <p:spPr bwMode="auto">
          <a:xfrm>
            <a:off x="5400675" y="1125538"/>
            <a:ext cx="179388" cy="647700"/>
          </a:xfrm>
          <a:prstGeom prst="line">
            <a:avLst/>
          </a:prstGeom>
          <a:noFill/>
          <a:ln w="36000">
            <a:solidFill>
              <a:srgbClr val="FFFFFF"/>
            </a:solidFill>
            <a:miter lim="800000"/>
            <a:headEnd/>
            <a:tailEnd type="triangle" w="med" len="med"/>
          </a:ln>
        </p:spPr>
        <p:txBody>
          <a:bodyPr/>
          <a:lstStyle/>
          <a:p>
            <a:endParaRPr lang="fr-FR"/>
          </a:p>
        </p:txBody>
      </p:sp>
      <p:sp>
        <p:nvSpPr>
          <p:cNvPr id="122887" name="Espace réservé du numéro de diapositive 7"/>
          <p:cNvSpPr>
            <a:spLocks noGrp="1"/>
          </p:cNvSpPr>
          <p:nvPr>
            <p:ph type="sldNum" sz="quarter" idx="12"/>
          </p:nvPr>
        </p:nvSpPr>
        <p:spPr>
          <a:noFill/>
          <a:ln>
            <a:miter lim="800000"/>
            <a:headEnd/>
            <a:tailEnd/>
          </a:ln>
        </p:spPr>
        <p:txBody>
          <a:bodyPr/>
          <a:lstStyle/>
          <a:p>
            <a:fld id="{8C59A593-1990-4D4B-A5BF-E4098C05CBEB}" type="slidenum">
              <a:rPr lang="fr-FR" altLang="fr-FR"/>
              <a:pPr/>
              <a:t>82</a:t>
            </a:fld>
            <a:endParaRPr lang="fr-FR" altLang="fr-FR"/>
          </a:p>
        </p:txBody>
      </p:sp>
      <p:sp>
        <p:nvSpPr>
          <p:cNvPr id="122888" name="Espace réservé du pied de page 8"/>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122889" name="Text Box 10"/>
          <p:cNvSpPr txBox="1">
            <a:spLocks noChangeArrowheads="1"/>
          </p:cNvSpPr>
          <p:nvPr/>
        </p:nvSpPr>
        <p:spPr bwMode="auto">
          <a:xfrm>
            <a:off x="250825" y="5013325"/>
            <a:ext cx="8642350" cy="1474788"/>
          </a:xfrm>
          <a:prstGeom prst="rect">
            <a:avLst/>
          </a:prstGeom>
          <a:solidFill>
            <a:schemeClr val="bg1"/>
          </a:solidFill>
          <a:ln w="9525">
            <a:solidFill>
              <a:schemeClr val="accent2"/>
            </a:solidFill>
            <a:miter lim="800000"/>
            <a:headEnd/>
            <a:tailEnd/>
          </a:ln>
        </p:spPr>
        <p:txBody>
          <a:bodyPr>
            <a:spAutoFit/>
          </a:bodyPr>
          <a:lstStyle/>
          <a:p>
            <a:pPr algn="ctr" eaLnBrk="1" hangingPunct="1">
              <a:spcBef>
                <a:spcPct val="50000"/>
              </a:spcBef>
            </a:pPr>
            <a:r>
              <a:rPr lang="fr-FR" altLang="fr-FR" sz="3600">
                <a:latin typeface="Comic Sans MS" pitchFamily="66" charset="0"/>
              </a:rPr>
              <a:t>Reconstruction du corps calleux : </a:t>
            </a:r>
          </a:p>
          <a:p>
            <a:pPr algn="ctr" eaLnBrk="1" hangingPunct="1">
              <a:spcBef>
                <a:spcPct val="50000"/>
              </a:spcBef>
            </a:pPr>
            <a:r>
              <a:rPr lang="fr-FR" altLang="fr-FR" sz="3600">
                <a:latin typeface="Comic Sans MS" pitchFamily="66" charset="0"/>
              </a:rPr>
              <a:t>zone de fracture. </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a:spLocks noGrp="1" noChangeArrowheads="1"/>
          </p:cNvSpPr>
          <p:nvPr>
            <p:ph type="sldNum" sz="quarter" idx="12"/>
          </p:nvPr>
        </p:nvSpPr>
        <p:spPr>
          <a:noFill/>
          <a:ln>
            <a:miter lim="800000"/>
            <a:headEnd/>
            <a:tailEnd/>
          </a:ln>
        </p:spPr>
        <p:txBody>
          <a:bodyPr/>
          <a:lstStyle/>
          <a:p>
            <a:fld id="{0CBAEF5A-7118-48BD-B76E-6379F7250777}" type="slidenum">
              <a:rPr lang="fr-FR" altLang="fr-FR"/>
              <a:pPr/>
              <a:t>83</a:t>
            </a:fld>
            <a:endParaRPr lang="fr-FR" altLang="fr-FR"/>
          </a:p>
        </p:txBody>
      </p:sp>
      <p:sp>
        <p:nvSpPr>
          <p:cNvPr id="328706" name="Rectangle 2"/>
          <p:cNvSpPr>
            <a:spLocks noGrp="1" noChangeArrowheads="1"/>
          </p:cNvSpPr>
          <p:nvPr>
            <p:ph type="ctrTitle"/>
          </p:nvPr>
        </p:nvSpPr>
        <p:spPr>
          <a:xfrm>
            <a:off x="203200" y="115888"/>
            <a:ext cx="8720138" cy="576262"/>
          </a:xfrm>
          <a:ln>
            <a:solidFill>
              <a:schemeClr val="accent2"/>
            </a:solidFill>
          </a:ln>
        </p:spPr>
        <p:txBody>
          <a:bodyPr/>
          <a:lstStyle/>
          <a:p>
            <a:pPr algn="ctr" eaLnBrk="1" hangingPunct="1">
              <a:defRPr/>
            </a:pPr>
            <a:r>
              <a:rPr lang="fr-FR" sz="3600" b="1" i="1" dirty="0" smtClean="0">
                <a:effectLst>
                  <a:outerShdw blurRad="38100" dist="38100" dir="2700000" algn="tl">
                    <a:srgbClr val="C0C0C0"/>
                  </a:outerShdw>
                </a:effectLst>
                <a:latin typeface="Comic Sans MS" pitchFamily="66" charset="0"/>
              </a:rPr>
              <a:t>Bibliographie DTI</a:t>
            </a:r>
          </a:p>
        </p:txBody>
      </p:sp>
      <p:sp>
        <p:nvSpPr>
          <p:cNvPr id="124932" name="Text Box 3"/>
          <p:cNvSpPr txBox="1">
            <a:spLocks noChangeArrowheads="1"/>
          </p:cNvSpPr>
          <p:nvPr/>
        </p:nvSpPr>
        <p:spPr bwMode="auto">
          <a:xfrm>
            <a:off x="250825" y="765175"/>
            <a:ext cx="8893175" cy="5892800"/>
          </a:xfrm>
          <a:prstGeom prst="rect">
            <a:avLst/>
          </a:prstGeom>
          <a:solidFill>
            <a:schemeClr val="bg1"/>
          </a:solidFill>
          <a:ln w="12700">
            <a:noFill/>
            <a:miter lim="800000"/>
            <a:headEnd/>
            <a:tailEnd/>
          </a:ln>
        </p:spPr>
        <p:txBody>
          <a:bodyPr>
            <a:spAutoFit/>
          </a:bodyPr>
          <a:lstStyle/>
          <a:p>
            <a:pPr marL="457200" indent="-457200" eaLnBrk="1" hangingPunct="1">
              <a:buClr>
                <a:schemeClr val="accent2"/>
              </a:buClr>
              <a:buFontTx/>
              <a:buChar char="o"/>
            </a:pPr>
            <a:r>
              <a:rPr lang="fr-FR" altLang="fr-FR" sz="3300">
                <a:latin typeface="Comic Sans MS" pitchFamily="66" charset="0"/>
              </a:rPr>
              <a:t> </a:t>
            </a:r>
            <a:r>
              <a:rPr lang="fr-FR" altLang="fr-FR" sz="2800" b="1">
                <a:solidFill>
                  <a:srgbClr val="0000FF"/>
                </a:solidFill>
                <a:latin typeface="Comic Sans MS" pitchFamily="66" charset="0"/>
              </a:rPr>
              <a:t>Hulkower MB, et al, </a:t>
            </a:r>
            <a:r>
              <a:rPr lang="fr-FR" altLang="fr-FR" sz="2800" b="1">
                <a:latin typeface="Comic Sans MS" pitchFamily="66" charset="0"/>
              </a:rPr>
              <a:t>A decade of DTI in TBI : 10 years and 100 articles later. Am J Neuro rad, revew;</a:t>
            </a:r>
            <a:r>
              <a:rPr lang="fr-FR" altLang="fr-FR" sz="2800" b="1">
                <a:solidFill>
                  <a:srgbClr val="0000FF"/>
                </a:solidFill>
                <a:latin typeface="Comic Sans MS" pitchFamily="66" charset="0"/>
              </a:rPr>
              <a:t>2013.</a:t>
            </a:r>
            <a:endParaRPr lang="fr-FR" altLang="fr-FR" sz="3200">
              <a:solidFill>
                <a:srgbClr val="0000FF"/>
              </a:solidFill>
              <a:latin typeface="Comic Sans MS" pitchFamily="66" charset="0"/>
            </a:endParaRPr>
          </a:p>
          <a:p>
            <a:pPr marL="457200" indent="-457200" eaLnBrk="1" hangingPunct="1">
              <a:buClr>
                <a:schemeClr val="accent2"/>
              </a:buClr>
              <a:buFontTx/>
              <a:buChar char="o"/>
            </a:pPr>
            <a:r>
              <a:rPr lang="fr-FR" altLang="fr-FR" sz="3200">
                <a:latin typeface="Comic Sans MS" pitchFamily="66" charset="0"/>
              </a:rPr>
              <a:t>« Le consensus est que le DTI différencie les patients après traumatisme crânien des sujets contrôles…</a:t>
            </a:r>
          </a:p>
          <a:p>
            <a:pPr marL="457200" indent="-457200" eaLnBrk="1" hangingPunct="1">
              <a:buClr>
                <a:schemeClr val="accent2"/>
              </a:buClr>
              <a:buFontTx/>
              <a:buChar char="o"/>
            </a:pPr>
            <a:r>
              <a:rPr lang="fr-FR" altLang="fr-FR" sz="3200">
                <a:latin typeface="Comic Sans MS" pitchFamily="66" charset="0"/>
              </a:rPr>
              <a:t>Une mesure robuste de l’importance des dégâts axonaux traumatiques… </a:t>
            </a:r>
          </a:p>
          <a:p>
            <a:pPr marL="457200" indent="-457200" eaLnBrk="1" hangingPunct="1">
              <a:buClr>
                <a:schemeClr val="accent2"/>
              </a:buClr>
              <a:buFontTx/>
              <a:buChar char="o"/>
            </a:pPr>
            <a:r>
              <a:rPr lang="fr-FR" altLang="fr-FR" sz="3200">
                <a:latin typeface="Comic Sans MS" pitchFamily="66" charset="0"/>
              </a:rPr>
              <a:t>Un outil pronostic dans le soins après traumatisme crânien (y compris de l’enfant)</a:t>
            </a:r>
          </a:p>
          <a:p>
            <a:pPr marL="457200" indent="-457200" eaLnBrk="1" hangingPunct="1">
              <a:buClr>
                <a:schemeClr val="accent2"/>
              </a:buClr>
              <a:buFontTx/>
              <a:buChar char="o"/>
            </a:pPr>
            <a:r>
              <a:rPr lang="fr-FR" altLang="fr-FR" sz="3200">
                <a:latin typeface="Comic Sans MS" pitchFamily="66" charset="0"/>
              </a:rPr>
              <a:t>Mais la nécessité de poursuivre les études »</a:t>
            </a:r>
            <a:endParaRPr lang="fr-FR" altLang="fr-FR" sz="3600">
              <a:latin typeface="Comic Sans MS" pitchFamily="66" charset="0"/>
            </a:endParaRPr>
          </a:p>
        </p:txBody>
      </p:sp>
      <p:sp>
        <p:nvSpPr>
          <p:cNvPr id="124933"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sldNum" sz="quarter" idx="12"/>
          </p:nvPr>
        </p:nvSpPr>
        <p:spPr>
          <a:noFill/>
          <a:ln>
            <a:miter lim="800000"/>
            <a:headEnd/>
            <a:tailEnd/>
          </a:ln>
        </p:spPr>
        <p:txBody>
          <a:bodyPr/>
          <a:lstStyle/>
          <a:p>
            <a:fld id="{55B08F10-91CA-4401-AFA1-77548415BA93}" type="slidenum">
              <a:rPr lang="fr-FR" altLang="fr-FR"/>
              <a:pPr/>
              <a:t>84</a:t>
            </a:fld>
            <a:endParaRPr lang="fr-FR" altLang="fr-FR"/>
          </a:p>
        </p:txBody>
      </p:sp>
      <p:sp>
        <p:nvSpPr>
          <p:cNvPr id="328706" name="Rectangle 2"/>
          <p:cNvSpPr>
            <a:spLocks noGrp="1" noChangeArrowheads="1"/>
          </p:cNvSpPr>
          <p:nvPr>
            <p:ph type="ctrTitle"/>
          </p:nvPr>
        </p:nvSpPr>
        <p:spPr>
          <a:xfrm>
            <a:off x="203200" y="115888"/>
            <a:ext cx="8720138" cy="576262"/>
          </a:xfrm>
          <a:ln>
            <a:solidFill>
              <a:schemeClr val="accent2"/>
            </a:solidFill>
          </a:ln>
        </p:spPr>
        <p:txBody>
          <a:bodyPr/>
          <a:lstStyle/>
          <a:p>
            <a:pPr algn="ctr" eaLnBrk="1" hangingPunct="1">
              <a:defRPr/>
            </a:pPr>
            <a:r>
              <a:rPr lang="fr-FR" sz="3600" b="1" i="1" dirty="0" smtClean="0">
                <a:effectLst>
                  <a:outerShdw blurRad="38100" dist="38100" dir="2700000" algn="tl">
                    <a:srgbClr val="C0C0C0"/>
                  </a:outerShdw>
                </a:effectLst>
                <a:latin typeface="Comic Sans MS" pitchFamily="66" charset="0"/>
              </a:rPr>
              <a:t>DTI : de + en + d’études</a:t>
            </a:r>
          </a:p>
        </p:txBody>
      </p:sp>
      <p:sp>
        <p:nvSpPr>
          <p:cNvPr id="125956" name="Text Box 3"/>
          <p:cNvSpPr txBox="1">
            <a:spLocks noChangeArrowheads="1"/>
          </p:cNvSpPr>
          <p:nvPr/>
        </p:nvSpPr>
        <p:spPr bwMode="auto">
          <a:xfrm>
            <a:off x="0" y="765175"/>
            <a:ext cx="9144000" cy="5032375"/>
          </a:xfrm>
          <a:prstGeom prst="rect">
            <a:avLst/>
          </a:prstGeom>
          <a:solidFill>
            <a:schemeClr val="bg1"/>
          </a:solidFill>
          <a:ln w="12700">
            <a:noFill/>
            <a:miter lim="800000"/>
            <a:headEnd/>
            <a:tailEnd/>
          </a:ln>
        </p:spPr>
        <p:txBody>
          <a:bodyPr>
            <a:spAutoFit/>
          </a:bodyPr>
          <a:lstStyle/>
          <a:p>
            <a:pPr marL="457200" indent="-457200" eaLnBrk="1" hangingPunct="1">
              <a:buClr>
                <a:schemeClr val="accent2"/>
              </a:buClr>
              <a:buFontTx/>
              <a:buChar char="o"/>
            </a:pPr>
            <a:r>
              <a:rPr lang="fr-FR" altLang="fr-FR" sz="3300">
                <a:latin typeface="Comic Sans MS" pitchFamily="66" charset="0"/>
              </a:rPr>
              <a:t> </a:t>
            </a:r>
            <a:r>
              <a:rPr lang="fr-FR" altLang="fr-FR" sz="2800" b="1">
                <a:solidFill>
                  <a:srgbClr val="0000FF"/>
                </a:solidFill>
                <a:latin typeface="Comic Sans MS" pitchFamily="66" charset="0"/>
              </a:rPr>
              <a:t>O’Phelan KMB, et al, </a:t>
            </a:r>
            <a:r>
              <a:rPr lang="fr-FR" altLang="fr-FR" sz="2800" b="1">
                <a:latin typeface="Comic Sans MS" pitchFamily="66" charset="0"/>
              </a:rPr>
              <a:t>dec </a:t>
            </a:r>
            <a:r>
              <a:rPr lang="fr-FR" altLang="fr-FR" sz="2800" b="1">
                <a:solidFill>
                  <a:srgbClr val="0000FF"/>
                </a:solidFill>
                <a:latin typeface="Comic Sans MS" pitchFamily="66" charset="0"/>
              </a:rPr>
              <a:t>2017.</a:t>
            </a:r>
            <a:endParaRPr lang="fr-FR" altLang="fr-FR" sz="3200">
              <a:solidFill>
                <a:srgbClr val="0000FF"/>
              </a:solidFill>
              <a:latin typeface="Comic Sans MS" pitchFamily="66" charset="0"/>
            </a:endParaRPr>
          </a:p>
          <a:p>
            <a:pPr marL="457200" indent="-457200" eaLnBrk="1" hangingPunct="1">
              <a:buClr>
                <a:schemeClr val="accent2"/>
              </a:buClr>
              <a:buFontTx/>
              <a:buChar char="o"/>
            </a:pPr>
            <a:r>
              <a:rPr lang="fr-FR" altLang="fr-FR" sz="3200">
                <a:latin typeface="Comic Sans MS" pitchFamily="66" charset="0"/>
              </a:rPr>
              <a:t>La séquence DTI quantitative demontre de multiples zones de blessures microstructurelle qui apparaissent spécifiquement normale dans les régions de substance blanche…</a:t>
            </a:r>
          </a:p>
          <a:p>
            <a:pPr marL="457200" indent="-457200" eaLnBrk="1" hangingPunct="1">
              <a:buClr>
                <a:schemeClr val="accent2"/>
              </a:buClr>
              <a:buFontTx/>
              <a:buChar char="o"/>
            </a:pPr>
            <a:r>
              <a:rPr lang="fr-FR" altLang="fr-FR" sz="3200">
                <a:latin typeface="Comic Sans MS" pitchFamily="66" charset="0"/>
              </a:rPr>
              <a:t>Au moins 34 études en DTI sur la substance blanche en 2017…</a:t>
            </a:r>
          </a:p>
          <a:p>
            <a:pPr marL="457200" indent="-457200" eaLnBrk="1" hangingPunct="1">
              <a:buClr>
                <a:schemeClr val="accent2"/>
              </a:buClr>
              <a:buFontTx/>
              <a:buChar char="o"/>
            </a:pPr>
            <a:r>
              <a:rPr lang="fr-FR" altLang="fr-FR" sz="3200">
                <a:latin typeface="Comic Sans MS" pitchFamily="66" charset="0"/>
              </a:rPr>
              <a:t>Démonstration sicentifique en 2021 non encore acquise….</a:t>
            </a:r>
            <a:endParaRPr lang="fr-FR" altLang="fr-FR" sz="3600">
              <a:latin typeface="Comic Sans MS" pitchFamily="66" charset="0"/>
            </a:endParaRPr>
          </a:p>
        </p:txBody>
      </p:sp>
      <p:sp>
        <p:nvSpPr>
          <p:cNvPr id="12595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6"/>
          <p:cNvSpPr>
            <a:spLocks noGrp="1" noChangeArrowheads="1"/>
          </p:cNvSpPr>
          <p:nvPr>
            <p:ph type="sldNum" sz="quarter" idx="12"/>
          </p:nvPr>
        </p:nvSpPr>
        <p:spPr>
          <a:noFill/>
          <a:ln>
            <a:miter lim="800000"/>
            <a:headEnd/>
            <a:tailEnd/>
          </a:ln>
        </p:spPr>
        <p:txBody>
          <a:bodyPr/>
          <a:lstStyle/>
          <a:p>
            <a:fld id="{7686BA3A-6B51-4548-A920-9AF21A544B02}" type="slidenum">
              <a:rPr lang="fr-FR" altLang="fr-FR"/>
              <a:pPr/>
              <a:t>85</a:t>
            </a:fld>
            <a:endParaRPr lang="fr-FR" altLang="fr-FR"/>
          </a:p>
        </p:txBody>
      </p:sp>
      <p:sp>
        <p:nvSpPr>
          <p:cNvPr id="328706" name="Rectangle 2"/>
          <p:cNvSpPr>
            <a:spLocks noGrp="1" noChangeArrowheads="1"/>
          </p:cNvSpPr>
          <p:nvPr>
            <p:ph type="ctrTitle"/>
          </p:nvPr>
        </p:nvSpPr>
        <p:spPr>
          <a:xfrm>
            <a:off x="203200" y="115888"/>
            <a:ext cx="8720138" cy="684212"/>
          </a:xfrm>
          <a:ln>
            <a:solidFill>
              <a:schemeClr val="accent2"/>
            </a:solidFill>
          </a:ln>
        </p:spPr>
        <p:txBody>
          <a:bodyPr/>
          <a:lstStyle/>
          <a:p>
            <a:pPr algn="ctr" eaLnBrk="1" hangingPunct="1">
              <a:defRPr/>
            </a:pPr>
            <a:r>
              <a:rPr lang="fr-FR" sz="3600" b="1" i="1" dirty="0" smtClean="0">
                <a:effectLst>
                  <a:outerShdw blurRad="38100" dist="38100" dir="2700000" algn="tl">
                    <a:srgbClr val="C0C0C0"/>
                  </a:outerShdw>
                </a:effectLst>
                <a:latin typeface="Comic Sans MS" pitchFamily="66" charset="0"/>
              </a:rPr>
              <a:t>Autres séquences IRM</a:t>
            </a:r>
          </a:p>
        </p:txBody>
      </p:sp>
      <p:sp>
        <p:nvSpPr>
          <p:cNvPr id="126980" name="Text Box 3"/>
          <p:cNvSpPr txBox="1">
            <a:spLocks noChangeArrowheads="1"/>
          </p:cNvSpPr>
          <p:nvPr/>
        </p:nvSpPr>
        <p:spPr bwMode="auto">
          <a:xfrm>
            <a:off x="107950" y="1052513"/>
            <a:ext cx="8893175" cy="5570537"/>
          </a:xfrm>
          <a:prstGeom prst="rect">
            <a:avLst/>
          </a:prstGeom>
          <a:solidFill>
            <a:schemeClr val="bg1"/>
          </a:solidFill>
          <a:ln w="12700">
            <a:noFill/>
            <a:miter lim="800000"/>
            <a:headEnd/>
            <a:tailEnd/>
          </a:ln>
        </p:spPr>
        <p:txBody>
          <a:bodyPr>
            <a:spAutoFit/>
          </a:bodyPr>
          <a:lstStyle/>
          <a:p>
            <a:pPr marL="457200" indent="-457200" eaLnBrk="1" hangingPunct="1">
              <a:buClr>
                <a:schemeClr val="accent2"/>
              </a:buClr>
              <a:buFontTx/>
              <a:buChar char="o"/>
            </a:pPr>
            <a:r>
              <a:rPr lang="fr-FR" altLang="fr-FR" sz="3300">
                <a:latin typeface="Comic Sans MS" pitchFamily="66" charset="0"/>
              </a:rPr>
              <a:t> </a:t>
            </a:r>
            <a:r>
              <a:rPr lang="fr-FR" altLang="fr-FR" sz="3600" b="1">
                <a:solidFill>
                  <a:srgbClr val="0000FF"/>
                </a:solidFill>
                <a:latin typeface="Comic Sans MS" pitchFamily="66" charset="0"/>
              </a:rPr>
              <a:t>Spectroscopie IRM </a:t>
            </a:r>
            <a:r>
              <a:rPr lang="fr-FR" altLang="fr-FR" sz="3600" b="1">
                <a:latin typeface="Comic Sans MS" pitchFamily="66" charset="0"/>
              </a:rPr>
              <a:t>(résonnance magnétique proton)</a:t>
            </a:r>
          </a:p>
          <a:p>
            <a:pPr marL="457200" indent="-457200" eaLnBrk="1" hangingPunct="1">
              <a:buClr>
                <a:schemeClr val="accent2"/>
              </a:buClr>
              <a:buFontTx/>
              <a:buChar char="o"/>
            </a:pPr>
            <a:r>
              <a:rPr lang="fr-FR" altLang="fr-FR" sz="3600" b="1">
                <a:solidFill>
                  <a:srgbClr val="0000FF"/>
                </a:solidFill>
                <a:latin typeface="Comic Sans MS" pitchFamily="66" charset="0"/>
              </a:rPr>
              <a:t>Perfusion</a:t>
            </a:r>
            <a:r>
              <a:rPr lang="fr-FR" altLang="fr-FR" sz="3600" b="1">
                <a:latin typeface="Comic Sans MS" pitchFamily="66" charset="0"/>
              </a:rPr>
              <a:t>, quantification de la perfusion cérébrale (Cerebral Blood Flow)</a:t>
            </a:r>
          </a:p>
          <a:p>
            <a:pPr marL="457200" indent="-457200" eaLnBrk="1" hangingPunct="1">
              <a:buClr>
                <a:schemeClr val="accent2"/>
              </a:buClr>
              <a:buFontTx/>
              <a:buChar char="o"/>
            </a:pPr>
            <a:r>
              <a:rPr lang="fr-FR" altLang="fr-FR" sz="3600" b="1">
                <a:solidFill>
                  <a:srgbClr val="0000FF"/>
                </a:solidFill>
                <a:latin typeface="Comic Sans MS" pitchFamily="66" charset="0"/>
              </a:rPr>
              <a:t>TOF</a:t>
            </a:r>
            <a:r>
              <a:rPr lang="fr-FR" altLang="fr-FR" sz="3600" b="1">
                <a:latin typeface="Comic Sans MS" pitchFamily="66" charset="0"/>
              </a:rPr>
              <a:t> (Time of Fligt) pour séquences angiographique)….</a:t>
            </a:r>
          </a:p>
          <a:p>
            <a:pPr marL="457200" indent="-457200" eaLnBrk="1" hangingPunct="1">
              <a:buClr>
                <a:schemeClr val="accent2"/>
              </a:buClr>
              <a:buFontTx/>
              <a:buChar char="o"/>
            </a:pPr>
            <a:r>
              <a:rPr lang="fr-FR" altLang="fr-FR" sz="3600" b="1">
                <a:latin typeface="Comic Sans MS" pitchFamily="66" charset="0"/>
              </a:rPr>
              <a:t>Séquences rapides (</a:t>
            </a:r>
            <a:r>
              <a:rPr lang="fr-FR" altLang="fr-FR" sz="3600" b="1">
                <a:solidFill>
                  <a:srgbClr val="FF0000"/>
                </a:solidFill>
                <a:latin typeface="Comic Sans MS" pitchFamily="66" charset="0"/>
              </a:rPr>
              <a:t>quick brain</a:t>
            </a:r>
            <a:r>
              <a:rPr lang="fr-FR" altLang="fr-FR" sz="3600" b="1">
                <a:latin typeface="Comic Sans MS" pitchFamily="66" charset="0"/>
              </a:rPr>
              <a:t>)</a:t>
            </a:r>
          </a:p>
          <a:p>
            <a:pPr marL="457200" indent="-457200" eaLnBrk="1" hangingPunct="1">
              <a:buClr>
                <a:schemeClr val="accent2"/>
              </a:buClr>
              <a:buFontTx/>
              <a:buChar char="o"/>
            </a:pPr>
            <a:r>
              <a:rPr lang="fr-FR" altLang="fr-FR" sz="3600" b="1">
                <a:latin typeface="Comic Sans MS" pitchFamily="66" charset="0"/>
              </a:rPr>
              <a:t>Séquences dédiées au constructeur</a:t>
            </a:r>
          </a:p>
          <a:p>
            <a:pPr marL="457200" indent="-457200" eaLnBrk="1" hangingPunct="1">
              <a:buClr>
                <a:schemeClr val="accent2"/>
              </a:buClr>
              <a:buFontTx/>
              <a:buChar char="o"/>
            </a:pPr>
            <a:endParaRPr lang="fr-FR" altLang="fr-FR" sz="3200" b="1">
              <a:latin typeface="Comic Sans MS" pitchFamily="66" charset="0"/>
            </a:endParaRPr>
          </a:p>
        </p:txBody>
      </p:sp>
      <p:sp>
        <p:nvSpPr>
          <p:cNvPr id="126981"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6"/>
          <p:cNvSpPr>
            <a:spLocks noGrp="1" noChangeArrowheads="1"/>
          </p:cNvSpPr>
          <p:nvPr>
            <p:ph type="sldNum" sz="quarter" idx="12"/>
          </p:nvPr>
        </p:nvSpPr>
        <p:spPr>
          <a:noFill/>
          <a:ln>
            <a:miter lim="800000"/>
            <a:headEnd/>
            <a:tailEnd/>
          </a:ln>
        </p:spPr>
        <p:txBody>
          <a:bodyPr/>
          <a:lstStyle/>
          <a:p>
            <a:fld id="{C39A0682-F048-45C8-B57D-8B39296829B4}" type="slidenum">
              <a:rPr lang="fr-FR" altLang="fr-FR"/>
              <a:pPr/>
              <a:t>86</a:t>
            </a:fld>
            <a:endParaRPr lang="fr-FR" altLang="fr-FR"/>
          </a:p>
        </p:txBody>
      </p:sp>
      <p:sp>
        <p:nvSpPr>
          <p:cNvPr id="328706" name="Rectangle 2"/>
          <p:cNvSpPr>
            <a:spLocks noGrp="1" noChangeArrowheads="1"/>
          </p:cNvSpPr>
          <p:nvPr>
            <p:ph type="ctrTitle"/>
          </p:nvPr>
        </p:nvSpPr>
        <p:spPr>
          <a:xfrm>
            <a:off x="203200" y="115888"/>
            <a:ext cx="8720138" cy="684212"/>
          </a:xfrm>
          <a:ln>
            <a:solidFill>
              <a:schemeClr val="accent2"/>
            </a:solidFill>
          </a:ln>
        </p:spPr>
        <p:txBody>
          <a:bodyPr/>
          <a:lstStyle/>
          <a:p>
            <a:pPr algn="ctr" eaLnBrk="1" hangingPunct="1">
              <a:defRPr/>
            </a:pPr>
            <a:r>
              <a:rPr lang="fr-FR" sz="3600" b="1" i="1" dirty="0" smtClean="0">
                <a:effectLst>
                  <a:outerShdw blurRad="38100" dist="38100" dir="2700000" algn="tl">
                    <a:srgbClr val="C0C0C0"/>
                  </a:outerShdw>
                </a:effectLst>
                <a:latin typeface="Comic Sans MS" pitchFamily="66" charset="0"/>
              </a:rPr>
              <a:t>Autres séquences IRM</a:t>
            </a:r>
          </a:p>
        </p:txBody>
      </p:sp>
      <p:sp>
        <p:nvSpPr>
          <p:cNvPr id="128004" name="Text Box 3"/>
          <p:cNvSpPr txBox="1">
            <a:spLocks noChangeArrowheads="1"/>
          </p:cNvSpPr>
          <p:nvPr/>
        </p:nvSpPr>
        <p:spPr bwMode="auto">
          <a:xfrm>
            <a:off x="107950" y="1052513"/>
            <a:ext cx="8893175" cy="5570537"/>
          </a:xfrm>
          <a:prstGeom prst="rect">
            <a:avLst/>
          </a:prstGeom>
          <a:solidFill>
            <a:schemeClr val="bg1"/>
          </a:solidFill>
          <a:ln w="12700">
            <a:noFill/>
            <a:miter lim="800000"/>
            <a:headEnd/>
            <a:tailEnd/>
          </a:ln>
        </p:spPr>
        <p:txBody>
          <a:bodyPr>
            <a:spAutoFit/>
          </a:bodyPr>
          <a:lstStyle/>
          <a:p>
            <a:pPr marL="457200" indent="-457200" eaLnBrk="1" hangingPunct="1">
              <a:buClr>
                <a:schemeClr val="accent2"/>
              </a:buClr>
              <a:buFontTx/>
              <a:buChar char="o"/>
            </a:pPr>
            <a:r>
              <a:rPr lang="fr-FR" altLang="fr-FR" sz="3600" b="1">
                <a:latin typeface="Comic Sans MS" pitchFamily="66" charset="0"/>
              </a:rPr>
              <a:t>Séquences dédiées au constructeur, susceptibilité magnétique (capacité d’une substance à induire une variation de champ magnétique en présence d’un champ magnétique externe)</a:t>
            </a:r>
          </a:p>
          <a:p>
            <a:pPr marL="457200" indent="-457200" eaLnBrk="1" hangingPunct="1">
              <a:buClr>
                <a:schemeClr val="accent2"/>
              </a:buClr>
              <a:buFontTx/>
              <a:buChar char="o"/>
            </a:pPr>
            <a:r>
              <a:rPr lang="fr-FR" altLang="fr-FR" sz="3600" b="1">
                <a:latin typeface="Comic Sans MS" pitchFamily="66" charset="0"/>
              </a:rPr>
              <a:t>SWAN (GE), SWI (Siemens), VenoBOLD (Philips)…</a:t>
            </a:r>
          </a:p>
          <a:p>
            <a:pPr marL="457200" indent="-457200" eaLnBrk="1" hangingPunct="1">
              <a:buClr>
                <a:schemeClr val="accent2"/>
              </a:buClr>
              <a:buFontTx/>
              <a:buChar char="o"/>
            </a:pPr>
            <a:r>
              <a:rPr lang="fr-FR" altLang="fr-FR" sz="3600" b="1">
                <a:latin typeface="Comic Sans MS" pitchFamily="66" charset="0"/>
              </a:rPr>
              <a:t>Dérivés Echo de Gradient (T2*)</a:t>
            </a:r>
          </a:p>
          <a:p>
            <a:pPr marL="457200" indent="-457200" eaLnBrk="1" hangingPunct="1">
              <a:buClr>
                <a:schemeClr val="accent2"/>
              </a:buClr>
              <a:buFontTx/>
              <a:buChar char="o"/>
            </a:pPr>
            <a:endParaRPr lang="fr-FR" altLang="fr-FR" sz="3200" b="1">
              <a:latin typeface="Comic Sans MS" pitchFamily="66" charset="0"/>
            </a:endParaRPr>
          </a:p>
        </p:txBody>
      </p:sp>
      <p:sp>
        <p:nvSpPr>
          <p:cNvPr id="12800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284163" y="188913"/>
            <a:ext cx="8639175" cy="569912"/>
          </a:xfrm>
          <a:ln>
            <a:solidFill>
              <a:schemeClr val="accent2"/>
            </a:solidFill>
          </a:ln>
        </p:spPr>
        <p:txBody>
          <a:bodyPr/>
          <a:lstStyle/>
          <a:p>
            <a:pPr algn="ctr" eaLnBrk="1" hangingPunct="1">
              <a:defRPr/>
            </a:pPr>
            <a:r>
              <a:rPr lang="fr-FR" sz="2600" smtClean="0">
                <a:effectLst>
                  <a:outerShdw blurRad="38100" dist="38100" dir="2700000" algn="tl">
                    <a:srgbClr val="C0C0C0"/>
                  </a:outerShdw>
                </a:effectLst>
              </a:rPr>
              <a:t>Apports de l ’IRM en phase aiguë (adulte / enfant)</a:t>
            </a:r>
          </a:p>
        </p:txBody>
      </p:sp>
      <p:sp>
        <p:nvSpPr>
          <p:cNvPr id="440323" name="Rectangle 3"/>
          <p:cNvSpPr>
            <a:spLocks noGrp="1" noChangeArrowheads="1"/>
          </p:cNvSpPr>
          <p:nvPr>
            <p:ph type="body" idx="1"/>
          </p:nvPr>
        </p:nvSpPr>
        <p:spPr>
          <a:xfrm>
            <a:off x="107950" y="765175"/>
            <a:ext cx="8805863" cy="5688013"/>
          </a:xfrm>
        </p:spPr>
        <p:txBody>
          <a:bodyPr/>
          <a:lstStyle/>
          <a:p>
            <a:pPr marL="342900" indent="-342900" eaLnBrk="1" hangingPunct="1">
              <a:buFontTx/>
              <a:buChar char="•"/>
              <a:defRPr/>
            </a:pPr>
            <a:r>
              <a:rPr lang="fr-FR" sz="3200" b="1" u="sng" dirty="0" smtClean="0">
                <a:solidFill>
                  <a:srgbClr val="0000FF"/>
                </a:solidFill>
                <a:effectLst>
                  <a:outerShdw blurRad="38100" dist="38100" dir="2700000" algn="tl">
                    <a:srgbClr val="C0C0C0"/>
                  </a:outerShdw>
                </a:effectLst>
                <a:latin typeface="Comic Sans MS" pitchFamily="66" charset="0"/>
              </a:rPr>
              <a:t>Pas toujours possible en phase aiguë</a:t>
            </a:r>
            <a:r>
              <a:rPr lang="fr-FR" sz="3200" dirty="0" smtClean="0">
                <a:latin typeface="Comic Sans MS" pitchFamily="66" charset="0"/>
              </a:rPr>
              <a:t>, matériel de réanimation, nécessité réanimateur en salle, impossible si patient agité (Single </a:t>
            </a:r>
            <a:r>
              <a:rPr lang="fr-FR" sz="3200" dirty="0" err="1" smtClean="0">
                <a:latin typeface="Comic Sans MS" pitchFamily="66" charset="0"/>
              </a:rPr>
              <a:t>shot</a:t>
            </a:r>
            <a:r>
              <a:rPr lang="fr-FR" sz="3200" dirty="0" smtClean="0">
                <a:latin typeface="Comic Sans MS" pitchFamily="66" charset="0"/>
              </a:rPr>
              <a:t>); disponibilité.</a:t>
            </a:r>
          </a:p>
          <a:p>
            <a:pPr marL="342900" indent="-342900" eaLnBrk="1" hangingPunct="1">
              <a:buFontTx/>
              <a:buChar char="•"/>
              <a:defRPr/>
            </a:pPr>
            <a:r>
              <a:rPr lang="fr-FR" sz="3200" dirty="0" smtClean="0">
                <a:latin typeface="Comic Sans MS" pitchFamily="66" charset="0"/>
              </a:rPr>
              <a:t>IRM pronostique : de plus en plus, selon les centres</a:t>
            </a:r>
          </a:p>
          <a:p>
            <a:pPr marL="342900" indent="-342900" eaLnBrk="1" hangingPunct="1">
              <a:buFontTx/>
              <a:buChar char="•"/>
              <a:defRPr/>
            </a:pPr>
            <a:r>
              <a:rPr lang="fr-FR" sz="3200" u="sng" dirty="0" smtClean="0">
                <a:solidFill>
                  <a:srgbClr val="0000FF"/>
                </a:solidFill>
                <a:effectLst>
                  <a:outerShdw blurRad="38100" dist="38100" dir="2700000" algn="tl">
                    <a:srgbClr val="C0C0C0"/>
                  </a:outerShdw>
                </a:effectLst>
                <a:latin typeface="Comic Sans MS" pitchFamily="66" charset="0"/>
              </a:rPr>
              <a:t>Une place encore modeste en phase aiguë en urgence:</a:t>
            </a:r>
            <a:r>
              <a:rPr lang="fr-FR" sz="3200" dirty="0" smtClean="0">
                <a:latin typeface="Comic Sans MS" pitchFamily="66" charset="0"/>
              </a:rPr>
              <a:t> les lésions nécessitant une thérapeutique spécifique sont détectées par le scanner.</a:t>
            </a:r>
          </a:p>
          <a:p>
            <a:pPr marL="342900" indent="-342900" eaLnBrk="1" hangingPunct="1">
              <a:buFontTx/>
              <a:buChar char="•"/>
              <a:defRPr/>
            </a:pPr>
            <a:r>
              <a:rPr lang="fr-FR" sz="3200" dirty="0" smtClean="0">
                <a:latin typeface="Comic Sans MS" pitchFamily="66" charset="0"/>
              </a:rPr>
              <a:t>Intérêt dans le cadre d’un </a:t>
            </a:r>
            <a:r>
              <a:rPr lang="fr-FR" sz="3200" dirty="0" smtClean="0">
                <a:solidFill>
                  <a:srgbClr val="0000FF"/>
                </a:solidFill>
                <a:latin typeface="Comic Sans MS" pitchFamily="66" charset="0"/>
              </a:rPr>
              <a:t>Tc léger</a:t>
            </a:r>
            <a:r>
              <a:rPr lang="fr-FR" sz="3200" dirty="0" smtClean="0">
                <a:latin typeface="Comic Sans MS" pitchFamily="66" charset="0"/>
              </a:rPr>
              <a:t> +++++</a:t>
            </a:r>
          </a:p>
        </p:txBody>
      </p:sp>
      <p:sp>
        <p:nvSpPr>
          <p:cNvPr id="129028" name="Espace réservé du numéro de diapositive 3"/>
          <p:cNvSpPr>
            <a:spLocks noGrp="1"/>
          </p:cNvSpPr>
          <p:nvPr>
            <p:ph type="sldNum" sz="quarter" idx="12"/>
          </p:nvPr>
        </p:nvSpPr>
        <p:spPr>
          <a:noFill/>
          <a:ln>
            <a:miter lim="800000"/>
            <a:headEnd/>
            <a:tailEnd/>
          </a:ln>
        </p:spPr>
        <p:txBody>
          <a:bodyPr/>
          <a:lstStyle/>
          <a:p>
            <a:fld id="{1BD614A2-3AFE-4E42-985E-2CAF2E6E3E19}" type="slidenum">
              <a:rPr lang="fr-FR" altLang="fr-FR"/>
              <a:pPr/>
              <a:t>87</a:t>
            </a:fld>
            <a:endParaRPr lang="fr-FR" altLang="fr-FR"/>
          </a:p>
        </p:txBody>
      </p:sp>
      <p:sp>
        <p:nvSpPr>
          <p:cNvPr id="12902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6"/>
          <p:cNvSpPr>
            <a:spLocks noGrp="1" noChangeArrowheads="1"/>
          </p:cNvSpPr>
          <p:nvPr>
            <p:ph type="sldNum" sz="quarter" idx="12"/>
          </p:nvPr>
        </p:nvSpPr>
        <p:spPr>
          <a:noFill/>
          <a:ln>
            <a:miter lim="800000"/>
            <a:headEnd/>
            <a:tailEnd/>
          </a:ln>
        </p:spPr>
        <p:txBody>
          <a:bodyPr/>
          <a:lstStyle/>
          <a:p>
            <a:fld id="{66150470-E3DD-4AD4-A781-B1634A9C9D2B}" type="slidenum">
              <a:rPr lang="fr-FR" altLang="fr-FR"/>
              <a:pPr/>
              <a:t>88</a:t>
            </a:fld>
            <a:endParaRPr lang="fr-FR" altLang="fr-FR"/>
          </a:p>
        </p:txBody>
      </p:sp>
      <p:sp>
        <p:nvSpPr>
          <p:cNvPr id="328706" name="Rectangle 2"/>
          <p:cNvSpPr>
            <a:spLocks noGrp="1" noChangeArrowheads="1"/>
          </p:cNvSpPr>
          <p:nvPr>
            <p:ph type="ctrTitle"/>
          </p:nvPr>
        </p:nvSpPr>
        <p:spPr>
          <a:xfrm>
            <a:off x="203200" y="115888"/>
            <a:ext cx="8720138" cy="684212"/>
          </a:xfrm>
          <a:ln>
            <a:solidFill>
              <a:schemeClr val="accent2"/>
            </a:solidFill>
          </a:ln>
        </p:spPr>
        <p:txBody>
          <a:bodyPr/>
          <a:lstStyle/>
          <a:p>
            <a:pPr algn="ctr" eaLnBrk="1" hangingPunct="1">
              <a:defRPr/>
            </a:pPr>
            <a:r>
              <a:rPr lang="fr-FR" sz="3600" b="1" i="1" dirty="0" smtClean="0">
                <a:effectLst>
                  <a:outerShdw blurRad="38100" dist="38100" dir="2700000" algn="tl">
                    <a:srgbClr val="C0C0C0"/>
                  </a:outerShdw>
                </a:effectLst>
                <a:latin typeface="Comic Sans MS" pitchFamily="66" charset="0"/>
              </a:rPr>
              <a:t>Bibliographie IRM</a:t>
            </a:r>
          </a:p>
        </p:txBody>
      </p:sp>
      <p:sp>
        <p:nvSpPr>
          <p:cNvPr id="130052" name="Text Box 3"/>
          <p:cNvSpPr txBox="1">
            <a:spLocks noChangeArrowheads="1"/>
          </p:cNvSpPr>
          <p:nvPr/>
        </p:nvSpPr>
        <p:spPr bwMode="auto">
          <a:xfrm>
            <a:off x="107950" y="981075"/>
            <a:ext cx="8893175" cy="5892800"/>
          </a:xfrm>
          <a:prstGeom prst="rect">
            <a:avLst/>
          </a:prstGeom>
          <a:solidFill>
            <a:schemeClr val="bg1"/>
          </a:solidFill>
          <a:ln w="12700">
            <a:noFill/>
            <a:miter lim="800000"/>
            <a:headEnd/>
            <a:tailEnd/>
          </a:ln>
        </p:spPr>
        <p:txBody>
          <a:bodyPr>
            <a:spAutoFit/>
          </a:bodyPr>
          <a:lstStyle/>
          <a:p>
            <a:pPr marL="457200" indent="-457200" eaLnBrk="1" hangingPunct="1">
              <a:buClr>
                <a:schemeClr val="accent2"/>
              </a:buClr>
              <a:buFontTx/>
              <a:buChar char="o"/>
            </a:pPr>
            <a:r>
              <a:rPr lang="fr-FR" altLang="fr-FR" sz="3300">
                <a:latin typeface="Comic Sans MS" pitchFamily="66" charset="0"/>
              </a:rPr>
              <a:t> </a:t>
            </a:r>
            <a:r>
              <a:rPr lang="fr-FR" altLang="fr-FR" sz="2800" b="1">
                <a:solidFill>
                  <a:srgbClr val="0000FF"/>
                </a:solidFill>
                <a:latin typeface="Comic Sans MS" pitchFamily="66" charset="0"/>
              </a:rPr>
              <a:t>Bradford R et al, </a:t>
            </a:r>
            <a:r>
              <a:rPr lang="fr-FR" altLang="fr-FR" sz="2800" b="1">
                <a:latin typeface="Comic Sans MS" pitchFamily="66" charset="0"/>
              </a:rPr>
              <a:t>Serial neuroimaging in infant with abusive head trauma : timing abusive injuries, J Neurosurg Pediatrics 12;110-119, </a:t>
            </a:r>
            <a:r>
              <a:rPr lang="fr-FR" altLang="fr-FR" sz="2800" b="1">
                <a:solidFill>
                  <a:srgbClr val="0000FF"/>
                </a:solidFill>
                <a:latin typeface="Comic Sans MS" pitchFamily="66" charset="0"/>
              </a:rPr>
              <a:t>2013</a:t>
            </a:r>
            <a:endParaRPr lang="fr-FR" altLang="fr-FR" sz="3200">
              <a:solidFill>
                <a:srgbClr val="0000FF"/>
              </a:solidFill>
              <a:latin typeface="Comic Sans MS" pitchFamily="66" charset="0"/>
            </a:endParaRPr>
          </a:p>
          <a:p>
            <a:pPr marL="457200" indent="-457200" eaLnBrk="1" hangingPunct="1">
              <a:buClr>
                <a:schemeClr val="accent2"/>
              </a:buClr>
              <a:buFontTx/>
              <a:buChar char="o"/>
            </a:pPr>
            <a:r>
              <a:rPr lang="fr-FR" altLang="fr-FR" sz="3200">
                <a:latin typeface="Comic Sans MS" pitchFamily="66" charset="0"/>
              </a:rPr>
              <a:t>Etude rétrospective, </a:t>
            </a:r>
            <a:r>
              <a:rPr lang="fr-FR" altLang="fr-FR" sz="3200">
                <a:solidFill>
                  <a:srgbClr val="0000FF"/>
                </a:solidFill>
                <a:latin typeface="Comic Sans MS" pitchFamily="66" charset="0"/>
              </a:rPr>
              <a:t>210 enfants de moins de 24 mois</a:t>
            </a:r>
            <a:r>
              <a:rPr lang="fr-FR" altLang="fr-FR" sz="3200">
                <a:latin typeface="Comic Sans MS" pitchFamily="66" charset="0"/>
              </a:rPr>
              <a:t>, 49 ont eu une IRM</a:t>
            </a:r>
          </a:p>
          <a:p>
            <a:pPr marL="457200" indent="-457200" eaLnBrk="1" hangingPunct="1">
              <a:buClr>
                <a:schemeClr val="accent2"/>
              </a:buClr>
              <a:buFontTx/>
              <a:buChar char="o"/>
            </a:pPr>
            <a:r>
              <a:rPr lang="fr-FR" altLang="fr-FR" sz="3200">
                <a:latin typeface="Comic Sans MS" pitchFamily="66" charset="0"/>
              </a:rPr>
              <a:t>Approche d’une </a:t>
            </a:r>
            <a:r>
              <a:rPr lang="fr-FR" altLang="fr-FR" sz="3200">
                <a:solidFill>
                  <a:srgbClr val="0000FF"/>
                </a:solidFill>
                <a:latin typeface="Comic Sans MS" pitchFamily="66" charset="0"/>
              </a:rPr>
              <a:t>datation des lésions </a:t>
            </a:r>
            <a:r>
              <a:rPr lang="fr-FR" altLang="fr-FR" sz="3200">
                <a:latin typeface="Comic Sans MS" pitchFamily="66" charset="0"/>
              </a:rPr>
              <a:t>par 5 profils de densité des HSD par combinaison de séquences </a:t>
            </a:r>
            <a:r>
              <a:rPr lang="fr-FR" altLang="fr-FR" sz="3200">
                <a:solidFill>
                  <a:srgbClr val="0000FF"/>
                </a:solidFill>
                <a:latin typeface="Comic Sans MS" pitchFamily="66" charset="0"/>
              </a:rPr>
              <a:t>T1 et Flair T2 </a:t>
            </a:r>
            <a:r>
              <a:rPr lang="fr-FR" altLang="fr-FR" sz="3200">
                <a:latin typeface="Comic Sans MS" pitchFamily="66" charset="0"/>
              </a:rPr>
              <a:t>de </a:t>
            </a:r>
            <a:r>
              <a:rPr lang="fr-FR" altLang="fr-FR" sz="3200">
                <a:solidFill>
                  <a:srgbClr val="0000FF"/>
                </a:solidFill>
                <a:latin typeface="Comic Sans MS" pitchFamily="66" charset="0"/>
              </a:rPr>
              <a:t>quelques heures à 60 jours après.</a:t>
            </a:r>
          </a:p>
          <a:p>
            <a:pPr marL="457200" indent="-457200" eaLnBrk="1" hangingPunct="1">
              <a:buClr>
                <a:schemeClr val="accent2"/>
              </a:buClr>
              <a:buFontTx/>
              <a:buChar char="o"/>
            </a:pPr>
            <a:r>
              <a:rPr lang="fr-FR" altLang="fr-FR" sz="3200">
                <a:solidFill>
                  <a:srgbClr val="0000FF"/>
                </a:solidFill>
                <a:latin typeface="Comic Sans MS" pitchFamily="66" charset="0"/>
              </a:rPr>
              <a:t>Sapiteur radiologue +++</a:t>
            </a:r>
            <a:endParaRPr lang="fr-FR" altLang="fr-FR" sz="3600">
              <a:solidFill>
                <a:srgbClr val="0000FF"/>
              </a:solidFill>
              <a:latin typeface="Comic Sans MS" pitchFamily="66" charset="0"/>
            </a:endParaRPr>
          </a:p>
          <a:p>
            <a:pPr marL="457200" indent="-457200" eaLnBrk="1" hangingPunct="1">
              <a:buClr>
                <a:schemeClr val="accent2"/>
              </a:buClr>
              <a:buFontTx/>
              <a:buChar char="o"/>
            </a:pPr>
            <a:endParaRPr lang="fr-FR" altLang="fr-FR" sz="3200" b="1">
              <a:latin typeface="Comic Sans MS" pitchFamily="66" charset="0"/>
            </a:endParaRPr>
          </a:p>
        </p:txBody>
      </p:sp>
      <p:sp>
        <p:nvSpPr>
          <p:cNvPr id="130053"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Espace réservé du numéro de diapositive 5"/>
          <p:cNvSpPr>
            <a:spLocks noGrp="1"/>
          </p:cNvSpPr>
          <p:nvPr>
            <p:ph type="sldNum" sz="quarter" idx="12"/>
          </p:nvPr>
        </p:nvSpPr>
        <p:spPr>
          <a:noFill/>
          <a:ln>
            <a:miter lim="800000"/>
            <a:headEnd/>
            <a:tailEnd/>
          </a:ln>
        </p:spPr>
        <p:txBody>
          <a:bodyPr/>
          <a:lstStyle/>
          <a:p>
            <a:fld id="{07130CD3-15F9-485A-9F5B-DC811B434F15}" type="slidenum">
              <a:rPr lang="fr-FR" altLang="fr-FR"/>
              <a:pPr/>
              <a:t>89</a:t>
            </a:fld>
            <a:endParaRPr lang="fr-FR" altLang="fr-FR"/>
          </a:p>
        </p:txBody>
      </p:sp>
      <p:sp>
        <p:nvSpPr>
          <p:cNvPr id="131075" name="Rectangle 2"/>
          <p:cNvSpPr>
            <a:spLocks noGrp="1" noChangeArrowheads="1"/>
          </p:cNvSpPr>
          <p:nvPr>
            <p:ph type="title"/>
          </p:nvPr>
        </p:nvSpPr>
        <p:spPr>
          <a:xfrm>
            <a:off x="611188" y="763588"/>
            <a:ext cx="7920037" cy="3457575"/>
          </a:xfrm>
          <a:noFill/>
        </p:spPr>
        <p:txBody>
          <a:bodyPr/>
          <a:lstStyle/>
          <a:p>
            <a:pPr algn="ctr" eaLnBrk="1" hangingPunct="1"/>
            <a:r>
              <a:rPr lang="fr-FR" altLang="fr-FR" sz="5700" b="1" i="1" smtClean="0">
                <a:latin typeface="Comic Sans MS" pitchFamily="66" charset="0"/>
              </a:rPr>
              <a:t>Apport de l’IRM : L’IRM quantitative</a:t>
            </a:r>
          </a:p>
        </p:txBody>
      </p:sp>
      <p:sp>
        <p:nvSpPr>
          <p:cNvPr id="131076"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Espace réservé du numéro de diapositive 5"/>
          <p:cNvSpPr>
            <a:spLocks noGrp="1"/>
          </p:cNvSpPr>
          <p:nvPr>
            <p:ph type="sldNum" sz="quarter" idx="12"/>
          </p:nvPr>
        </p:nvSpPr>
        <p:spPr>
          <a:noFill/>
          <a:ln>
            <a:miter lim="800000"/>
            <a:headEnd/>
            <a:tailEnd/>
          </a:ln>
        </p:spPr>
        <p:txBody>
          <a:bodyPr/>
          <a:lstStyle/>
          <a:p>
            <a:fld id="{BD0539D1-DB04-4C22-9148-850195684A61}" type="slidenum">
              <a:rPr lang="fr-FR" altLang="fr-FR"/>
              <a:pPr/>
              <a:t>9</a:t>
            </a:fld>
            <a:endParaRPr lang="fr-FR" altLang="fr-FR"/>
          </a:p>
        </p:txBody>
      </p:sp>
      <p:sp>
        <p:nvSpPr>
          <p:cNvPr id="302082" name="Rectangle 2"/>
          <p:cNvSpPr>
            <a:spLocks noGrp="1" noChangeArrowheads="1"/>
          </p:cNvSpPr>
          <p:nvPr>
            <p:ph type="title"/>
          </p:nvPr>
        </p:nvSpPr>
        <p:spPr>
          <a:xfrm>
            <a:off x="107950" y="44450"/>
            <a:ext cx="8964613" cy="504825"/>
          </a:xfrm>
          <a:ln>
            <a:solidFill>
              <a:schemeClr val="accent2"/>
            </a:solidFill>
          </a:ln>
        </p:spPr>
        <p:txBody>
          <a:bodyPr/>
          <a:lstStyle/>
          <a:p>
            <a:pPr algn="ctr" eaLnBrk="1" hangingPunct="1">
              <a:lnSpc>
                <a:spcPct val="70000"/>
              </a:lnSpc>
              <a:defRPr/>
            </a:pPr>
            <a:r>
              <a:rPr lang="fr-FR" sz="3400" b="1" i="1" dirty="0" smtClean="0">
                <a:effectLst>
                  <a:outerShdw blurRad="38100" dist="38100" dir="2700000" algn="tl">
                    <a:srgbClr val="C0C0C0"/>
                  </a:outerShdw>
                </a:effectLst>
                <a:latin typeface="Comic Sans MS" pitchFamily="66" charset="0"/>
              </a:rPr>
              <a:t>Les veines ponts</a:t>
            </a:r>
            <a:endParaRPr lang="fr-FR" sz="3400" dirty="0" smtClean="0"/>
          </a:p>
        </p:txBody>
      </p:sp>
      <p:sp>
        <p:nvSpPr>
          <p:cNvPr id="39940" name="Espace réservé du pied de page 6"/>
          <p:cNvSpPr>
            <a:spLocks noGrp="1"/>
          </p:cNvSpPr>
          <p:nvPr>
            <p:ph type="ftr" sz="quarter" idx="11"/>
          </p:nvPr>
        </p:nvSpPr>
        <p:spPr>
          <a:noFill/>
          <a:ln>
            <a:miter lim="800000"/>
            <a:headEnd/>
            <a:tailEnd/>
          </a:ln>
        </p:spPr>
        <p:txBody>
          <a:bodyPr/>
          <a:lstStyle/>
          <a:p>
            <a:r>
              <a:rPr lang="fr-FR" altLang="fr-FR" smtClean="0"/>
              <a:t>France Traumatisme Crânien janvier 2023</a:t>
            </a:r>
          </a:p>
        </p:txBody>
      </p:sp>
      <p:pic>
        <p:nvPicPr>
          <p:cNvPr id="39941" name="Picture 2"/>
          <p:cNvPicPr>
            <a:picLocks noChangeAspect="1" noChangeArrowheads="1"/>
          </p:cNvPicPr>
          <p:nvPr/>
        </p:nvPicPr>
        <p:blipFill>
          <a:blip r:embed="rId2"/>
          <a:srcRect/>
          <a:stretch>
            <a:fillRect/>
          </a:stretch>
        </p:blipFill>
        <p:spPr bwMode="auto">
          <a:xfrm>
            <a:off x="0" y="692150"/>
            <a:ext cx="9144000" cy="546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395288" y="115888"/>
            <a:ext cx="8347075" cy="649287"/>
          </a:xfrm>
          <a:ln>
            <a:solidFill>
              <a:schemeClr val="accent2"/>
            </a:solidFill>
          </a:ln>
        </p:spPr>
        <p:txBody>
          <a:bodyPr/>
          <a:lstStyle/>
          <a:p>
            <a:pPr algn="ctr" eaLnBrk="1" hangingPunct="1">
              <a:defRPr/>
            </a:pPr>
            <a:r>
              <a:rPr lang="fr-FR" sz="3100" smtClean="0">
                <a:effectLst>
                  <a:outerShdw blurRad="38100" dist="38100" dir="2700000" algn="tl">
                    <a:srgbClr val="C0C0C0"/>
                  </a:outerShdw>
                </a:effectLst>
              </a:rPr>
              <a:t>L ’IRM quantitative </a:t>
            </a:r>
          </a:p>
        </p:txBody>
      </p:sp>
      <p:sp>
        <p:nvSpPr>
          <p:cNvPr id="132099" name="Espace réservé du numéro de diapositive 3"/>
          <p:cNvSpPr>
            <a:spLocks noGrp="1"/>
          </p:cNvSpPr>
          <p:nvPr>
            <p:ph type="sldNum" sz="quarter" idx="12"/>
          </p:nvPr>
        </p:nvSpPr>
        <p:spPr>
          <a:noFill/>
          <a:ln>
            <a:miter lim="800000"/>
            <a:headEnd/>
            <a:tailEnd/>
          </a:ln>
        </p:spPr>
        <p:txBody>
          <a:bodyPr/>
          <a:lstStyle/>
          <a:p>
            <a:fld id="{29BE87CF-7AF2-4F0A-9AAB-EA9F2F9F26D9}" type="slidenum">
              <a:rPr lang="fr-FR" altLang="fr-FR"/>
              <a:pPr/>
              <a:t>90</a:t>
            </a:fld>
            <a:endParaRPr lang="fr-FR" altLang="fr-FR"/>
          </a:p>
        </p:txBody>
      </p:sp>
      <p:sp>
        <p:nvSpPr>
          <p:cNvPr id="132100"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132101" name="Rectangle 3"/>
          <p:cNvSpPr>
            <a:spLocks noGrp="1" noChangeArrowheads="1"/>
          </p:cNvSpPr>
          <p:nvPr>
            <p:ph type="body" idx="1"/>
          </p:nvPr>
        </p:nvSpPr>
        <p:spPr>
          <a:xfrm>
            <a:off x="68263" y="692150"/>
            <a:ext cx="8940800" cy="6165850"/>
          </a:xfrm>
          <a:solidFill>
            <a:schemeClr val="bg1"/>
          </a:solidFill>
        </p:spPr>
        <p:txBody>
          <a:bodyPr/>
          <a:lstStyle/>
          <a:p>
            <a:pPr marL="342900" indent="-342900" eaLnBrk="1" hangingPunct="1">
              <a:lnSpc>
                <a:spcPts val="4200"/>
              </a:lnSpc>
              <a:buFontTx/>
              <a:buChar char="•"/>
            </a:pPr>
            <a:r>
              <a:rPr lang="fr-FR" altLang="fr-FR" sz="3100" b="1" smtClean="0">
                <a:latin typeface="Comic Sans MS" pitchFamily="66" charset="0"/>
              </a:rPr>
              <a:t>Estime le </a:t>
            </a:r>
            <a:r>
              <a:rPr lang="fr-FR" altLang="fr-FR" sz="3100" b="1" smtClean="0">
                <a:solidFill>
                  <a:srgbClr val="0000FF"/>
                </a:solidFill>
                <a:latin typeface="Comic Sans MS" pitchFamily="66" charset="0"/>
              </a:rPr>
              <a:t>volume</a:t>
            </a:r>
            <a:r>
              <a:rPr lang="fr-FR" altLang="fr-FR" sz="3100" b="1" smtClean="0">
                <a:latin typeface="Comic Sans MS" pitchFamily="66" charset="0"/>
              </a:rPr>
              <a:t> cérébral et de ses structures: corps calleux, système ventriculaire</a:t>
            </a:r>
          </a:p>
          <a:p>
            <a:pPr marL="342900" indent="-342900" eaLnBrk="1" hangingPunct="1">
              <a:lnSpc>
                <a:spcPts val="4200"/>
              </a:lnSpc>
              <a:buFontTx/>
              <a:buChar char="•"/>
            </a:pPr>
            <a:r>
              <a:rPr lang="fr-FR" altLang="fr-FR" sz="3100" b="1" smtClean="0">
                <a:latin typeface="Comic Sans MS" pitchFamily="66" charset="0"/>
              </a:rPr>
              <a:t>la </a:t>
            </a:r>
            <a:r>
              <a:rPr lang="fr-FR" altLang="fr-FR" sz="3100" b="1" smtClean="0">
                <a:solidFill>
                  <a:srgbClr val="0000FF"/>
                </a:solidFill>
                <a:latin typeface="Comic Sans MS" pitchFamily="66" charset="0"/>
              </a:rPr>
              <a:t>dilatation ventriculaire</a:t>
            </a:r>
            <a:r>
              <a:rPr lang="fr-FR" altLang="fr-FR" sz="3100" b="1" smtClean="0">
                <a:latin typeface="Comic Sans MS" pitchFamily="66" charset="0"/>
              </a:rPr>
              <a:t> est le plus commun après TC, reflet de la perte de substance blanche inversement liée à l’issue cognitive...</a:t>
            </a:r>
          </a:p>
          <a:p>
            <a:pPr marL="342900" indent="-342900" eaLnBrk="1" hangingPunct="1">
              <a:lnSpc>
                <a:spcPts val="4200"/>
              </a:lnSpc>
              <a:buFontTx/>
              <a:buChar char="•"/>
            </a:pPr>
            <a:r>
              <a:rPr lang="fr-FR" altLang="fr-FR" sz="3100" b="1" smtClean="0">
                <a:latin typeface="Comic Sans MS" pitchFamily="66" charset="0"/>
              </a:rPr>
              <a:t>Marqueurs les plus significatifs de l’atrophie : </a:t>
            </a:r>
            <a:r>
              <a:rPr lang="fr-FR" altLang="fr-FR" sz="3100" b="1" smtClean="0">
                <a:solidFill>
                  <a:srgbClr val="0000FF"/>
                </a:solidFill>
                <a:latin typeface="Comic Sans MS" pitchFamily="66" charset="0"/>
              </a:rPr>
              <a:t>volume cérébral global</a:t>
            </a:r>
            <a:r>
              <a:rPr lang="fr-FR" altLang="fr-FR" sz="3100" b="1" smtClean="0">
                <a:latin typeface="Comic Sans MS" pitchFamily="66" charset="0"/>
              </a:rPr>
              <a:t>, lobe frontal, temporal, système ventriculaire, </a:t>
            </a:r>
            <a:r>
              <a:rPr lang="fr-FR" altLang="fr-FR" sz="3100" b="1" smtClean="0">
                <a:solidFill>
                  <a:srgbClr val="0000FF"/>
                </a:solidFill>
                <a:latin typeface="Comic Sans MS" pitchFamily="66" charset="0"/>
              </a:rPr>
              <a:t>corps calleux</a:t>
            </a:r>
            <a:r>
              <a:rPr lang="fr-FR" altLang="fr-FR" sz="3100" b="1" smtClean="0">
                <a:latin typeface="Comic Sans MS" pitchFamily="66" charset="0"/>
              </a:rPr>
              <a:t>, hippocampe….</a:t>
            </a:r>
            <a:endParaRPr lang="fr-FR" altLang="fr-FR" sz="3100" smtClean="0">
              <a:latin typeface="Comic Sans MS" pitchFamily="66"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xfrm>
            <a:off x="468313" y="115888"/>
            <a:ext cx="8205787" cy="1104900"/>
          </a:xfrm>
          <a:ln>
            <a:solidFill>
              <a:srgbClr val="FF3300"/>
            </a:solidFill>
          </a:ln>
        </p:spPr>
        <p:txBody>
          <a:bodyPr/>
          <a:lstStyle/>
          <a:p>
            <a:pPr algn="ctr" eaLnBrk="1" hangingPunct="1">
              <a:defRPr/>
            </a:pPr>
            <a:r>
              <a:rPr lang="fr-FR" sz="3400" b="1" i="1" smtClean="0">
                <a:effectLst>
                  <a:outerShdw blurRad="38100" dist="38100" dir="2700000" algn="tl">
                    <a:srgbClr val="C0C0C0"/>
                  </a:outerShdw>
                </a:effectLst>
                <a:latin typeface="Comic Sans MS" pitchFamily="66" charset="0"/>
              </a:rPr>
              <a:t>L ’IRM quantitative : corps du corps calleux et système ventriculaire</a:t>
            </a:r>
          </a:p>
        </p:txBody>
      </p:sp>
      <p:pic>
        <p:nvPicPr>
          <p:cNvPr id="133123" name="Picture 3" descr="J0010292 bis"/>
          <p:cNvPicPr>
            <a:picLocks noChangeAspect="1" noChangeArrowheads="1"/>
          </p:cNvPicPr>
          <p:nvPr>
            <p:ph sz="half" idx="1"/>
          </p:nvPr>
        </p:nvPicPr>
        <p:blipFill>
          <a:blip r:embed="rId2"/>
          <a:srcRect/>
          <a:stretch>
            <a:fillRect/>
          </a:stretch>
        </p:blipFill>
        <p:spPr>
          <a:xfrm>
            <a:off x="4676775" y="1368425"/>
            <a:ext cx="4503738" cy="5373688"/>
          </a:xfrm>
          <a:noFill/>
        </p:spPr>
      </p:pic>
      <p:pic>
        <p:nvPicPr>
          <p:cNvPr id="133124" name="Picture 4" descr="J0010290 bis"/>
          <p:cNvPicPr>
            <a:picLocks noChangeAspect="1" noChangeArrowheads="1"/>
          </p:cNvPicPr>
          <p:nvPr>
            <p:ph sz="half" idx="2"/>
          </p:nvPr>
        </p:nvPicPr>
        <p:blipFill>
          <a:blip r:embed="rId3"/>
          <a:srcRect/>
          <a:stretch>
            <a:fillRect/>
          </a:stretch>
        </p:blipFill>
        <p:spPr>
          <a:xfrm>
            <a:off x="0" y="1989138"/>
            <a:ext cx="5086350" cy="2951162"/>
          </a:xfrm>
          <a:noFill/>
        </p:spPr>
      </p:pic>
      <p:sp>
        <p:nvSpPr>
          <p:cNvPr id="133125" name="Text Box 5"/>
          <p:cNvSpPr txBox="1">
            <a:spLocks noChangeArrowheads="1"/>
          </p:cNvSpPr>
          <p:nvPr/>
        </p:nvSpPr>
        <p:spPr bwMode="auto">
          <a:xfrm>
            <a:off x="755650" y="5084763"/>
            <a:ext cx="3384550" cy="1554162"/>
          </a:xfrm>
          <a:prstGeom prst="rect">
            <a:avLst/>
          </a:prstGeom>
          <a:noFill/>
          <a:ln w="9525">
            <a:noFill/>
            <a:miter lim="800000"/>
            <a:headEnd/>
            <a:tailEnd/>
          </a:ln>
        </p:spPr>
        <p:txBody>
          <a:bodyPr>
            <a:spAutoFit/>
          </a:bodyPr>
          <a:lstStyle/>
          <a:p>
            <a:pPr eaLnBrk="1" hangingPunct="1">
              <a:spcBef>
                <a:spcPct val="50000"/>
              </a:spcBef>
            </a:pPr>
            <a:r>
              <a:rPr lang="fr-FR" altLang="fr-FR" sz="3200"/>
              <a:t>Possible : il suffit de demander…</a:t>
            </a:r>
          </a:p>
        </p:txBody>
      </p:sp>
      <p:sp>
        <p:nvSpPr>
          <p:cNvPr id="133126" name="Espace réservé du numéro de diapositive 5"/>
          <p:cNvSpPr>
            <a:spLocks noGrp="1"/>
          </p:cNvSpPr>
          <p:nvPr>
            <p:ph type="sldNum" sz="quarter" idx="12"/>
          </p:nvPr>
        </p:nvSpPr>
        <p:spPr>
          <a:noFill/>
          <a:ln>
            <a:miter lim="800000"/>
            <a:headEnd/>
            <a:tailEnd/>
          </a:ln>
        </p:spPr>
        <p:txBody>
          <a:bodyPr/>
          <a:lstStyle/>
          <a:p>
            <a:fld id="{D6D29462-8AEB-4AC1-96CF-516B1D448B1F}" type="slidenum">
              <a:rPr lang="fr-FR" altLang="fr-FR"/>
              <a:pPr/>
              <a:t>91</a:t>
            </a:fld>
            <a:endParaRPr lang="fr-FR" altLang="fr-FR"/>
          </a:p>
        </p:txBody>
      </p:sp>
      <p:sp>
        <p:nvSpPr>
          <p:cNvPr id="133127" name="Espace réservé du pied de page 6"/>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395288" y="44450"/>
            <a:ext cx="8347075" cy="723900"/>
          </a:xfrm>
          <a:ln>
            <a:solidFill>
              <a:schemeClr val="accent2"/>
            </a:solidFill>
          </a:ln>
        </p:spPr>
        <p:txBody>
          <a:bodyPr/>
          <a:lstStyle/>
          <a:p>
            <a:pPr algn="ctr" eaLnBrk="1" hangingPunct="1">
              <a:defRPr/>
            </a:pPr>
            <a:r>
              <a:rPr lang="fr-FR" sz="3100" smtClean="0">
                <a:effectLst>
                  <a:outerShdw blurRad="38100" dist="38100" dir="2700000" algn="tl">
                    <a:srgbClr val="C0C0C0"/>
                  </a:outerShdw>
                </a:effectLst>
              </a:rPr>
              <a:t>L ’IRM quantitative </a:t>
            </a:r>
          </a:p>
        </p:txBody>
      </p:sp>
      <p:sp>
        <p:nvSpPr>
          <p:cNvPr id="451587" name="Text Box 3"/>
          <p:cNvSpPr txBox="1">
            <a:spLocks noChangeArrowheads="1"/>
          </p:cNvSpPr>
          <p:nvPr/>
        </p:nvSpPr>
        <p:spPr bwMode="auto">
          <a:xfrm>
            <a:off x="179388" y="908050"/>
            <a:ext cx="8964612" cy="5478463"/>
          </a:xfrm>
          <a:prstGeom prst="rect">
            <a:avLst/>
          </a:prstGeom>
          <a:noFill/>
          <a:ln>
            <a:noFill/>
          </a:ln>
          <a:effectLst/>
          <a:extLst/>
        </p:spPr>
        <p:txBody>
          <a:bodyPr>
            <a:spAutoFit/>
          </a:bodyPr>
          <a:lstStyle/>
          <a:p>
            <a:pPr>
              <a:spcBef>
                <a:spcPct val="50000"/>
              </a:spcBef>
              <a:defRPr/>
            </a:pPr>
            <a:r>
              <a:rPr lang="fr-FR" sz="3200" b="1" dirty="0">
                <a:effectLst>
                  <a:outerShdw blurRad="38100" dist="38100" dir="2700000" algn="tl">
                    <a:srgbClr val="C0C0C0"/>
                  </a:outerShdw>
                </a:effectLst>
                <a:latin typeface="Comic Sans MS" pitchFamily="66" charset="0"/>
              </a:rPr>
              <a:t>Ross DE, </a:t>
            </a:r>
            <a:r>
              <a:rPr lang="fr-FR" sz="3200" b="1" dirty="0">
                <a:solidFill>
                  <a:srgbClr val="0000FF"/>
                </a:solidFill>
                <a:effectLst>
                  <a:outerShdw blurRad="38100" dist="38100" dir="2700000" algn="tl">
                    <a:srgbClr val="C0C0C0"/>
                  </a:outerShdw>
                </a:effectLst>
                <a:latin typeface="Comic Sans MS" pitchFamily="66" charset="0"/>
              </a:rPr>
              <a:t>2011</a:t>
            </a:r>
            <a:r>
              <a:rPr lang="fr-FR" sz="3200" b="1" dirty="0">
                <a:effectLst>
                  <a:outerShdw blurRad="38100" dist="38100" dir="2700000" algn="tl">
                    <a:srgbClr val="C0C0C0"/>
                  </a:outerShdw>
                </a:effectLst>
                <a:latin typeface="Comic Sans MS" pitchFamily="66" charset="0"/>
              </a:rPr>
              <a:t>, </a:t>
            </a:r>
            <a:r>
              <a:rPr lang="fr-FR" sz="3200" b="1" dirty="0" err="1">
                <a:effectLst>
                  <a:outerShdw blurRad="38100" dist="38100" dir="2700000" algn="tl">
                    <a:srgbClr val="C0C0C0"/>
                  </a:outerShdw>
                </a:effectLst>
                <a:latin typeface="Comic Sans MS" pitchFamily="66" charset="0"/>
              </a:rPr>
              <a:t>review</a:t>
            </a:r>
            <a:r>
              <a:rPr lang="fr-FR" sz="3200" b="1" dirty="0">
                <a:effectLst>
                  <a:outerShdw blurRad="38100" dist="38100" dir="2700000" algn="tl">
                    <a:srgbClr val="C0C0C0"/>
                  </a:outerShdw>
                </a:effectLst>
                <a:latin typeface="Comic Sans MS" pitchFamily="66" charset="0"/>
              </a:rPr>
              <a:t> of longitudinal </a:t>
            </a:r>
            <a:r>
              <a:rPr lang="fr-FR" sz="3200" b="1" dirty="0" err="1">
                <a:effectLst>
                  <a:outerShdw blurRad="38100" dist="38100" dir="2700000" algn="tl">
                    <a:srgbClr val="C0C0C0"/>
                  </a:outerShdw>
                </a:effectLst>
                <a:latin typeface="Comic Sans MS" pitchFamily="66" charset="0"/>
              </a:rPr>
              <a:t>studies</a:t>
            </a:r>
            <a:r>
              <a:rPr lang="fr-FR" sz="3200" b="1" dirty="0">
                <a:effectLst>
                  <a:outerShdw blurRad="38100" dist="38100" dir="2700000" algn="tl">
                    <a:srgbClr val="C0C0C0"/>
                  </a:outerShdw>
                </a:effectLst>
                <a:latin typeface="Comic Sans MS" pitchFamily="66" charset="0"/>
              </a:rPr>
              <a:t> of MRI </a:t>
            </a:r>
            <a:r>
              <a:rPr lang="fr-FR" sz="3200" b="1" dirty="0" err="1">
                <a:effectLst>
                  <a:outerShdw blurRad="38100" dist="38100" dir="2700000" algn="tl">
                    <a:srgbClr val="C0C0C0"/>
                  </a:outerShdw>
                </a:effectLst>
                <a:latin typeface="Comic Sans MS" pitchFamily="66" charset="0"/>
              </a:rPr>
              <a:t>brain</a:t>
            </a:r>
            <a:r>
              <a:rPr lang="fr-FR" sz="3200" b="1" dirty="0">
                <a:effectLst>
                  <a:outerShdw blurRad="38100" dist="38100" dir="2700000" algn="tl">
                    <a:srgbClr val="C0C0C0"/>
                  </a:outerShdw>
                </a:effectLst>
                <a:latin typeface="Comic Sans MS" pitchFamily="66" charset="0"/>
              </a:rPr>
              <a:t> </a:t>
            </a:r>
            <a:r>
              <a:rPr lang="fr-FR" sz="3200" b="1" dirty="0" err="1">
                <a:effectLst>
                  <a:outerShdw blurRad="38100" dist="38100" dir="2700000" algn="tl">
                    <a:srgbClr val="C0C0C0"/>
                  </a:outerShdw>
                </a:effectLst>
                <a:latin typeface="Comic Sans MS" pitchFamily="66" charset="0"/>
              </a:rPr>
              <a:t>volumetry</a:t>
            </a:r>
            <a:endParaRPr lang="fr-FR" sz="3200" b="1" dirty="0">
              <a:effectLst>
                <a:outerShdw blurRad="38100" dist="38100" dir="2700000" algn="tl">
                  <a:srgbClr val="C0C0C0"/>
                </a:outerShdw>
              </a:effectLst>
              <a:latin typeface="Comic Sans MS" pitchFamily="66" charset="0"/>
            </a:endParaRPr>
          </a:p>
          <a:p>
            <a:pPr>
              <a:spcBef>
                <a:spcPct val="50000"/>
              </a:spcBef>
              <a:defRPr/>
            </a:pPr>
            <a:endParaRPr lang="fr-FR" sz="1600" b="1" dirty="0">
              <a:effectLst>
                <a:outerShdw blurRad="38100" dist="38100" dir="2700000" algn="tl">
                  <a:srgbClr val="C0C0C0"/>
                </a:outerShdw>
              </a:effectLst>
              <a:latin typeface="Comic Sans MS" pitchFamily="66" charset="0"/>
            </a:endParaRPr>
          </a:p>
          <a:p>
            <a:pPr>
              <a:spcBef>
                <a:spcPts val="0"/>
              </a:spcBef>
              <a:buClr>
                <a:schemeClr val="accent2"/>
              </a:buClr>
              <a:defRPr/>
            </a:pPr>
            <a:r>
              <a:rPr lang="fr-FR" sz="3200" b="1" dirty="0">
                <a:effectLst>
                  <a:outerShdw blurRad="38100" dist="38100" dir="2700000" algn="tl">
                    <a:srgbClr val="C0C0C0"/>
                  </a:outerShdw>
                </a:effectLst>
                <a:latin typeface="Comic Sans MS" pitchFamily="66" charset="0"/>
              </a:rPr>
              <a:t>Recommande un </a:t>
            </a:r>
            <a:r>
              <a:rPr lang="fr-FR" sz="3200" b="1" dirty="0">
                <a:solidFill>
                  <a:srgbClr val="0000FF"/>
                </a:solidFill>
                <a:effectLst>
                  <a:outerShdw blurRad="38100" dist="38100" dir="2700000" algn="tl">
                    <a:srgbClr val="C0C0C0"/>
                  </a:outerShdw>
                </a:effectLst>
                <a:latin typeface="Comic Sans MS" pitchFamily="66" charset="0"/>
              </a:rPr>
              <a:t>suivi longitudinal </a:t>
            </a:r>
            <a:r>
              <a:rPr lang="fr-FR" sz="3200" b="1" dirty="0">
                <a:effectLst>
                  <a:outerShdw blurRad="38100" dist="38100" dir="2700000" algn="tl">
                    <a:srgbClr val="C0C0C0"/>
                  </a:outerShdw>
                </a:effectLst>
                <a:latin typeface="Comic Sans MS" pitchFamily="66" charset="0"/>
              </a:rPr>
              <a:t>IRM</a:t>
            </a:r>
          </a:p>
          <a:p>
            <a:pPr>
              <a:spcBef>
                <a:spcPts val="0"/>
              </a:spcBef>
              <a:buClr>
                <a:schemeClr val="accent2"/>
              </a:buClr>
              <a:buFont typeface="Courier New" pitchFamily="49" charset="0"/>
              <a:buChar char="o"/>
              <a:defRPr/>
            </a:pPr>
            <a:r>
              <a:rPr lang="fr-FR" sz="3200" b="1" dirty="0" err="1">
                <a:solidFill>
                  <a:srgbClr val="0000FF"/>
                </a:solidFill>
                <a:effectLst>
                  <a:outerShdw blurRad="38100" dist="38100" dir="2700000" algn="tl">
                    <a:srgbClr val="C0C0C0"/>
                  </a:outerShdw>
                </a:effectLst>
                <a:latin typeface="Comic Sans MS" pitchFamily="66" charset="0"/>
              </a:rPr>
              <a:t>Whole</a:t>
            </a:r>
            <a:r>
              <a:rPr lang="fr-FR" sz="3200" b="1" dirty="0">
                <a:solidFill>
                  <a:srgbClr val="0000FF"/>
                </a:solidFill>
                <a:effectLst>
                  <a:outerShdw blurRad="38100" dist="38100" dir="2700000" algn="tl">
                    <a:srgbClr val="C0C0C0"/>
                  </a:outerShdw>
                </a:effectLst>
                <a:latin typeface="Comic Sans MS" pitchFamily="66" charset="0"/>
              </a:rPr>
              <a:t> </a:t>
            </a:r>
            <a:r>
              <a:rPr lang="fr-FR" sz="3200" b="1" dirty="0" err="1">
                <a:solidFill>
                  <a:srgbClr val="0000FF"/>
                </a:solidFill>
                <a:effectLst>
                  <a:outerShdw blurRad="38100" dist="38100" dir="2700000" algn="tl">
                    <a:srgbClr val="C0C0C0"/>
                  </a:outerShdw>
                </a:effectLst>
                <a:latin typeface="Comic Sans MS" pitchFamily="66" charset="0"/>
              </a:rPr>
              <a:t>brain</a:t>
            </a:r>
            <a:r>
              <a:rPr lang="fr-FR" sz="3200" b="1" dirty="0">
                <a:solidFill>
                  <a:srgbClr val="0000FF"/>
                </a:solidFill>
                <a:effectLst>
                  <a:outerShdw blurRad="38100" dist="38100" dir="2700000" algn="tl">
                    <a:srgbClr val="C0C0C0"/>
                  </a:outerShdw>
                </a:effectLst>
                <a:latin typeface="Comic Sans MS" pitchFamily="66" charset="0"/>
              </a:rPr>
              <a:t> </a:t>
            </a:r>
            <a:r>
              <a:rPr lang="fr-FR" sz="3200" b="1" dirty="0" err="1">
                <a:effectLst>
                  <a:outerShdw blurRad="38100" dist="38100" dir="2700000" algn="tl">
                    <a:srgbClr val="C0C0C0"/>
                  </a:outerShdw>
                </a:effectLst>
                <a:latin typeface="Comic Sans MS" pitchFamily="66" charset="0"/>
              </a:rPr>
              <a:t>parenchymal</a:t>
            </a:r>
            <a:r>
              <a:rPr lang="fr-FR" sz="3200" b="1" dirty="0">
                <a:effectLst>
                  <a:outerShdw blurRad="38100" dist="38100" dir="2700000" algn="tl">
                    <a:srgbClr val="C0C0C0"/>
                  </a:outerShdw>
                </a:effectLst>
                <a:latin typeface="Comic Sans MS" pitchFamily="66" charset="0"/>
              </a:rPr>
              <a:t> volume</a:t>
            </a:r>
          </a:p>
          <a:p>
            <a:pPr>
              <a:spcBef>
                <a:spcPts val="0"/>
              </a:spcBef>
              <a:buClr>
                <a:schemeClr val="accent2"/>
              </a:buClr>
              <a:buFont typeface="Courier New" pitchFamily="49" charset="0"/>
              <a:buChar char="o"/>
              <a:defRPr/>
            </a:pPr>
            <a:r>
              <a:rPr lang="fr-FR" sz="3200" b="1" dirty="0">
                <a:effectLst>
                  <a:outerShdw blurRad="38100" dist="38100" dir="2700000" algn="tl">
                    <a:srgbClr val="C0C0C0"/>
                  </a:outerShdw>
                </a:effectLst>
                <a:latin typeface="Comic Sans MS" pitchFamily="66" charset="0"/>
              </a:rPr>
              <a:t>Total </a:t>
            </a:r>
            <a:r>
              <a:rPr lang="fr-FR" sz="3200" b="1" dirty="0" err="1">
                <a:effectLst>
                  <a:outerShdw blurRad="38100" dist="38100" dir="2700000" algn="tl">
                    <a:srgbClr val="C0C0C0"/>
                  </a:outerShdw>
                </a:effectLst>
                <a:latin typeface="Comic Sans MS" pitchFamily="66" charset="0"/>
              </a:rPr>
              <a:t>cerebrospinal</a:t>
            </a:r>
            <a:r>
              <a:rPr lang="fr-FR" sz="3200" b="1" dirty="0">
                <a:effectLst>
                  <a:outerShdw blurRad="38100" dist="38100" dir="2700000" algn="tl">
                    <a:srgbClr val="C0C0C0"/>
                  </a:outerShdw>
                </a:effectLst>
                <a:latin typeface="Comic Sans MS" pitchFamily="66" charset="0"/>
              </a:rPr>
              <a:t> </a:t>
            </a:r>
            <a:r>
              <a:rPr lang="fr-FR" sz="3200" b="1" dirty="0" err="1">
                <a:effectLst>
                  <a:outerShdw blurRad="38100" dist="38100" dir="2700000" algn="tl">
                    <a:srgbClr val="C0C0C0"/>
                  </a:outerShdw>
                </a:effectLst>
                <a:latin typeface="Comic Sans MS" pitchFamily="66" charset="0"/>
              </a:rPr>
              <a:t>fluid</a:t>
            </a:r>
            <a:r>
              <a:rPr lang="fr-FR" sz="3200" b="1" dirty="0">
                <a:effectLst>
                  <a:outerShdw blurRad="38100" dist="38100" dir="2700000" algn="tl">
                    <a:srgbClr val="C0C0C0"/>
                  </a:outerShdw>
                </a:effectLst>
                <a:latin typeface="Comic Sans MS" pitchFamily="66" charset="0"/>
              </a:rPr>
              <a:t> volume</a:t>
            </a:r>
          </a:p>
          <a:p>
            <a:pPr>
              <a:spcBef>
                <a:spcPts val="0"/>
              </a:spcBef>
              <a:buClr>
                <a:schemeClr val="accent2"/>
              </a:buClr>
              <a:buFont typeface="Courier New" pitchFamily="49" charset="0"/>
              <a:buChar char="o"/>
              <a:defRPr/>
            </a:pPr>
            <a:r>
              <a:rPr lang="fr-FR" sz="3200" b="1" dirty="0">
                <a:solidFill>
                  <a:srgbClr val="0000FF"/>
                </a:solidFill>
                <a:effectLst>
                  <a:outerShdw blurRad="38100" dist="38100" dir="2700000" algn="tl">
                    <a:srgbClr val="C0C0C0"/>
                  </a:outerShdw>
                </a:effectLst>
                <a:latin typeface="Comic Sans MS" pitchFamily="66" charset="0"/>
              </a:rPr>
              <a:t>Gray </a:t>
            </a:r>
            <a:r>
              <a:rPr lang="fr-FR" sz="3200" b="1" dirty="0" err="1">
                <a:solidFill>
                  <a:srgbClr val="0000FF"/>
                </a:solidFill>
                <a:effectLst>
                  <a:outerShdw blurRad="38100" dist="38100" dir="2700000" algn="tl">
                    <a:srgbClr val="C0C0C0"/>
                  </a:outerShdw>
                </a:effectLst>
                <a:latin typeface="Comic Sans MS" pitchFamily="66" charset="0"/>
              </a:rPr>
              <a:t>matter</a:t>
            </a:r>
            <a:r>
              <a:rPr lang="fr-FR" sz="3200" b="1" dirty="0">
                <a:solidFill>
                  <a:srgbClr val="0000FF"/>
                </a:solidFill>
                <a:effectLst>
                  <a:outerShdw blurRad="38100" dist="38100" dir="2700000" algn="tl">
                    <a:srgbClr val="C0C0C0"/>
                  </a:outerShdw>
                </a:effectLst>
                <a:latin typeface="Comic Sans MS" pitchFamily="66" charset="0"/>
              </a:rPr>
              <a:t> </a:t>
            </a:r>
            <a:r>
              <a:rPr lang="fr-FR" sz="3200" b="1" dirty="0">
                <a:effectLst>
                  <a:outerShdw blurRad="38100" dist="38100" dir="2700000" algn="tl">
                    <a:srgbClr val="C0C0C0"/>
                  </a:outerShdw>
                </a:effectLst>
                <a:latin typeface="Comic Sans MS" pitchFamily="66" charset="0"/>
              </a:rPr>
              <a:t>volume</a:t>
            </a:r>
          </a:p>
          <a:p>
            <a:pPr>
              <a:spcBef>
                <a:spcPts val="0"/>
              </a:spcBef>
              <a:buClr>
                <a:schemeClr val="accent2"/>
              </a:buClr>
              <a:buFont typeface="Courier New" pitchFamily="49" charset="0"/>
              <a:buChar char="o"/>
              <a:defRPr/>
            </a:pPr>
            <a:r>
              <a:rPr lang="fr-FR" sz="3200" b="1" dirty="0">
                <a:effectLst>
                  <a:outerShdw blurRad="38100" dist="38100" dir="2700000" algn="tl">
                    <a:srgbClr val="C0C0C0"/>
                  </a:outerShdw>
                </a:effectLst>
                <a:latin typeface="Comic Sans MS" pitchFamily="66" charset="0"/>
              </a:rPr>
              <a:t>White </a:t>
            </a:r>
            <a:r>
              <a:rPr lang="fr-FR" sz="3200" b="1" dirty="0" err="1">
                <a:effectLst>
                  <a:outerShdw blurRad="38100" dist="38100" dir="2700000" algn="tl">
                    <a:srgbClr val="C0C0C0"/>
                  </a:outerShdw>
                </a:effectLst>
                <a:latin typeface="Comic Sans MS" pitchFamily="66" charset="0"/>
              </a:rPr>
              <a:t>matter</a:t>
            </a:r>
            <a:r>
              <a:rPr lang="fr-FR" sz="3200" b="1" dirty="0">
                <a:effectLst>
                  <a:outerShdw blurRad="38100" dist="38100" dir="2700000" algn="tl">
                    <a:srgbClr val="C0C0C0"/>
                  </a:outerShdw>
                </a:effectLst>
                <a:latin typeface="Comic Sans MS" pitchFamily="66" charset="0"/>
              </a:rPr>
              <a:t> volume</a:t>
            </a:r>
          </a:p>
          <a:p>
            <a:pPr>
              <a:spcBef>
                <a:spcPts val="0"/>
              </a:spcBef>
              <a:buClr>
                <a:schemeClr val="accent2"/>
              </a:buClr>
              <a:buFont typeface="Courier New" pitchFamily="49" charset="0"/>
              <a:buChar char="o"/>
              <a:defRPr/>
            </a:pPr>
            <a:r>
              <a:rPr lang="fr-FR" sz="3200" b="1" dirty="0">
                <a:solidFill>
                  <a:srgbClr val="0000FF"/>
                </a:solidFill>
                <a:effectLst>
                  <a:outerShdw blurRad="38100" dist="38100" dir="2700000" algn="tl">
                    <a:srgbClr val="C0C0C0"/>
                  </a:outerShdw>
                </a:effectLst>
                <a:latin typeface="Comic Sans MS" pitchFamily="66" charset="0"/>
              </a:rPr>
              <a:t>SIENA</a:t>
            </a:r>
            <a:r>
              <a:rPr lang="fr-FR" sz="3200" b="1" dirty="0">
                <a:effectLst>
                  <a:outerShdw blurRad="38100" dist="38100" dir="2700000" algn="tl">
                    <a:srgbClr val="C0C0C0"/>
                  </a:outerShdw>
                </a:effectLst>
                <a:latin typeface="Comic Sans MS" pitchFamily="66" charset="0"/>
              </a:rPr>
              <a:t> : Structural Image Evaluation </a:t>
            </a:r>
            <a:r>
              <a:rPr lang="fr-FR" sz="3200" b="1" dirty="0" err="1">
                <a:effectLst>
                  <a:outerShdw blurRad="38100" dist="38100" dir="2700000" algn="tl">
                    <a:srgbClr val="C0C0C0"/>
                  </a:outerShdw>
                </a:effectLst>
                <a:latin typeface="Comic Sans MS" pitchFamily="66" charset="0"/>
              </a:rPr>
              <a:t>using</a:t>
            </a:r>
            <a:r>
              <a:rPr lang="fr-FR" sz="3200" b="1" dirty="0">
                <a:effectLst>
                  <a:outerShdw blurRad="38100" dist="38100" dir="2700000" algn="tl">
                    <a:srgbClr val="C0C0C0"/>
                  </a:outerShdw>
                </a:effectLst>
                <a:latin typeface="Comic Sans MS" pitchFamily="66" charset="0"/>
              </a:rPr>
              <a:t> </a:t>
            </a:r>
            <a:r>
              <a:rPr lang="fr-FR" sz="3200" b="1" dirty="0" err="1">
                <a:effectLst>
                  <a:outerShdw blurRad="38100" dist="38100" dir="2700000" algn="tl">
                    <a:srgbClr val="C0C0C0"/>
                  </a:outerShdw>
                </a:effectLst>
                <a:latin typeface="Comic Sans MS" pitchFamily="66" charset="0"/>
              </a:rPr>
              <a:t>Normalization</a:t>
            </a:r>
            <a:r>
              <a:rPr lang="fr-FR" sz="3200" b="1" dirty="0">
                <a:effectLst>
                  <a:outerShdw blurRad="38100" dist="38100" dir="2700000" algn="tl">
                    <a:srgbClr val="C0C0C0"/>
                  </a:outerShdw>
                </a:effectLst>
                <a:latin typeface="Comic Sans MS" pitchFamily="66" charset="0"/>
              </a:rPr>
              <a:t> of </a:t>
            </a:r>
            <a:r>
              <a:rPr lang="fr-FR" sz="3200" b="1" dirty="0" err="1">
                <a:effectLst>
                  <a:outerShdw blurRad="38100" dist="38100" dir="2700000" algn="tl">
                    <a:srgbClr val="C0C0C0"/>
                  </a:outerShdw>
                </a:effectLst>
                <a:latin typeface="Comic Sans MS" pitchFamily="66" charset="0"/>
              </a:rPr>
              <a:t>Atrophy</a:t>
            </a:r>
            <a:endParaRPr lang="fr-FR" sz="3200" b="1" dirty="0">
              <a:effectLst>
                <a:outerShdw blurRad="38100" dist="38100" dir="2700000" algn="tl">
                  <a:srgbClr val="C0C0C0"/>
                </a:outerShdw>
              </a:effectLst>
              <a:latin typeface="Comic Sans MS" pitchFamily="66" charset="0"/>
            </a:endParaRPr>
          </a:p>
          <a:p>
            <a:pPr>
              <a:spcBef>
                <a:spcPts val="0"/>
              </a:spcBef>
              <a:buClr>
                <a:schemeClr val="accent2"/>
              </a:buClr>
              <a:buFont typeface="Courier New" pitchFamily="49" charset="0"/>
              <a:buChar char="o"/>
              <a:defRPr/>
            </a:pPr>
            <a:r>
              <a:rPr lang="fr-FR" sz="3200" b="1" dirty="0">
                <a:solidFill>
                  <a:srgbClr val="0000FF"/>
                </a:solidFill>
                <a:effectLst>
                  <a:outerShdw blurRad="38100" dist="38100" dir="2700000" algn="tl">
                    <a:srgbClr val="C0C0C0"/>
                  </a:outerShdw>
                </a:effectLst>
                <a:latin typeface="Comic Sans MS" pitchFamily="66" charset="0"/>
              </a:rPr>
              <a:t>SPM</a:t>
            </a:r>
            <a:r>
              <a:rPr lang="fr-FR" sz="3200" b="1" dirty="0">
                <a:effectLst>
                  <a:outerShdw blurRad="38100" dist="38100" dir="2700000" algn="tl">
                    <a:srgbClr val="C0C0C0"/>
                  </a:outerShdw>
                </a:effectLst>
                <a:latin typeface="Comic Sans MS" pitchFamily="66" charset="0"/>
              </a:rPr>
              <a:t>: </a:t>
            </a:r>
            <a:r>
              <a:rPr lang="fr-FR" sz="3200" b="1" dirty="0" err="1">
                <a:effectLst>
                  <a:outerShdw blurRad="38100" dist="38100" dir="2700000" algn="tl">
                    <a:srgbClr val="C0C0C0"/>
                  </a:outerShdw>
                </a:effectLst>
                <a:latin typeface="Comic Sans MS" pitchFamily="66" charset="0"/>
              </a:rPr>
              <a:t>Statistical</a:t>
            </a:r>
            <a:r>
              <a:rPr lang="fr-FR" sz="3200" b="1" dirty="0">
                <a:effectLst>
                  <a:outerShdw blurRad="38100" dist="38100" dir="2700000" algn="tl">
                    <a:srgbClr val="C0C0C0"/>
                  </a:outerShdw>
                </a:effectLst>
                <a:latin typeface="Comic Sans MS" pitchFamily="66" charset="0"/>
              </a:rPr>
              <a:t> </a:t>
            </a:r>
            <a:r>
              <a:rPr lang="fr-FR" sz="3200" b="1" dirty="0" err="1">
                <a:effectLst>
                  <a:outerShdw blurRad="38100" dist="38100" dir="2700000" algn="tl">
                    <a:srgbClr val="C0C0C0"/>
                  </a:outerShdw>
                </a:effectLst>
                <a:latin typeface="Comic Sans MS" pitchFamily="66" charset="0"/>
              </a:rPr>
              <a:t>Parametric</a:t>
            </a:r>
            <a:r>
              <a:rPr lang="fr-FR" sz="3200" b="1" dirty="0">
                <a:effectLst>
                  <a:outerShdw blurRad="38100" dist="38100" dir="2700000" algn="tl">
                    <a:srgbClr val="C0C0C0"/>
                  </a:outerShdw>
                </a:effectLst>
                <a:latin typeface="Comic Sans MS" pitchFamily="66" charset="0"/>
              </a:rPr>
              <a:t> </a:t>
            </a:r>
            <a:r>
              <a:rPr lang="fr-FR" sz="3200" b="1" dirty="0" err="1">
                <a:effectLst>
                  <a:outerShdw blurRad="38100" dist="38100" dir="2700000" algn="tl">
                    <a:srgbClr val="C0C0C0"/>
                  </a:outerShdw>
                </a:effectLst>
                <a:latin typeface="Comic Sans MS" pitchFamily="66" charset="0"/>
              </a:rPr>
              <a:t>Mapping</a:t>
            </a:r>
            <a:endParaRPr lang="fr-FR" sz="3300" b="1" dirty="0">
              <a:effectLst>
                <a:outerShdw blurRad="38100" dist="38100" dir="2700000" algn="tl">
                  <a:srgbClr val="C0C0C0"/>
                </a:outerShdw>
              </a:effectLst>
              <a:latin typeface="Comic Sans MS" pitchFamily="66" charset="0"/>
            </a:endParaRPr>
          </a:p>
        </p:txBody>
      </p:sp>
      <p:sp>
        <p:nvSpPr>
          <p:cNvPr id="134148" name="Espace réservé du numéro de diapositive 3"/>
          <p:cNvSpPr>
            <a:spLocks noGrp="1"/>
          </p:cNvSpPr>
          <p:nvPr>
            <p:ph type="sldNum" sz="quarter" idx="12"/>
          </p:nvPr>
        </p:nvSpPr>
        <p:spPr>
          <a:noFill/>
          <a:ln>
            <a:miter lim="800000"/>
            <a:headEnd/>
            <a:tailEnd/>
          </a:ln>
        </p:spPr>
        <p:txBody>
          <a:bodyPr/>
          <a:lstStyle/>
          <a:p>
            <a:fld id="{41730B8E-B272-4B58-8B53-C9E9CAA89AED}" type="slidenum">
              <a:rPr lang="fr-FR" altLang="fr-FR"/>
              <a:pPr/>
              <a:t>92</a:t>
            </a:fld>
            <a:endParaRPr lang="fr-FR" altLang="fr-FR"/>
          </a:p>
        </p:txBody>
      </p:sp>
      <p:sp>
        <p:nvSpPr>
          <p:cNvPr id="134149"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0" y="44450"/>
            <a:ext cx="9144000" cy="606425"/>
          </a:xfrm>
        </p:spPr>
        <p:txBody>
          <a:bodyPr/>
          <a:lstStyle/>
          <a:p>
            <a:pPr algn="ctr" eaLnBrk="1" hangingPunct="1">
              <a:defRPr/>
            </a:pPr>
            <a:r>
              <a:rPr lang="fr-FR" sz="3000" b="1" i="1" smtClean="0">
                <a:effectLst>
                  <a:outerShdw blurRad="38100" dist="38100" dir="2700000" algn="tl">
                    <a:srgbClr val="C0C0C0"/>
                  </a:outerShdw>
                </a:effectLst>
                <a:latin typeface="Comic Sans MS" pitchFamily="66" charset="0"/>
              </a:rPr>
              <a:t>IRM, 26 ans après….</a:t>
            </a:r>
          </a:p>
        </p:txBody>
      </p:sp>
      <p:pic>
        <p:nvPicPr>
          <p:cNvPr id="135171" name="Picture 3" descr="J0010059 bis"/>
          <p:cNvPicPr>
            <a:picLocks noChangeAspect="1" noChangeArrowheads="1"/>
          </p:cNvPicPr>
          <p:nvPr>
            <p:ph sz="half" idx="1"/>
          </p:nvPr>
        </p:nvPicPr>
        <p:blipFill>
          <a:blip r:embed="rId2"/>
          <a:srcRect/>
          <a:stretch>
            <a:fillRect/>
          </a:stretch>
        </p:blipFill>
        <p:spPr>
          <a:xfrm>
            <a:off x="0" y="692150"/>
            <a:ext cx="3194050" cy="3797300"/>
          </a:xfrm>
          <a:noFill/>
        </p:spPr>
      </p:pic>
      <p:pic>
        <p:nvPicPr>
          <p:cNvPr id="135172" name="Picture 4" descr="J0010060 bis"/>
          <p:cNvPicPr>
            <a:picLocks noChangeAspect="1" noChangeArrowheads="1"/>
          </p:cNvPicPr>
          <p:nvPr>
            <p:ph sz="quarter" idx="2"/>
          </p:nvPr>
        </p:nvPicPr>
        <p:blipFill>
          <a:blip r:embed="rId3"/>
          <a:srcRect/>
          <a:stretch>
            <a:fillRect/>
          </a:stretch>
        </p:blipFill>
        <p:spPr>
          <a:xfrm>
            <a:off x="2963863" y="1412875"/>
            <a:ext cx="3208337" cy="3816350"/>
          </a:xfrm>
          <a:noFill/>
        </p:spPr>
      </p:pic>
      <p:pic>
        <p:nvPicPr>
          <p:cNvPr id="135173" name="Picture 5" descr="J0010061 bis"/>
          <p:cNvPicPr>
            <a:picLocks noChangeAspect="1" noChangeArrowheads="1"/>
          </p:cNvPicPr>
          <p:nvPr>
            <p:ph sz="quarter" idx="3"/>
          </p:nvPr>
        </p:nvPicPr>
        <p:blipFill>
          <a:blip r:embed="rId4"/>
          <a:srcRect/>
          <a:stretch>
            <a:fillRect/>
          </a:stretch>
        </p:blipFill>
        <p:spPr>
          <a:xfrm>
            <a:off x="6059488" y="2278063"/>
            <a:ext cx="3121025" cy="3671887"/>
          </a:xfrm>
          <a:noFill/>
        </p:spPr>
      </p:pic>
      <p:sp>
        <p:nvSpPr>
          <p:cNvPr id="135174" name="Espace réservé du numéro de diapositive 6"/>
          <p:cNvSpPr>
            <a:spLocks noGrp="1"/>
          </p:cNvSpPr>
          <p:nvPr>
            <p:ph type="sldNum" sz="quarter" idx="12"/>
          </p:nvPr>
        </p:nvSpPr>
        <p:spPr>
          <a:noFill/>
          <a:ln>
            <a:miter lim="800000"/>
            <a:headEnd/>
            <a:tailEnd/>
          </a:ln>
        </p:spPr>
        <p:txBody>
          <a:bodyPr/>
          <a:lstStyle/>
          <a:p>
            <a:fld id="{8304D222-76B5-43AF-966C-D5ECF766B6DB}" type="slidenum">
              <a:rPr lang="fr-FR" altLang="fr-FR"/>
              <a:pPr/>
              <a:t>93</a:t>
            </a:fld>
            <a:endParaRPr lang="fr-FR" altLang="fr-FR"/>
          </a:p>
        </p:txBody>
      </p:sp>
      <p:sp>
        <p:nvSpPr>
          <p:cNvPr id="135175" name="Espace réservé du pied de page 7"/>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453638" name="Text Box 6"/>
          <p:cNvSpPr txBox="1">
            <a:spLocks noChangeArrowheads="1"/>
          </p:cNvSpPr>
          <p:nvPr/>
        </p:nvSpPr>
        <p:spPr bwMode="auto">
          <a:xfrm>
            <a:off x="323850" y="6021388"/>
            <a:ext cx="8343900" cy="714375"/>
          </a:xfrm>
          <a:prstGeom prst="rect">
            <a:avLst/>
          </a:prstGeom>
          <a:solidFill>
            <a:schemeClr val="bg1"/>
          </a:solidFill>
          <a:ln w="12700">
            <a:solidFill>
              <a:schemeClr val="accent2"/>
            </a:solidFill>
            <a:miter lim="800000"/>
            <a:headEnd/>
            <a:tailEnd/>
          </a:ln>
          <a:effectLst/>
          <a:extLst/>
        </p:spPr>
        <p:txBody>
          <a:bodyPr>
            <a:spAutoFit/>
          </a:bodyPr>
          <a:lstStyle/>
          <a:p>
            <a:pPr algn="ctr">
              <a:spcBef>
                <a:spcPct val="50000"/>
              </a:spcBef>
              <a:defRPr/>
            </a:pPr>
            <a:r>
              <a:rPr lang="fr-FR" sz="4000" b="1" i="1" dirty="0">
                <a:solidFill>
                  <a:schemeClr val="tx2"/>
                </a:solidFill>
                <a:effectLst>
                  <a:outerShdw blurRad="38100" dist="38100" dir="2700000" algn="tl">
                    <a:srgbClr val="C0C0C0"/>
                  </a:outerShdw>
                </a:effectLst>
                <a:latin typeface="Arial" pitchFamily="34" charset="0"/>
              </a:rPr>
              <a:t>Née en 1956 - Tc en 1971 (15 ans)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xfrm>
            <a:off x="0" y="44450"/>
            <a:ext cx="9144000" cy="679450"/>
          </a:xfrm>
        </p:spPr>
        <p:txBody>
          <a:bodyPr/>
          <a:lstStyle/>
          <a:p>
            <a:pPr algn="ctr" eaLnBrk="1" hangingPunct="1">
              <a:defRPr/>
            </a:pPr>
            <a:r>
              <a:rPr lang="fr-FR" sz="3000" b="1" i="1" smtClean="0">
                <a:effectLst>
                  <a:outerShdw blurRad="38100" dist="38100" dir="2700000" algn="tl">
                    <a:srgbClr val="C0C0C0"/>
                  </a:outerShdw>
                </a:effectLst>
                <a:latin typeface="Comic Sans MS" pitchFamily="66" charset="0"/>
              </a:rPr>
              <a:t>IRM, 26 ans après….</a:t>
            </a:r>
          </a:p>
        </p:txBody>
      </p:sp>
      <p:pic>
        <p:nvPicPr>
          <p:cNvPr id="136195" name="Picture 3" descr="J0010010 bis"/>
          <p:cNvPicPr>
            <a:picLocks noChangeAspect="1" noChangeArrowheads="1"/>
          </p:cNvPicPr>
          <p:nvPr>
            <p:ph sz="half" idx="1"/>
          </p:nvPr>
        </p:nvPicPr>
        <p:blipFill>
          <a:blip r:embed="rId2"/>
          <a:srcRect/>
          <a:stretch>
            <a:fillRect/>
          </a:stretch>
        </p:blipFill>
        <p:spPr>
          <a:xfrm>
            <a:off x="-36513" y="996950"/>
            <a:ext cx="4608513" cy="4476750"/>
          </a:xfrm>
          <a:noFill/>
        </p:spPr>
      </p:pic>
      <p:pic>
        <p:nvPicPr>
          <p:cNvPr id="136196" name="Picture 4" descr="J0010011 bis"/>
          <p:cNvPicPr>
            <a:picLocks noChangeAspect="1" noChangeArrowheads="1"/>
          </p:cNvPicPr>
          <p:nvPr>
            <p:ph sz="half" idx="2"/>
          </p:nvPr>
        </p:nvPicPr>
        <p:blipFill>
          <a:blip r:embed="rId3"/>
          <a:srcRect/>
          <a:stretch>
            <a:fillRect/>
          </a:stretch>
        </p:blipFill>
        <p:spPr>
          <a:xfrm>
            <a:off x="4406900" y="1001713"/>
            <a:ext cx="4773613" cy="4438650"/>
          </a:xfrm>
          <a:noFill/>
        </p:spPr>
      </p:pic>
      <p:sp>
        <p:nvSpPr>
          <p:cNvPr id="136197" name="Espace réservé du numéro de diapositive 5"/>
          <p:cNvSpPr>
            <a:spLocks noGrp="1"/>
          </p:cNvSpPr>
          <p:nvPr>
            <p:ph type="sldNum" sz="quarter" idx="12"/>
          </p:nvPr>
        </p:nvSpPr>
        <p:spPr>
          <a:noFill/>
          <a:ln>
            <a:miter lim="800000"/>
            <a:headEnd/>
            <a:tailEnd/>
          </a:ln>
        </p:spPr>
        <p:txBody>
          <a:bodyPr/>
          <a:lstStyle/>
          <a:p>
            <a:fld id="{F4BB8C9A-C94C-4714-9F8F-24F88C8A9C5C}" type="slidenum">
              <a:rPr lang="fr-FR" altLang="fr-FR"/>
              <a:pPr/>
              <a:t>94</a:t>
            </a:fld>
            <a:endParaRPr lang="fr-FR" altLang="fr-FR"/>
          </a:p>
        </p:txBody>
      </p:sp>
      <p:sp>
        <p:nvSpPr>
          <p:cNvPr id="136198" name="Espace réservé du pied de page 6"/>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
        <p:nvSpPr>
          <p:cNvPr id="454661" name="Text Box 5"/>
          <p:cNvSpPr txBox="1">
            <a:spLocks noChangeArrowheads="1"/>
          </p:cNvSpPr>
          <p:nvPr/>
        </p:nvSpPr>
        <p:spPr bwMode="auto">
          <a:xfrm>
            <a:off x="730250" y="5805488"/>
            <a:ext cx="7810500" cy="654050"/>
          </a:xfrm>
          <a:prstGeom prst="rect">
            <a:avLst/>
          </a:prstGeom>
          <a:solidFill>
            <a:schemeClr val="bg1"/>
          </a:solidFill>
          <a:ln w="12700">
            <a:solidFill>
              <a:schemeClr val="accent2"/>
            </a:solidFill>
            <a:miter lim="800000"/>
            <a:headEnd/>
            <a:tailEnd/>
          </a:ln>
          <a:effectLst/>
          <a:extLst/>
        </p:spPr>
        <p:txBody>
          <a:bodyPr>
            <a:spAutoFit/>
          </a:bodyPr>
          <a:lstStyle/>
          <a:p>
            <a:pPr algn="ctr">
              <a:spcBef>
                <a:spcPct val="50000"/>
              </a:spcBef>
              <a:defRPr/>
            </a:pPr>
            <a:r>
              <a:rPr lang="fr-FR" sz="3600" b="1" i="1">
                <a:solidFill>
                  <a:schemeClr val="tx2"/>
                </a:solidFill>
                <a:effectLst>
                  <a:outerShdw blurRad="38100" dist="38100" dir="2700000" algn="tl">
                    <a:srgbClr val="C0C0C0"/>
                  </a:outerShdw>
                </a:effectLst>
                <a:latin typeface="Arial" pitchFamily="34" charset="0"/>
              </a:rPr>
              <a:t>Née en 1956 - Tc en 1971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Espace réservé du numéro de diapositive 5"/>
          <p:cNvSpPr>
            <a:spLocks noGrp="1"/>
          </p:cNvSpPr>
          <p:nvPr>
            <p:ph type="sldNum" sz="quarter" idx="12"/>
          </p:nvPr>
        </p:nvSpPr>
        <p:spPr>
          <a:noFill/>
          <a:ln>
            <a:miter lim="800000"/>
            <a:headEnd/>
            <a:tailEnd/>
          </a:ln>
        </p:spPr>
        <p:txBody>
          <a:bodyPr/>
          <a:lstStyle/>
          <a:p>
            <a:fld id="{D4D2A136-40E2-4A58-8F23-60D07C694506}" type="slidenum">
              <a:rPr lang="fr-FR" altLang="fr-FR"/>
              <a:pPr/>
              <a:t>95</a:t>
            </a:fld>
            <a:endParaRPr lang="fr-FR" altLang="fr-FR"/>
          </a:p>
        </p:txBody>
      </p:sp>
      <p:sp>
        <p:nvSpPr>
          <p:cNvPr id="137219" name="Rectangle 2"/>
          <p:cNvSpPr>
            <a:spLocks noGrp="1" noChangeArrowheads="1"/>
          </p:cNvSpPr>
          <p:nvPr>
            <p:ph type="title"/>
          </p:nvPr>
        </p:nvSpPr>
        <p:spPr>
          <a:xfrm>
            <a:off x="611188" y="763588"/>
            <a:ext cx="7920037" cy="3457575"/>
          </a:xfrm>
          <a:noFill/>
        </p:spPr>
        <p:txBody>
          <a:bodyPr/>
          <a:lstStyle/>
          <a:p>
            <a:pPr algn="ctr" eaLnBrk="1" hangingPunct="1"/>
            <a:r>
              <a:rPr lang="fr-FR" altLang="fr-FR" sz="5700" b="1" i="1" smtClean="0">
                <a:latin typeface="Comic Sans MS" pitchFamily="66" charset="0"/>
              </a:rPr>
              <a:t>Apport de l’IRM : la SpectroIRM</a:t>
            </a:r>
          </a:p>
        </p:txBody>
      </p:sp>
      <p:sp>
        <p:nvSpPr>
          <p:cNvPr id="137220" name="Espace réservé du pied de page 3"/>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Espace réservé du numéro de diapositive 5"/>
          <p:cNvSpPr>
            <a:spLocks noGrp="1"/>
          </p:cNvSpPr>
          <p:nvPr>
            <p:ph type="sldNum" sz="quarter" idx="12"/>
          </p:nvPr>
        </p:nvSpPr>
        <p:spPr>
          <a:noFill/>
          <a:ln>
            <a:miter lim="800000"/>
            <a:headEnd/>
            <a:tailEnd/>
          </a:ln>
        </p:spPr>
        <p:txBody>
          <a:bodyPr/>
          <a:lstStyle/>
          <a:p>
            <a:fld id="{9EBEC159-7FD7-4B13-8604-BBC49C54689D}" type="slidenum">
              <a:rPr lang="fr-FR" altLang="fr-FR"/>
              <a:pPr/>
              <a:t>96</a:t>
            </a:fld>
            <a:endParaRPr lang="fr-FR" altLang="fr-FR"/>
          </a:p>
        </p:txBody>
      </p:sp>
      <p:sp>
        <p:nvSpPr>
          <p:cNvPr id="346114" name="Rectangle 2"/>
          <p:cNvSpPr>
            <a:spLocks noGrp="1" noChangeArrowheads="1"/>
          </p:cNvSpPr>
          <p:nvPr>
            <p:ph type="title"/>
          </p:nvPr>
        </p:nvSpPr>
        <p:spPr>
          <a:xfrm>
            <a:off x="525463" y="115888"/>
            <a:ext cx="8347075" cy="723900"/>
          </a:xfrm>
          <a:ln>
            <a:solidFill>
              <a:srgbClr val="FF3300"/>
            </a:solidFill>
          </a:ln>
        </p:spPr>
        <p:txBody>
          <a:bodyPr/>
          <a:lstStyle/>
          <a:p>
            <a:pPr algn="ctr" eaLnBrk="1" hangingPunct="1">
              <a:defRPr/>
            </a:pPr>
            <a:r>
              <a:rPr lang="fr-FR" sz="3400" smtClean="0">
                <a:effectLst>
                  <a:outerShdw blurRad="38100" dist="38100" dir="2700000" algn="tl">
                    <a:srgbClr val="C0C0C0"/>
                  </a:outerShdw>
                </a:effectLst>
                <a:latin typeface="Comic Sans MS" pitchFamily="66" charset="0"/>
              </a:rPr>
              <a:t>La spectroscopie IRM</a:t>
            </a:r>
            <a:r>
              <a:rPr lang="fr-FR" sz="3900" smtClean="0">
                <a:effectLst>
                  <a:outerShdw blurRad="38100" dist="38100" dir="2700000" algn="tl">
                    <a:srgbClr val="C0C0C0"/>
                  </a:outerShdw>
                </a:effectLst>
              </a:rPr>
              <a:t> </a:t>
            </a:r>
          </a:p>
        </p:txBody>
      </p:sp>
      <p:sp>
        <p:nvSpPr>
          <p:cNvPr id="138244" name="Rectangle 3"/>
          <p:cNvSpPr>
            <a:spLocks noGrp="1" noChangeArrowheads="1"/>
          </p:cNvSpPr>
          <p:nvPr>
            <p:ph type="body" idx="1"/>
          </p:nvPr>
        </p:nvSpPr>
        <p:spPr>
          <a:xfrm>
            <a:off x="203200" y="1773238"/>
            <a:ext cx="8805863" cy="4176712"/>
          </a:xfrm>
        </p:spPr>
        <p:txBody>
          <a:bodyPr/>
          <a:lstStyle/>
          <a:p>
            <a:pPr eaLnBrk="1" hangingPunct="1">
              <a:buFontTx/>
              <a:buChar char="o"/>
            </a:pPr>
            <a:r>
              <a:rPr lang="fr-FR" altLang="fr-FR" sz="3600" b="1" smtClean="0">
                <a:latin typeface="Comic Sans MS" pitchFamily="66" charset="0"/>
              </a:rPr>
              <a:t>intérêt pour le </a:t>
            </a:r>
            <a:r>
              <a:rPr lang="fr-FR" altLang="fr-FR" sz="3600" b="1" smtClean="0">
                <a:solidFill>
                  <a:srgbClr val="000099"/>
                </a:solidFill>
                <a:latin typeface="Comic Sans MS" pitchFamily="66" charset="0"/>
              </a:rPr>
              <a:t>TC léger</a:t>
            </a:r>
            <a:r>
              <a:rPr lang="fr-FR" altLang="fr-FR" sz="3600" b="1" smtClean="0">
                <a:latin typeface="Comic Sans MS" pitchFamily="66" charset="0"/>
              </a:rPr>
              <a:t> dont les IRM sont normales, </a:t>
            </a:r>
          </a:p>
          <a:p>
            <a:pPr eaLnBrk="1" hangingPunct="1">
              <a:buFontTx/>
              <a:buChar char="o"/>
            </a:pPr>
            <a:r>
              <a:rPr lang="fr-FR" altLang="fr-FR" sz="3600" b="1" smtClean="0">
                <a:latin typeface="Comic Sans MS" pitchFamily="66" charset="0"/>
              </a:rPr>
              <a:t>Calcul du </a:t>
            </a:r>
            <a:r>
              <a:rPr lang="fr-FR" altLang="fr-FR" sz="3600" b="1" smtClean="0">
                <a:solidFill>
                  <a:srgbClr val="000099"/>
                </a:solidFill>
                <a:latin typeface="Comic Sans MS" pitchFamily="66" charset="0"/>
              </a:rPr>
              <a:t>rapport N Acétyl Aspartate (NAA) / créatine</a:t>
            </a:r>
            <a:r>
              <a:rPr lang="fr-FR" altLang="fr-FR" sz="3600" b="1" smtClean="0">
                <a:latin typeface="Comic Sans MS" pitchFamily="66" charset="0"/>
              </a:rPr>
              <a:t>, indicateur pronostique, </a:t>
            </a:r>
          </a:p>
          <a:p>
            <a:pPr eaLnBrk="1" hangingPunct="1">
              <a:buFontTx/>
              <a:buChar char="o"/>
            </a:pPr>
            <a:r>
              <a:rPr lang="fr-FR" altLang="fr-FR" sz="3600" b="1" smtClean="0">
                <a:latin typeface="Comic Sans MS" pitchFamily="66" charset="0"/>
              </a:rPr>
              <a:t>Emergente +++, mal connue.</a:t>
            </a:r>
            <a:endParaRPr lang="fr-FR" altLang="fr-FR" sz="3600" smtClean="0">
              <a:latin typeface="Comic Sans MS" pitchFamily="66" charset="0"/>
            </a:endParaRPr>
          </a:p>
        </p:txBody>
      </p:sp>
      <p:sp>
        <p:nvSpPr>
          <p:cNvPr id="138245"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Espace réservé du numéro de diapositive 6"/>
          <p:cNvSpPr>
            <a:spLocks noGrp="1"/>
          </p:cNvSpPr>
          <p:nvPr>
            <p:ph type="sldNum" sz="quarter" idx="12"/>
          </p:nvPr>
        </p:nvSpPr>
        <p:spPr>
          <a:noFill/>
          <a:ln>
            <a:miter lim="800000"/>
            <a:headEnd/>
            <a:tailEnd/>
          </a:ln>
        </p:spPr>
        <p:txBody>
          <a:bodyPr/>
          <a:lstStyle/>
          <a:p>
            <a:fld id="{898BC5A9-B4E9-451E-9965-E6709E50C17E}" type="slidenum">
              <a:rPr lang="fr-FR" altLang="fr-FR"/>
              <a:pPr/>
              <a:t>97</a:t>
            </a:fld>
            <a:endParaRPr lang="fr-FR" altLang="fr-FR"/>
          </a:p>
        </p:txBody>
      </p:sp>
      <p:sp>
        <p:nvSpPr>
          <p:cNvPr id="347138" name="Rectangle 2"/>
          <p:cNvSpPr>
            <a:spLocks noGrp="1" noChangeArrowheads="1"/>
          </p:cNvSpPr>
          <p:nvPr>
            <p:ph type="title"/>
          </p:nvPr>
        </p:nvSpPr>
        <p:spPr>
          <a:xfrm>
            <a:off x="1116013" y="188913"/>
            <a:ext cx="6926262" cy="576262"/>
          </a:xfrm>
          <a:ln>
            <a:solidFill>
              <a:srgbClr val="FF3300"/>
            </a:solidFill>
          </a:ln>
        </p:spPr>
        <p:txBody>
          <a:bodyPr/>
          <a:lstStyle/>
          <a:p>
            <a:pPr algn="ctr" eaLnBrk="1" hangingPunct="1">
              <a:defRPr/>
            </a:pPr>
            <a:r>
              <a:rPr lang="fr-FR" sz="3400" smtClean="0">
                <a:effectLst>
                  <a:outerShdw blurRad="38100" dist="38100" dir="2700000" algn="tl">
                    <a:srgbClr val="C0C0C0"/>
                  </a:outerShdw>
                </a:effectLst>
                <a:latin typeface="Comic Sans MS" pitchFamily="66" charset="0"/>
              </a:rPr>
              <a:t>Spectro IRM</a:t>
            </a:r>
            <a:r>
              <a:rPr lang="fr-FR" sz="3100" smtClean="0">
                <a:effectLst>
                  <a:outerShdw blurRad="38100" dist="38100" dir="2700000" algn="tl">
                    <a:srgbClr val="C0C0C0"/>
                  </a:outerShdw>
                </a:effectLst>
              </a:rPr>
              <a:t> </a:t>
            </a:r>
          </a:p>
        </p:txBody>
      </p:sp>
      <p:pic>
        <p:nvPicPr>
          <p:cNvPr id="139268" name="Picture 3" descr="SpectroIRM ROI"/>
          <p:cNvPicPr>
            <a:picLocks noChangeAspect="1" noChangeArrowheads="1"/>
          </p:cNvPicPr>
          <p:nvPr>
            <p:ph sz="half" idx="1"/>
          </p:nvPr>
        </p:nvPicPr>
        <p:blipFill>
          <a:blip r:embed="rId2"/>
          <a:srcRect/>
          <a:stretch>
            <a:fillRect/>
          </a:stretch>
        </p:blipFill>
        <p:spPr>
          <a:xfrm>
            <a:off x="26988" y="836613"/>
            <a:ext cx="3824287" cy="5400675"/>
          </a:xfrm>
          <a:noFill/>
        </p:spPr>
      </p:pic>
      <p:pic>
        <p:nvPicPr>
          <p:cNvPr id="139269" name="Picture 4" descr="Spectro IRM Spectre LF G"/>
          <p:cNvPicPr>
            <a:picLocks noChangeAspect="1" noChangeArrowheads="1"/>
          </p:cNvPicPr>
          <p:nvPr>
            <p:ph sz="half" idx="2"/>
          </p:nvPr>
        </p:nvPicPr>
        <p:blipFill>
          <a:blip r:embed="rId3"/>
          <a:srcRect/>
          <a:stretch>
            <a:fillRect/>
          </a:stretch>
        </p:blipFill>
        <p:spPr>
          <a:xfrm>
            <a:off x="3851275" y="1281113"/>
            <a:ext cx="5292725" cy="4956175"/>
          </a:xfrm>
          <a:noFill/>
        </p:spPr>
      </p:pic>
      <p:sp>
        <p:nvSpPr>
          <p:cNvPr id="139270" name="Espace réservé du pied de page 5"/>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Espace réservé du numéro de diapositive 6"/>
          <p:cNvSpPr>
            <a:spLocks noGrp="1"/>
          </p:cNvSpPr>
          <p:nvPr>
            <p:ph type="sldNum" sz="quarter" idx="12"/>
          </p:nvPr>
        </p:nvSpPr>
        <p:spPr>
          <a:noFill/>
          <a:ln>
            <a:miter lim="800000"/>
            <a:headEnd/>
            <a:tailEnd/>
          </a:ln>
        </p:spPr>
        <p:txBody>
          <a:bodyPr/>
          <a:lstStyle/>
          <a:p>
            <a:fld id="{26B70746-CBF0-4FE5-99A3-8DFADB90D543}" type="slidenum">
              <a:rPr lang="fr-FR" altLang="fr-FR"/>
              <a:pPr/>
              <a:t>98</a:t>
            </a:fld>
            <a:endParaRPr lang="fr-FR" altLang="fr-FR"/>
          </a:p>
        </p:txBody>
      </p:sp>
      <p:pic>
        <p:nvPicPr>
          <p:cNvPr id="140291" name="Picture 2" descr="Spectro IRM Spectre LF G"/>
          <p:cNvPicPr>
            <a:picLocks noChangeAspect="1" noChangeArrowheads="1"/>
          </p:cNvPicPr>
          <p:nvPr>
            <p:ph sz="half" idx="2"/>
          </p:nvPr>
        </p:nvPicPr>
        <p:blipFill>
          <a:blip r:embed="rId2"/>
          <a:srcRect/>
          <a:stretch>
            <a:fillRect/>
          </a:stretch>
        </p:blipFill>
        <p:spPr>
          <a:xfrm>
            <a:off x="539750" y="1700213"/>
            <a:ext cx="8256588" cy="5256212"/>
          </a:xfrm>
          <a:noFill/>
        </p:spPr>
      </p:pic>
      <p:sp>
        <p:nvSpPr>
          <p:cNvPr id="140292" name="Text Box 3"/>
          <p:cNvSpPr txBox="1">
            <a:spLocks noChangeArrowheads="1"/>
          </p:cNvSpPr>
          <p:nvPr/>
        </p:nvSpPr>
        <p:spPr bwMode="auto">
          <a:xfrm>
            <a:off x="220663" y="115888"/>
            <a:ext cx="2559050" cy="2174875"/>
          </a:xfrm>
          <a:prstGeom prst="rect">
            <a:avLst/>
          </a:prstGeom>
          <a:solidFill>
            <a:schemeClr val="bg1"/>
          </a:solidFill>
          <a:ln w="12700">
            <a:solidFill>
              <a:srgbClr val="FF3300"/>
            </a:solidFill>
            <a:miter lim="800000"/>
            <a:headEnd/>
            <a:tailEnd/>
          </a:ln>
        </p:spPr>
        <p:txBody>
          <a:bodyPr>
            <a:spAutoFit/>
          </a:bodyPr>
          <a:lstStyle/>
          <a:p>
            <a:pPr>
              <a:spcBef>
                <a:spcPct val="50000"/>
              </a:spcBef>
            </a:pPr>
            <a:r>
              <a:rPr lang="fr-FR" altLang="fr-FR" sz="3400" b="1">
                <a:latin typeface="Arial" pitchFamily="34" charset="0"/>
              </a:rPr>
              <a:t>Choline :</a:t>
            </a:r>
            <a:r>
              <a:rPr lang="fr-FR" altLang="fr-FR" sz="3400" i="1">
                <a:latin typeface="Arial" pitchFamily="34" charset="0"/>
              </a:rPr>
              <a:t> marqueur des membranes</a:t>
            </a:r>
          </a:p>
        </p:txBody>
      </p:sp>
      <p:sp>
        <p:nvSpPr>
          <p:cNvPr id="140293" name="Line 4"/>
          <p:cNvSpPr>
            <a:spLocks noChangeShapeType="1"/>
          </p:cNvSpPr>
          <p:nvPr/>
        </p:nvSpPr>
        <p:spPr bwMode="auto">
          <a:xfrm>
            <a:off x="1563688" y="1844675"/>
            <a:ext cx="1344612" cy="720725"/>
          </a:xfrm>
          <a:prstGeom prst="line">
            <a:avLst/>
          </a:prstGeom>
          <a:noFill/>
          <a:ln w="38100">
            <a:solidFill>
              <a:srgbClr val="FFFF00"/>
            </a:solidFill>
            <a:round/>
            <a:headEnd/>
            <a:tailEnd type="triangle" w="med" len="med"/>
          </a:ln>
        </p:spPr>
        <p:txBody>
          <a:bodyPr/>
          <a:lstStyle/>
          <a:p>
            <a:endParaRPr lang="fr-FR"/>
          </a:p>
        </p:txBody>
      </p:sp>
      <p:sp>
        <p:nvSpPr>
          <p:cNvPr id="140294" name="Text Box 5"/>
          <p:cNvSpPr txBox="1">
            <a:spLocks noChangeArrowheads="1"/>
          </p:cNvSpPr>
          <p:nvPr/>
        </p:nvSpPr>
        <p:spPr bwMode="auto">
          <a:xfrm>
            <a:off x="5916613" y="115888"/>
            <a:ext cx="3006725" cy="2692400"/>
          </a:xfrm>
          <a:prstGeom prst="rect">
            <a:avLst/>
          </a:prstGeom>
          <a:solidFill>
            <a:schemeClr val="bg1"/>
          </a:solidFill>
          <a:ln w="12700">
            <a:solidFill>
              <a:srgbClr val="FF3300"/>
            </a:solidFill>
            <a:miter lim="800000"/>
            <a:headEnd/>
            <a:tailEnd/>
          </a:ln>
        </p:spPr>
        <p:txBody>
          <a:bodyPr>
            <a:spAutoFit/>
          </a:bodyPr>
          <a:lstStyle/>
          <a:p>
            <a:pPr>
              <a:spcBef>
                <a:spcPct val="50000"/>
              </a:spcBef>
            </a:pPr>
            <a:r>
              <a:rPr lang="fr-FR" altLang="fr-FR" sz="3400" b="1">
                <a:latin typeface="Arial" pitchFamily="34" charset="0"/>
              </a:rPr>
              <a:t>NAA (N acéthyl aspartate) :</a:t>
            </a:r>
            <a:r>
              <a:rPr lang="fr-FR" altLang="fr-FR" sz="3400" i="1">
                <a:latin typeface="Arial" pitchFamily="34" charset="0"/>
              </a:rPr>
              <a:t> marqueur neuronal</a:t>
            </a:r>
          </a:p>
        </p:txBody>
      </p:sp>
      <p:sp>
        <p:nvSpPr>
          <p:cNvPr id="140295" name="Line 6"/>
          <p:cNvSpPr>
            <a:spLocks noChangeShapeType="1"/>
          </p:cNvSpPr>
          <p:nvPr/>
        </p:nvSpPr>
        <p:spPr bwMode="auto">
          <a:xfrm flipH="1">
            <a:off x="4956175" y="2133600"/>
            <a:ext cx="960438" cy="647700"/>
          </a:xfrm>
          <a:prstGeom prst="line">
            <a:avLst/>
          </a:prstGeom>
          <a:noFill/>
          <a:ln w="38100">
            <a:solidFill>
              <a:srgbClr val="FFFF00"/>
            </a:solidFill>
            <a:round/>
            <a:headEnd/>
            <a:tailEnd type="triangle" w="med" len="med"/>
          </a:ln>
        </p:spPr>
        <p:txBody>
          <a:bodyPr/>
          <a:lstStyle/>
          <a:p>
            <a:endParaRPr lang="fr-FR"/>
          </a:p>
        </p:txBody>
      </p:sp>
      <p:sp>
        <p:nvSpPr>
          <p:cNvPr id="348167" name="Rectangle 7"/>
          <p:cNvSpPr>
            <a:spLocks noGrp="1" noChangeArrowheads="1"/>
          </p:cNvSpPr>
          <p:nvPr>
            <p:ph type="title"/>
          </p:nvPr>
        </p:nvSpPr>
        <p:spPr>
          <a:xfrm>
            <a:off x="1116013" y="6308725"/>
            <a:ext cx="6926262" cy="576263"/>
          </a:xfrm>
        </p:spPr>
        <p:txBody>
          <a:bodyPr/>
          <a:lstStyle/>
          <a:p>
            <a:pPr algn="ctr" eaLnBrk="1" hangingPunct="1">
              <a:defRPr/>
            </a:pPr>
            <a:r>
              <a:rPr lang="fr-FR" sz="3100" b="1" smtClean="0">
                <a:solidFill>
                  <a:srgbClr val="FF3300"/>
                </a:solidFill>
                <a:effectLst>
                  <a:outerShdw blurRad="38100" dist="38100" dir="2700000" algn="tl">
                    <a:srgbClr val="C0C0C0"/>
                  </a:outerShdw>
                </a:effectLst>
              </a:rPr>
              <a:t>Spectro IRM</a:t>
            </a:r>
            <a:r>
              <a:rPr lang="fr-FR" sz="3100" smtClean="0">
                <a:effectLst>
                  <a:outerShdw blurRad="38100" dist="38100" dir="2700000" algn="tl">
                    <a:srgbClr val="C0C0C0"/>
                  </a:outerShdw>
                </a:effectLst>
              </a:rPr>
              <a:t> </a:t>
            </a:r>
          </a:p>
        </p:txBody>
      </p:sp>
      <p:sp>
        <p:nvSpPr>
          <p:cNvPr id="140297" name="Text Box 8"/>
          <p:cNvSpPr txBox="1">
            <a:spLocks noChangeArrowheads="1"/>
          </p:cNvSpPr>
          <p:nvPr/>
        </p:nvSpPr>
        <p:spPr bwMode="auto">
          <a:xfrm>
            <a:off x="2843213" y="115888"/>
            <a:ext cx="3006725" cy="1657350"/>
          </a:xfrm>
          <a:prstGeom prst="rect">
            <a:avLst/>
          </a:prstGeom>
          <a:solidFill>
            <a:schemeClr val="bg1"/>
          </a:solidFill>
          <a:ln w="12700">
            <a:solidFill>
              <a:srgbClr val="FF3300"/>
            </a:solidFill>
            <a:miter lim="800000"/>
            <a:headEnd/>
            <a:tailEnd/>
          </a:ln>
        </p:spPr>
        <p:txBody>
          <a:bodyPr>
            <a:spAutoFit/>
          </a:bodyPr>
          <a:lstStyle/>
          <a:p>
            <a:pPr>
              <a:spcBef>
                <a:spcPct val="50000"/>
              </a:spcBef>
            </a:pPr>
            <a:r>
              <a:rPr lang="fr-FR" altLang="fr-FR" sz="3400" b="1">
                <a:latin typeface="Arial" pitchFamily="34" charset="0"/>
              </a:rPr>
              <a:t>Cr : créatine,</a:t>
            </a:r>
            <a:r>
              <a:rPr lang="fr-FR" altLang="fr-FR" sz="3400" i="1">
                <a:latin typeface="Arial" pitchFamily="34" charset="0"/>
              </a:rPr>
              <a:t> marqueur cellulaire</a:t>
            </a:r>
          </a:p>
        </p:txBody>
      </p:sp>
      <p:sp>
        <p:nvSpPr>
          <p:cNvPr id="140298" name="Line 9"/>
          <p:cNvSpPr>
            <a:spLocks noChangeShapeType="1"/>
          </p:cNvSpPr>
          <p:nvPr/>
        </p:nvSpPr>
        <p:spPr bwMode="auto">
          <a:xfrm flipH="1">
            <a:off x="3421063" y="1773238"/>
            <a:ext cx="766762" cy="2016125"/>
          </a:xfrm>
          <a:prstGeom prst="line">
            <a:avLst/>
          </a:prstGeom>
          <a:noFill/>
          <a:ln w="38100">
            <a:solidFill>
              <a:srgbClr val="FFFF00"/>
            </a:solidFill>
            <a:round/>
            <a:headEnd/>
            <a:tailEnd type="triangle" w="med" len="med"/>
          </a:ln>
        </p:spPr>
        <p:txBody>
          <a:bodyPr/>
          <a:lstStyle/>
          <a:p>
            <a:endParaRPr lang="fr-FR"/>
          </a:p>
        </p:txBody>
      </p:sp>
      <p:sp>
        <p:nvSpPr>
          <p:cNvPr id="140299" name="Espace réservé du pied de page 10"/>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Espace réservé du numéro de diapositive 5"/>
          <p:cNvSpPr>
            <a:spLocks noGrp="1"/>
          </p:cNvSpPr>
          <p:nvPr>
            <p:ph type="sldNum" sz="quarter" idx="12"/>
          </p:nvPr>
        </p:nvSpPr>
        <p:spPr>
          <a:noFill/>
          <a:ln>
            <a:miter lim="800000"/>
            <a:headEnd/>
            <a:tailEnd/>
          </a:ln>
        </p:spPr>
        <p:txBody>
          <a:bodyPr/>
          <a:lstStyle/>
          <a:p>
            <a:fld id="{511907D4-BB61-4B00-9CC7-59D9598D036B}" type="slidenum">
              <a:rPr lang="fr-FR" altLang="fr-FR"/>
              <a:pPr/>
              <a:t>99</a:t>
            </a:fld>
            <a:endParaRPr lang="fr-FR" altLang="fr-FR"/>
          </a:p>
        </p:txBody>
      </p:sp>
      <p:sp>
        <p:nvSpPr>
          <p:cNvPr id="456706" name="Rectangle 2"/>
          <p:cNvSpPr>
            <a:spLocks noGrp="1" noChangeArrowheads="1"/>
          </p:cNvSpPr>
          <p:nvPr>
            <p:ph type="title"/>
          </p:nvPr>
        </p:nvSpPr>
        <p:spPr>
          <a:xfrm>
            <a:off x="525463" y="115888"/>
            <a:ext cx="8347075" cy="723900"/>
          </a:xfrm>
          <a:ln>
            <a:solidFill>
              <a:srgbClr val="FF3300"/>
            </a:solidFill>
          </a:ln>
        </p:spPr>
        <p:txBody>
          <a:bodyPr/>
          <a:lstStyle/>
          <a:p>
            <a:pPr algn="ctr" eaLnBrk="1" hangingPunct="1">
              <a:defRPr/>
            </a:pPr>
            <a:r>
              <a:rPr lang="fr-FR" sz="3400" smtClean="0">
                <a:effectLst>
                  <a:outerShdw blurRad="38100" dist="38100" dir="2700000" algn="tl">
                    <a:srgbClr val="C0C0C0"/>
                  </a:outerShdw>
                </a:effectLst>
                <a:latin typeface="Comic Sans MS" pitchFamily="66" charset="0"/>
              </a:rPr>
              <a:t>La spectroscopie IRM</a:t>
            </a:r>
            <a:r>
              <a:rPr lang="fr-FR" sz="3900" smtClean="0">
                <a:effectLst>
                  <a:outerShdw blurRad="38100" dist="38100" dir="2700000" algn="tl">
                    <a:srgbClr val="C0C0C0"/>
                  </a:outerShdw>
                </a:effectLst>
              </a:rPr>
              <a:t> </a:t>
            </a:r>
          </a:p>
        </p:txBody>
      </p:sp>
      <p:sp>
        <p:nvSpPr>
          <p:cNvPr id="141316" name="Rectangle 3"/>
          <p:cNvSpPr>
            <a:spLocks noGrp="1" noChangeArrowheads="1"/>
          </p:cNvSpPr>
          <p:nvPr>
            <p:ph type="body" idx="1"/>
          </p:nvPr>
        </p:nvSpPr>
        <p:spPr>
          <a:xfrm>
            <a:off x="0" y="981075"/>
            <a:ext cx="9009063" cy="5022850"/>
          </a:xfrm>
        </p:spPr>
        <p:txBody>
          <a:bodyPr/>
          <a:lstStyle/>
          <a:p>
            <a:pPr eaLnBrk="1" hangingPunct="1">
              <a:buFontTx/>
              <a:buChar char="o"/>
            </a:pPr>
            <a:r>
              <a:rPr lang="fr-FR" altLang="fr-FR" sz="2800" b="1" smtClean="0">
                <a:solidFill>
                  <a:srgbClr val="000099"/>
                </a:solidFill>
                <a:latin typeface="Comic Sans MS" pitchFamily="66" charset="0"/>
              </a:rPr>
              <a:t>Sivak S et al, </a:t>
            </a:r>
            <a:r>
              <a:rPr lang="fr-FR" altLang="fr-FR" sz="2800" b="1" smtClean="0">
                <a:latin typeface="Comic Sans MS" pitchFamily="66" charset="0"/>
              </a:rPr>
              <a:t>Clinical correlations o MRS findings in acute phase after MTBI, Brain Injury 2014</a:t>
            </a:r>
          </a:p>
          <a:p>
            <a:pPr eaLnBrk="1" hangingPunct="1">
              <a:buFontTx/>
              <a:buChar char="o"/>
            </a:pPr>
            <a:r>
              <a:rPr lang="fr-FR" altLang="fr-FR" sz="3200" smtClean="0">
                <a:latin typeface="Comic Sans MS" pitchFamily="66" charset="0"/>
              </a:rPr>
              <a:t>21 MTBI, 22 contrôles</a:t>
            </a:r>
          </a:p>
          <a:p>
            <a:pPr eaLnBrk="1" hangingPunct="1">
              <a:buFontTx/>
              <a:buChar char="o"/>
            </a:pPr>
            <a:r>
              <a:rPr lang="fr-FR" altLang="fr-FR" sz="3200" smtClean="0">
                <a:latin typeface="Comic Sans MS" pitchFamily="66" charset="0"/>
              </a:rPr>
              <a:t>MRS est </a:t>
            </a:r>
            <a:r>
              <a:rPr lang="fr-FR" altLang="fr-FR" sz="3200" smtClean="0">
                <a:solidFill>
                  <a:srgbClr val="0000FF"/>
                </a:solidFill>
                <a:latin typeface="Comic Sans MS" pitchFamily="66" charset="0"/>
              </a:rPr>
              <a:t>plus sensible aux changements post traumatiques subtiles</a:t>
            </a:r>
          </a:p>
          <a:p>
            <a:pPr eaLnBrk="1" hangingPunct="1">
              <a:buFontTx/>
              <a:buChar char="o"/>
            </a:pPr>
            <a:r>
              <a:rPr lang="fr-FR" altLang="fr-FR" sz="3200" smtClean="0">
                <a:latin typeface="Comic Sans MS" pitchFamily="66" charset="0"/>
              </a:rPr>
              <a:t>Diminution significative du </a:t>
            </a:r>
            <a:r>
              <a:rPr lang="fr-FR" altLang="fr-FR" sz="3200" smtClean="0">
                <a:solidFill>
                  <a:srgbClr val="0000FF"/>
                </a:solidFill>
                <a:latin typeface="Comic Sans MS" pitchFamily="66" charset="0"/>
              </a:rPr>
              <a:t>NAA</a:t>
            </a:r>
            <a:r>
              <a:rPr lang="fr-FR" altLang="fr-FR" sz="3200" smtClean="0">
                <a:latin typeface="Comic Sans MS" pitchFamily="66" charset="0"/>
              </a:rPr>
              <a:t> dans les deux lobes frontaux…</a:t>
            </a:r>
          </a:p>
          <a:p>
            <a:pPr eaLnBrk="1" hangingPunct="1">
              <a:buFontTx/>
              <a:buChar char="o"/>
            </a:pPr>
            <a:r>
              <a:rPr lang="fr-FR" altLang="fr-FR" sz="3200" smtClean="0">
                <a:latin typeface="Comic Sans MS" pitchFamily="66" charset="0"/>
              </a:rPr>
              <a:t>Une </a:t>
            </a:r>
            <a:r>
              <a:rPr lang="fr-FR" altLang="fr-FR" sz="3200" smtClean="0">
                <a:solidFill>
                  <a:srgbClr val="0000FF"/>
                </a:solidFill>
                <a:latin typeface="Comic Sans MS" pitchFamily="66" charset="0"/>
              </a:rPr>
              <a:t>corrélation</a:t>
            </a:r>
            <a:r>
              <a:rPr lang="fr-FR" altLang="fr-FR" sz="3200" smtClean="0">
                <a:latin typeface="Comic Sans MS" pitchFamily="66" charset="0"/>
              </a:rPr>
              <a:t> entre les changements métaboliques et l’atteinte cognitive.</a:t>
            </a:r>
          </a:p>
          <a:p>
            <a:pPr eaLnBrk="1" hangingPunct="1">
              <a:buFontTx/>
              <a:buChar char="o"/>
            </a:pPr>
            <a:endParaRPr lang="fr-FR" altLang="fr-FR" sz="3600" smtClean="0">
              <a:solidFill>
                <a:srgbClr val="000099"/>
              </a:solidFill>
              <a:latin typeface="Comic Sans MS" pitchFamily="66" charset="0"/>
            </a:endParaRPr>
          </a:p>
        </p:txBody>
      </p:sp>
      <p:sp>
        <p:nvSpPr>
          <p:cNvPr id="141317" name="Espace réservé du pied de page 4"/>
          <p:cNvSpPr>
            <a:spLocks noGrp="1"/>
          </p:cNvSpPr>
          <p:nvPr>
            <p:ph type="ftr" sz="quarter" idx="11"/>
          </p:nvPr>
        </p:nvSpPr>
        <p:spPr>
          <a:noFill/>
          <a:ln>
            <a:miter lim="800000"/>
            <a:headEnd/>
            <a:tailEnd/>
          </a:ln>
        </p:spPr>
        <p:txBody>
          <a:bodyPr/>
          <a:lstStyle/>
          <a:p>
            <a:r>
              <a:rPr lang="fr-FR" altLang="fr-FR" smtClean="0"/>
              <a:t>France Traumatisme Crânien janvier 2023</a:t>
            </a:r>
          </a:p>
        </p:txBody>
      </p:sp>
    </p:spTree>
  </p:cSld>
  <p:clrMapOvr>
    <a:masterClrMapping/>
  </p:clrMapOvr>
</p:sld>
</file>

<file path=ppt/theme/theme1.xml><?xml version="1.0" encoding="utf-8"?>
<a:theme xmlns:a="http://schemas.openxmlformats.org/drawingml/2006/main" name="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20390</TotalTime>
  <Words>3908</Words>
  <Application>Microsoft Office PowerPoint</Application>
  <PresentationFormat>Affichage à l'écran (4:3)</PresentationFormat>
  <Paragraphs>665</Paragraphs>
  <Slides>127</Slides>
  <Notes>11</Notes>
  <HiddenSlides>0</HiddenSlides>
  <MMClips>0</MMClips>
  <ScaleCrop>false</ScaleCrop>
  <HeadingPairs>
    <vt:vector size="8" baseType="variant">
      <vt:variant>
        <vt:lpstr>Polices utilisées</vt:lpstr>
      </vt:variant>
      <vt:variant>
        <vt:i4>11</vt:i4>
      </vt:variant>
      <vt:variant>
        <vt:lpstr>Thème</vt:lpstr>
      </vt:variant>
      <vt:variant>
        <vt:i4>2</vt:i4>
      </vt:variant>
      <vt:variant>
        <vt:lpstr>Serveurs OLE incorporés</vt:lpstr>
      </vt:variant>
      <vt:variant>
        <vt:i4>1</vt:i4>
      </vt:variant>
      <vt:variant>
        <vt:lpstr>Titres des diapositives</vt:lpstr>
      </vt:variant>
      <vt:variant>
        <vt:i4>127</vt:i4>
      </vt:variant>
    </vt:vector>
  </HeadingPairs>
  <TitlesOfParts>
    <vt:vector size="141" baseType="lpstr">
      <vt:lpstr>Verdana</vt:lpstr>
      <vt:lpstr>Arial</vt:lpstr>
      <vt:lpstr>Wingdings</vt:lpstr>
      <vt:lpstr>Times New Roman</vt:lpstr>
      <vt:lpstr>Calibri</vt:lpstr>
      <vt:lpstr>Comic Sans MS</vt:lpstr>
      <vt:lpstr>Symbol</vt:lpstr>
      <vt:lpstr>Balloon</vt:lpstr>
      <vt:lpstr>Orator-S 10cpi</vt:lpstr>
      <vt:lpstr>Courier New</vt:lpstr>
      <vt:lpstr>Monotype Sorts</vt:lpstr>
      <vt:lpstr>Profil</vt:lpstr>
      <vt:lpstr>Thème Office</vt:lpstr>
      <vt:lpstr>Image Paintbrush</vt:lpstr>
      <vt:lpstr>La neuroimagerie  après traumatisme crânien.  Applications à l’expertise  médico légale.</vt:lpstr>
      <vt:lpstr>Le Cerveau adulte </vt:lpstr>
      <vt:lpstr>Des paramètres physiques</vt:lpstr>
      <vt:lpstr>Physiopathologie des TC </vt:lpstr>
      <vt:lpstr>Diapositive 5</vt:lpstr>
      <vt:lpstr>Diapositive 6</vt:lpstr>
      <vt:lpstr>Rappel anatomique : les méninges</vt:lpstr>
      <vt:lpstr>Les veines ponts</vt:lpstr>
      <vt:lpstr>Les veines ponts</vt:lpstr>
      <vt:lpstr>Diapositive 10</vt:lpstr>
      <vt:lpstr>Diapositive 11</vt:lpstr>
      <vt:lpstr>Diapositive 12</vt:lpstr>
      <vt:lpstr>Lésions médico-légales après TC : Choc direct : impact</vt:lpstr>
      <vt:lpstr>Diapositive 14</vt:lpstr>
      <vt:lpstr>Lésions anatomiques après TC</vt:lpstr>
      <vt:lpstr>Lésions médico-légales après TC Accélération / décélération</vt:lpstr>
      <vt:lpstr>Organisation du cortex cérébral humain</vt:lpstr>
      <vt:lpstr>Cisaillement axonal</vt:lpstr>
      <vt:lpstr>Cisaillement axonal, perte d’intégrité</vt:lpstr>
      <vt:lpstr>Cisaillement axonal</vt:lpstr>
      <vt:lpstr>Les preuves antomopathologiques : LAD </vt:lpstr>
      <vt:lpstr>Oppenheimer DR, 1968</vt:lpstr>
      <vt:lpstr>A Jouvet, LAD diffuses + Corps calleux</vt:lpstr>
      <vt:lpstr>  Johnson VE et al., Axonal Pathology in Traumatic Brain Injury, Exp Neurol 2013 </vt:lpstr>
      <vt:lpstr>Neuroimagerie </vt:lpstr>
      <vt:lpstr>TDM (CT) = Tomo DensitoMétrie = scanner  IRM (MRI) = Imagerie par Résonance Magnétique - IRM f = IRM fonctionnelle DSC = Débits Sanguins Cérébraux  TEMP = Tomoscintigraphie en Émission Mono Photonique = SPECT (Single Photon Emission Computed Tomography = SPET  TEP = PET = PET Scan = Tomographie par Emission de Positons (positrons). PACS : Picture archiving and communicating system – PACS to PACS - NEXUS</vt:lpstr>
      <vt:lpstr>OBJECTIF :  apporter un élément de preuve du dommage cérébral </vt:lpstr>
      <vt:lpstr>Diapositive 28</vt:lpstr>
      <vt:lpstr>La radiologie simple</vt:lpstr>
      <vt:lpstr>Embarrure pariétale postérieure</vt:lpstr>
      <vt:lpstr>Apports de la radiologie simple</vt:lpstr>
      <vt:lpstr>Apports de la radiologie simple</vt:lpstr>
      <vt:lpstr>Apport du scanner cérébral </vt:lpstr>
      <vt:lpstr>En phase aiguë</vt:lpstr>
      <vt:lpstr>En phase aiguë</vt:lpstr>
      <vt:lpstr>Diapositive 36</vt:lpstr>
      <vt:lpstr>Diapositive 37</vt:lpstr>
      <vt:lpstr>Diapositive 38</vt:lpstr>
      <vt:lpstr>Diapositive 39</vt:lpstr>
      <vt:lpstr>Diapositive 40</vt:lpstr>
      <vt:lpstr>Diapositive 41</vt:lpstr>
      <vt:lpstr>Diapositive 42</vt:lpstr>
      <vt:lpstr>Diapositive 43</vt:lpstr>
      <vt:lpstr>Diapositive 44</vt:lpstr>
      <vt:lpstr>Apports du scanner en phase aiguë</vt:lpstr>
      <vt:lpstr>Apports du scanner en phase aiguë</vt:lpstr>
      <vt:lpstr>Apports du scanner en phase aiguë</vt:lpstr>
      <vt:lpstr>Apports du scanner en phase aiguë</vt:lpstr>
      <vt:lpstr>Apports du scanner  en phase aiguë</vt:lpstr>
      <vt:lpstr>Apports du scanner en phase aiguë</vt:lpstr>
      <vt:lpstr>Diapositive 51</vt:lpstr>
      <vt:lpstr>Diapositive 52</vt:lpstr>
      <vt:lpstr>Diapositive 53</vt:lpstr>
      <vt:lpstr>Atsuhiro A et al, Automated identification and quantification of TBI from CT scans : are we there yet ? Nov 2022</vt:lpstr>
      <vt:lpstr>Apports du scanner en phase chronique</vt:lpstr>
      <vt:lpstr>Apport de l’IRM </vt:lpstr>
      <vt:lpstr>Apports de l ’IRM en phase chronique</vt:lpstr>
      <vt:lpstr>Quelques séquences indispensables</vt:lpstr>
      <vt:lpstr>Diapositive 59</vt:lpstr>
      <vt:lpstr>Apports de l ’IRM : séquence T1</vt:lpstr>
      <vt:lpstr>Apports de l ’IRM : séquence T2</vt:lpstr>
      <vt:lpstr>Apports de l ’IRM : séquence  FLAIR T2</vt:lpstr>
      <vt:lpstr>Apports de l ’IRM  Flair T2</vt:lpstr>
      <vt:lpstr>Apports de l ’IRM</vt:lpstr>
      <vt:lpstr>Apports de l ’IRM</vt:lpstr>
      <vt:lpstr>Autres séquences IRM</vt:lpstr>
      <vt:lpstr>Produits de dégradation de l’hémoglobine</vt:lpstr>
      <vt:lpstr>Apports de l ’IRM : echo de gradient</vt:lpstr>
      <vt:lpstr>Apports de l ’IRM : écho de gradient</vt:lpstr>
      <vt:lpstr>Apports de l ’IRM : SWI</vt:lpstr>
      <vt:lpstr>Apports de l ’IRM : SWI  3T </vt:lpstr>
      <vt:lpstr>Apports de l ’IRM</vt:lpstr>
      <vt:lpstr>Dépôts d’hémosidérine</vt:lpstr>
      <vt:lpstr>Apport de l’IRM : le tenseur de diffusion (DTI) ou tracking de fibres</vt:lpstr>
      <vt:lpstr>Diapositive 75</vt:lpstr>
      <vt:lpstr>Diapositive 76</vt:lpstr>
      <vt:lpstr>Diapositive 77</vt:lpstr>
      <vt:lpstr>IRM, tenseurs de diffusion et tracking de fibres 2D</vt:lpstr>
      <vt:lpstr>Diapositive 79</vt:lpstr>
      <vt:lpstr>Diapositive 80</vt:lpstr>
      <vt:lpstr>Diapositive 81</vt:lpstr>
      <vt:lpstr>Diapositive 82</vt:lpstr>
      <vt:lpstr>Bibliographie DTI</vt:lpstr>
      <vt:lpstr>DTI : de + en + d’études</vt:lpstr>
      <vt:lpstr>Autres séquences IRM</vt:lpstr>
      <vt:lpstr>Autres séquences IRM</vt:lpstr>
      <vt:lpstr>Apports de l ’IRM en phase aiguë (adulte / enfant)</vt:lpstr>
      <vt:lpstr>Bibliographie IRM</vt:lpstr>
      <vt:lpstr>Apport de l’IRM : L’IRM quantitative</vt:lpstr>
      <vt:lpstr>L ’IRM quantitative </vt:lpstr>
      <vt:lpstr>L ’IRM quantitative : corps du corps calleux et système ventriculaire</vt:lpstr>
      <vt:lpstr>L ’IRM quantitative </vt:lpstr>
      <vt:lpstr>IRM, 26 ans après….</vt:lpstr>
      <vt:lpstr>IRM, 26 ans après….</vt:lpstr>
      <vt:lpstr>Apport de l’IRM : la SpectroIRM</vt:lpstr>
      <vt:lpstr>La spectroscopie IRM </vt:lpstr>
      <vt:lpstr>Spectro IRM </vt:lpstr>
      <vt:lpstr>Spectro IRM </vt:lpstr>
      <vt:lpstr>La spectroscopie IRM </vt:lpstr>
      <vt:lpstr>La spectroscopie IRM </vt:lpstr>
      <vt:lpstr>Apport de l’IRM :  la puissance de l’aimant  1.5, 3, 7, 11T….</vt:lpstr>
      <vt:lpstr>L’IRM 3T</vt:lpstr>
      <vt:lpstr>L’IRM de hauts champs : 7 et 11.7T)</vt:lpstr>
      <vt:lpstr>IRM 7T </vt:lpstr>
      <vt:lpstr>Imageur 7T - CRMBM</vt:lpstr>
      <vt:lpstr>La neuroimagerie fonctionnelle </vt:lpstr>
      <vt:lpstr>Diapositive 107</vt:lpstr>
      <vt:lpstr>TEMP et TEP</vt:lpstr>
      <vt:lpstr>Revue Bibliographie, TEMP</vt:lpstr>
      <vt:lpstr> Tomographie en Emission de Positron (TEP scan) </vt:lpstr>
      <vt:lpstr>Patient JPF </vt:lpstr>
      <vt:lpstr>Synthèse imagerie fonctionnelle</vt:lpstr>
      <vt:lpstr>Neuroimagerie et réparation du dommage corporel </vt:lpstr>
      <vt:lpstr>L’expertise clinique et neuro-radiologique </vt:lpstr>
      <vt:lpstr>Neuroimagerie et expertise de l’enfant </vt:lpstr>
      <vt:lpstr>Principes de l’évaluation en neuroimagerie</vt:lpstr>
      <vt:lpstr>Imagerie en expertise. </vt:lpstr>
      <vt:lpstr>Discussion neuroimagerie </vt:lpstr>
      <vt:lpstr>DISCUSSION</vt:lpstr>
      <vt:lpstr>Aux USA</vt:lpstr>
      <vt:lpstr>Proposition ordonnance type</vt:lpstr>
      <vt:lpstr>Conclusion</vt:lpstr>
      <vt:lpstr>Des limites physiques…</vt:lpstr>
      <vt:lpstr>En pratique</vt:lpstr>
      <vt:lpstr>Selon la sévérité du traumatisme crânien</vt:lpstr>
      <vt:lpstr>Diapositive 126</vt:lpstr>
      <vt:lpstr>Merci de votre attention</vt:lpstr>
    </vt:vector>
  </TitlesOfParts>
  <Company>HHG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rééducation  et réadaptation fonctionnelles  de l’aphasie</dc:title>
  <dc:creator>PLANTIER</dc:creator>
  <cp:lastModifiedBy>PC</cp:lastModifiedBy>
  <cp:revision>605</cp:revision>
  <cp:lastPrinted>2002-02-18T14:27:53Z</cp:lastPrinted>
  <dcterms:created xsi:type="dcterms:W3CDTF">2001-05-02T16:11:05Z</dcterms:created>
  <dcterms:modified xsi:type="dcterms:W3CDTF">2023-01-05T16:01:50Z</dcterms:modified>
</cp:coreProperties>
</file>