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7"/>
  </p:notesMasterIdLst>
  <p:sldIdLst>
    <p:sldId id="289" r:id="rId2"/>
    <p:sldId id="290" r:id="rId3"/>
    <p:sldId id="260" r:id="rId4"/>
    <p:sldId id="256" r:id="rId5"/>
    <p:sldId id="265" r:id="rId6"/>
    <p:sldId id="257" r:id="rId7"/>
    <p:sldId id="258" r:id="rId8"/>
    <p:sldId id="259" r:id="rId9"/>
    <p:sldId id="275" r:id="rId10"/>
    <p:sldId id="277" r:id="rId11"/>
    <p:sldId id="271" r:id="rId12"/>
    <p:sldId id="263" r:id="rId13"/>
    <p:sldId id="272" r:id="rId14"/>
    <p:sldId id="273" r:id="rId15"/>
    <p:sldId id="264" r:id="rId16"/>
    <p:sldId id="266" r:id="rId17"/>
    <p:sldId id="267" r:id="rId18"/>
    <p:sldId id="269" r:id="rId19"/>
    <p:sldId id="268" r:id="rId20"/>
    <p:sldId id="276" r:id="rId21"/>
    <p:sldId id="270" r:id="rId22"/>
    <p:sldId id="278" r:id="rId23"/>
    <p:sldId id="261" r:id="rId24"/>
    <p:sldId id="284" r:id="rId25"/>
    <p:sldId id="292" r:id="rId26"/>
    <p:sldId id="279" r:id="rId27"/>
    <p:sldId id="281" r:id="rId28"/>
    <p:sldId id="282" r:id="rId29"/>
    <p:sldId id="262" r:id="rId30"/>
    <p:sldId id="291" r:id="rId31"/>
    <p:sldId id="283" r:id="rId32"/>
    <p:sldId id="285" r:id="rId33"/>
    <p:sldId id="286" r:id="rId34"/>
    <p:sldId id="287" r:id="rId35"/>
    <p:sldId id="288" r:id="rId36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86" autoAdjust="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1992" y="-12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3760E3-80AB-41A9-A1E7-1480C7D9FA00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DE51E9A-6A36-48CB-85FC-D16843F8118D}">
      <dgm:prSet phldrT="[Text]"/>
      <dgm:spPr>
        <a:solidFill>
          <a:srgbClr val="C00000"/>
        </a:solidFill>
      </dgm:spPr>
      <dgm:t>
        <a:bodyPr/>
        <a:lstStyle/>
        <a:p>
          <a:r>
            <a:rPr lang="fr-FR" b="1" dirty="0" smtClean="0">
              <a:solidFill>
                <a:schemeClr val="tx1"/>
              </a:solidFill>
            </a:rPr>
            <a:t>PCH</a:t>
          </a:r>
        </a:p>
      </dgm:t>
    </dgm:pt>
    <dgm:pt modelId="{F51B0D35-2822-48E6-95F8-16C0017F9CF1}" type="parTrans" cxnId="{B6BF0B37-6489-4412-9E9D-3E9A72D76ABB}">
      <dgm:prSet/>
      <dgm:spPr/>
      <dgm:t>
        <a:bodyPr/>
        <a:lstStyle/>
        <a:p>
          <a:endParaRPr lang="fr-FR"/>
        </a:p>
      </dgm:t>
    </dgm:pt>
    <dgm:pt modelId="{2FF3A301-51C1-4485-91AE-0B25E416F957}" type="sibTrans" cxnId="{B6BF0B37-6489-4412-9E9D-3E9A72D76ABB}">
      <dgm:prSet/>
      <dgm:spPr/>
      <dgm:t>
        <a:bodyPr/>
        <a:lstStyle/>
        <a:p>
          <a:endParaRPr lang="fr-FR"/>
        </a:p>
      </dgm:t>
    </dgm:pt>
    <dgm:pt modelId="{62CEBBCE-A736-47A3-BB06-2777CCDDB204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Besoins en aide humaine</a:t>
          </a:r>
          <a:endParaRPr lang="fr-FR" dirty="0">
            <a:solidFill>
              <a:schemeClr val="tx1"/>
            </a:solidFill>
          </a:endParaRPr>
        </a:p>
      </dgm:t>
    </dgm:pt>
    <dgm:pt modelId="{A3F98E03-141C-4292-AF0E-7E6A9915C444}" type="parTrans" cxnId="{2ED42432-E885-48F6-B2C0-96E64391B75F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fr-FR"/>
        </a:p>
      </dgm:t>
    </dgm:pt>
    <dgm:pt modelId="{813581E1-0725-4B0E-92D6-F6E96CC7DDC4}" type="sibTrans" cxnId="{2ED42432-E885-48F6-B2C0-96E64391B75F}">
      <dgm:prSet/>
      <dgm:spPr/>
      <dgm:t>
        <a:bodyPr/>
        <a:lstStyle/>
        <a:p>
          <a:endParaRPr lang="fr-FR"/>
        </a:p>
      </dgm:t>
    </dgm:pt>
    <dgm:pt modelId="{9FA7EDAC-E1EE-4557-AC4A-09E28CB714DB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Besoin d’aide technique ou animalière</a:t>
          </a:r>
          <a:endParaRPr lang="fr-FR" dirty="0">
            <a:solidFill>
              <a:schemeClr val="tx1"/>
            </a:solidFill>
          </a:endParaRPr>
        </a:p>
      </dgm:t>
    </dgm:pt>
    <dgm:pt modelId="{8E8AF163-1D6F-4164-A3D3-C51B47350FBC}" type="parTrans" cxnId="{7D2A9BC4-E030-4CEC-AA07-F53299F7A773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fr-FR"/>
        </a:p>
      </dgm:t>
    </dgm:pt>
    <dgm:pt modelId="{A1C15669-A460-4C54-950A-79768FA820ED}" type="sibTrans" cxnId="{7D2A9BC4-E030-4CEC-AA07-F53299F7A773}">
      <dgm:prSet/>
      <dgm:spPr/>
      <dgm:t>
        <a:bodyPr/>
        <a:lstStyle/>
        <a:p>
          <a:endParaRPr lang="fr-FR"/>
        </a:p>
      </dgm:t>
    </dgm:pt>
    <dgm:pt modelId="{37410783-5117-4B7E-B1BF-94BF6E3C3C5D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Aménagement du véhicule ou logement</a:t>
          </a:r>
        </a:p>
      </dgm:t>
    </dgm:pt>
    <dgm:pt modelId="{1244E502-5FCF-49DD-9533-8279D3D9875B}" type="parTrans" cxnId="{5E00FA7E-258D-4D91-B46D-391CEE306DDF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fr-FR"/>
        </a:p>
      </dgm:t>
    </dgm:pt>
    <dgm:pt modelId="{BE399F87-F99C-4258-9ACA-2AA54D7B42E7}" type="sibTrans" cxnId="{5E00FA7E-258D-4D91-B46D-391CEE306DDF}">
      <dgm:prSet/>
      <dgm:spPr/>
      <dgm:t>
        <a:bodyPr/>
        <a:lstStyle/>
        <a:p>
          <a:endParaRPr lang="fr-FR"/>
        </a:p>
      </dgm:t>
    </dgm:pt>
    <dgm:pt modelId="{14EF5F87-85F0-4CF0-B2EC-728C1D6BB827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Frais de transport</a:t>
          </a:r>
        </a:p>
      </dgm:t>
    </dgm:pt>
    <dgm:pt modelId="{5B91C642-4B85-42F8-980E-E1535158D32E}" type="parTrans" cxnId="{35E9BED4-7CB5-4EA7-A632-76022FAFF495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fr-FR"/>
        </a:p>
      </dgm:t>
    </dgm:pt>
    <dgm:pt modelId="{AF1B9013-5B83-4B8D-B208-4FFEF4E82DA3}" type="sibTrans" cxnId="{35E9BED4-7CB5-4EA7-A632-76022FAFF495}">
      <dgm:prSet/>
      <dgm:spPr/>
      <dgm:t>
        <a:bodyPr/>
        <a:lstStyle/>
        <a:p>
          <a:endParaRPr lang="fr-FR"/>
        </a:p>
      </dgm:t>
    </dgm:pt>
    <dgm:pt modelId="{1A37718A-22E5-429C-ADD1-10E832562028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Compensation de charges spécifiques ou exceptionnelles</a:t>
          </a:r>
        </a:p>
      </dgm:t>
    </dgm:pt>
    <dgm:pt modelId="{2DCE512B-BFE1-41FF-A404-FAD71C7F5711}" type="parTrans" cxnId="{87FB2230-1AFE-421D-B07D-5972B34B2BA0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fr-FR"/>
        </a:p>
      </dgm:t>
    </dgm:pt>
    <dgm:pt modelId="{E2BF96E8-738A-4CC7-A5CC-5375E419CA83}" type="sibTrans" cxnId="{87FB2230-1AFE-421D-B07D-5972B34B2BA0}">
      <dgm:prSet/>
      <dgm:spPr/>
      <dgm:t>
        <a:bodyPr/>
        <a:lstStyle/>
        <a:p>
          <a:endParaRPr lang="fr-FR"/>
        </a:p>
      </dgm:t>
    </dgm:pt>
    <dgm:pt modelId="{54B561D7-126F-45A1-850A-610955B9ECC3}">
      <dgm:prSet phldrT="[Text]"/>
      <dgm:spPr/>
      <dgm:t>
        <a:bodyPr/>
        <a:lstStyle/>
        <a:p>
          <a:endParaRPr lang="fr-FR" dirty="0" smtClean="0"/>
        </a:p>
      </dgm:t>
    </dgm:pt>
    <dgm:pt modelId="{CF02591A-18E7-4FAC-9871-A65219E3C865}" type="parTrans" cxnId="{954FB0A0-45CE-485F-947C-F31A129766B7}">
      <dgm:prSet/>
      <dgm:spPr/>
      <dgm:t>
        <a:bodyPr/>
        <a:lstStyle/>
        <a:p>
          <a:endParaRPr lang="fr-FR"/>
        </a:p>
      </dgm:t>
    </dgm:pt>
    <dgm:pt modelId="{BF023B43-66C5-4F7C-A209-B5F6B5D0A5F6}" type="sibTrans" cxnId="{954FB0A0-45CE-485F-947C-F31A129766B7}">
      <dgm:prSet/>
      <dgm:spPr/>
      <dgm:t>
        <a:bodyPr/>
        <a:lstStyle/>
        <a:p>
          <a:endParaRPr lang="fr-FR"/>
        </a:p>
      </dgm:t>
    </dgm:pt>
    <dgm:pt modelId="{E2CE7F65-63AA-49E0-87C9-8D1D458ABBDC}" type="pres">
      <dgm:prSet presAssocID="{5A3760E3-80AB-41A9-A1E7-1480C7D9FA0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3C8CAB4-87D6-492B-9DE8-0727E0F5D816}" type="pres">
      <dgm:prSet presAssocID="{EDE51E9A-6A36-48CB-85FC-D16843F8118D}" presName="centerShape" presStyleLbl="node0" presStyleIdx="0" presStyleCnt="1"/>
      <dgm:spPr/>
      <dgm:t>
        <a:bodyPr/>
        <a:lstStyle/>
        <a:p>
          <a:endParaRPr lang="fr-FR"/>
        </a:p>
      </dgm:t>
    </dgm:pt>
    <dgm:pt modelId="{794155AD-1018-4A57-A7E8-70B7ADD43C0B}" type="pres">
      <dgm:prSet presAssocID="{A3F98E03-141C-4292-AF0E-7E6A9915C444}" presName="parTrans" presStyleLbl="bgSibTrans2D1" presStyleIdx="0" presStyleCnt="5" custLinFactNeighborX="-430" custLinFactNeighborY="-5568"/>
      <dgm:spPr/>
      <dgm:t>
        <a:bodyPr/>
        <a:lstStyle/>
        <a:p>
          <a:endParaRPr lang="fr-FR"/>
        </a:p>
      </dgm:t>
    </dgm:pt>
    <dgm:pt modelId="{ADE21BDD-2453-4EDD-AB65-B147530E65FC}" type="pres">
      <dgm:prSet presAssocID="{62CEBBCE-A736-47A3-BB06-2777CCDDB20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2D1C7D2-D1E1-4C22-A359-8DDB5457DCE3}" type="pres">
      <dgm:prSet presAssocID="{8E8AF163-1D6F-4164-A3D3-C51B47350FBC}" presName="parTrans" presStyleLbl="bgSibTrans2D1" presStyleIdx="1" presStyleCnt="5"/>
      <dgm:spPr/>
      <dgm:t>
        <a:bodyPr/>
        <a:lstStyle/>
        <a:p>
          <a:endParaRPr lang="fr-FR"/>
        </a:p>
      </dgm:t>
    </dgm:pt>
    <dgm:pt modelId="{EB5B8668-3050-4925-97E1-2F36B71305D8}" type="pres">
      <dgm:prSet presAssocID="{9FA7EDAC-E1EE-4557-AC4A-09E28CB714D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F45EB6-339D-4591-B97D-51A62E054382}" type="pres">
      <dgm:prSet presAssocID="{1244E502-5FCF-49DD-9533-8279D3D9875B}" presName="parTrans" presStyleLbl="bgSibTrans2D1" presStyleIdx="2" presStyleCnt="5"/>
      <dgm:spPr/>
      <dgm:t>
        <a:bodyPr/>
        <a:lstStyle/>
        <a:p>
          <a:endParaRPr lang="fr-FR"/>
        </a:p>
      </dgm:t>
    </dgm:pt>
    <dgm:pt modelId="{C10292C3-05F1-4F5B-A08A-B20B9E87E730}" type="pres">
      <dgm:prSet presAssocID="{37410783-5117-4B7E-B1BF-94BF6E3C3C5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7B8CF5A-6CC4-4A32-864F-4AE74A3086A5}" type="pres">
      <dgm:prSet presAssocID="{5B91C642-4B85-42F8-980E-E1535158D32E}" presName="parTrans" presStyleLbl="bgSibTrans2D1" presStyleIdx="3" presStyleCnt="5"/>
      <dgm:spPr/>
      <dgm:t>
        <a:bodyPr/>
        <a:lstStyle/>
        <a:p>
          <a:endParaRPr lang="fr-FR"/>
        </a:p>
      </dgm:t>
    </dgm:pt>
    <dgm:pt modelId="{40DF2550-5D1F-4696-BD0C-A0419C2B96BA}" type="pres">
      <dgm:prSet presAssocID="{14EF5F87-85F0-4CF0-B2EC-728C1D6BB82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920677-5D51-4D60-93FC-4645978BFE7D}" type="pres">
      <dgm:prSet presAssocID="{2DCE512B-BFE1-41FF-A404-FAD71C7F5711}" presName="parTrans" presStyleLbl="bgSibTrans2D1" presStyleIdx="4" presStyleCnt="5"/>
      <dgm:spPr/>
      <dgm:t>
        <a:bodyPr/>
        <a:lstStyle/>
        <a:p>
          <a:endParaRPr lang="fr-FR"/>
        </a:p>
      </dgm:t>
    </dgm:pt>
    <dgm:pt modelId="{DCC4E3C2-80C6-4812-B9A7-D109A33C82CC}" type="pres">
      <dgm:prSet presAssocID="{1A37718A-22E5-429C-ADD1-10E83256202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1A3E4EA-23E0-407C-B169-62EA49466337}" type="presOf" srcId="{62CEBBCE-A736-47A3-BB06-2777CCDDB204}" destId="{ADE21BDD-2453-4EDD-AB65-B147530E65FC}" srcOrd="0" destOrd="0" presId="urn:microsoft.com/office/officeart/2005/8/layout/radial4"/>
    <dgm:cxn modelId="{7D2A9BC4-E030-4CEC-AA07-F53299F7A773}" srcId="{EDE51E9A-6A36-48CB-85FC-D16843F8118D}" destId="{9FA7EDAC-E1EE-4557-AC4A-09E28CB714DB}" srcOrd="1" destOrd="0" parTransId="{8E8AF163-1D6F-4164-A3D3-C51B47350FBC}" sibTransId="{A1C15669-A460-4C54-950A-79768FA820ED}"/>
    <dgm:cxn modelId="{95738535-D08A-4A5C-9CEE-A7822A092668}" type="presOf" srcId="{5A3760E3-80AB-41A9-A1E7-1480C7D9FA00}" destId="{E2CE7F65-63AA-49E0-87C9-8D1D458ABBDC}" srcOrd="0" destOrd="0" presId="urn:microsoft.com/office/officeart/2005/8/layout/radial4"/>
    <dgm:cxn modelId="{876A0ED8-1280-429E-A451-803DDEC74808}" type="presOf" srcId="{37410783-5117-4B7E-B1BF-94BF6E3C3C5D}" destId="{C10292C3-05F1-4F5B-A08A-B20B9E87E730}" srcOrd="0" destOrd="0" presId="urn:microsoft.com/office/officeart/2005/8/layout/radial4"/>
    <dgm:cxn modelId="{954FB0A0-45CE-485F-947C-F31A129766B7}" srcId="{5A3760E3-80AB-41A9-A1E7-1480C7D9FA00}" destId="{54B561D7-126F-45A1-850A-610955B9ECC3}" srcOrd="1" destOrd="0" parTransId="{CF02591A-18E7-4FAC-9871-A65219E3C865}" sibTransId="{BF023B43-66C5-4F7C-A209-B5F6B5D0A5F6}"/>
    <dgm:cxn modelId="{7318520A-F07A-46E4-B926-B38D24DFA277}" type="presOf" srcId="{9FA7EDAC-E1EE-4557-AC4A-09E28CB714DB}" destId="{EB5B8668-3050-4925-97E1-2F36B71305D8}" srcOrd="0" destOrd="0" presId="urn:microsoft.com/office/officeart/2005/8/layout/radial4"/>
    <dgm:cxn modelId="{7FAD16A9-0FB4-49C0-A944-79E250729089}" type="presOf" srcId="{1A37718A-22E5-429C-ADD1-10E832562028}" destId="{DCC4E3C2-80C6-4812-B9A7-D109A33C82CC}" srcOrd="0" destOrd="0" presId="urn:microsoft.com/office/officeart/2005/8/layout/radial4"/>
    <dgm:cxn modelId="{885C47C6-B6F4-4FE3-8AD3-23DDC197D932}" type="presOf" srcId="{1244E502-5FCF-49DD-9533-8279D3D9875B}" destId="{1AF45EB6-339D-4591-B97D-51A62E054382}" srcOrd="0" destOrd="0" presId="urn:microsoft.com/office/officeart/2005/8/layout/radial4"/>
    <dgm:cxn modelId="{78460546-1E54-4DC5-8191-6F1A9027CEF2}" type="presOf" srcId="{8E8AF163-1D6F-4164-A3D3-C51B47350FBC}" destId="{C2D1C7D2-D1E1-4C22-A359-8DDB5457DCE3}" srcOrd="0" destOrd="0" presId="urn:microsoft.com/office/officeart/2005/8/layout/radial4"/>
    <dgm:cxn modelId="{D7B308E6-2C1F-4E78-868F-25028A0DA16E}" type="presOf" srcId="{14EF5F87-85F0-4CF0-B2EC-728C1D6BB827}" destId="{40DF2550-5D1F-4696-BD0C-A0419C2B96BA}" srcOrd="0" destOrd="0" presId="urn:microsoft.com/office/officeart/2005/8/layout/radial4"/>
    <dgm:cxn modelId="{2ED42432-E885-48F6-B2C0-96E64391B75F}" srcId="{EDE51E9A-6A36-48CB-85FC-D16843F8118D}" destId="{62CEBBCE-A736-47A3-BB06-2777CCDDB204}" srcOrd="0" destOrd="0" parTransId="{A3F98E03-141C-4292-AF0E-7E6A9915C444}" sibTransId="{813581E1-0725-4B0E-92D6-F6E96CC7DDC4}"/>
    <dgm:cxn modelId="{B6BF0B37-6489-4412-9E9D-3E9A72D76ABB}" srcId="{5A3760E3-80AB-41A9-A1E7-1480C7D9FA00}" destId="{EDE51E9A-6A36-48CB-85FC-D16843F8118D}" srcOrd="0" destOrd="0" parTransId="{F51B0D35-2822-48E6-95F8-16C0017F9CF1}" sibTransId="{2FF3A301-51C1-4485-91AE-0B25E416F957}"/>
    <dgm:cxn modelId="{943B8277-FF52-4787-93EF-71BA1DFD42CA}" type="presOf" srcId="{2DCE512B-BFE1-41FF-A404-FAD71C7F5711}" destId="{39920677-5D51-4D60-93FC-4645978BFE7D}" srcOrd="0" destOrd="0" presId="urn:microsoft.com/office/officeart/2005/8/layout/radial4"/>
    <dgm:cxn modelId="{7EABFF2F-D288-46A9-9222-D58CF0C8393D}" type="presOf" srcId="{A3F98E03-141C-4292-AF0E-7E6A9915C444}" destId="{794155AD-1018-4A57-A7E8-70B7ADD43C0B}" srcOrd="0" destOrd="0" presId="urn:microsoft.com/office/officeart/2005/8/layout/radial4"/>
    <dgm:cxn modelId="{87FB2230-1AFE-421D-B07D-5972B34B2BA0}" srcId="{EDE51E9A-6A36-48CB-85FC-D16843F8118D}" destId="{1A37718A-22E5-429C-ADD1-10E832562028}" srcOrd="4" destOrd="0" parTransId="{2DCE512B-BFE1-41FF-A404-FAD71C7F5711}" sibTransId="{E2BF96E8-738A-4CC7-A5CC-5375E419CA83}"/>
    <dgm:cxn modelId="{39C150B3-7EB9-493A-8800-D04FB326DE85}" type="presOf" srcId="{5B91C642-4B85-42F8-980E-E1535158D32E}" destId="{47B8CF5A-6CC4-4A32-864F-4AE74A3086A5}" srcOrd="0" destOrd="0" presId="urn:microsoft.com/office/officeart/2005/8/layout/radial4"/>
    <dgm:cxn modelId="{5E00FA7E-258D-4D91-B46D-391CEE306DDF}" srcId="{EDE51E9A-6A36-48CB-85FC-D16843F8118D}" destId="{37410783-5117-4B7E-B1BF-94BF6E3C3C5D}" srcOrd="2" destOrd="0" parTransId="{1244E502-5FCF-49DD-9533-8279D3D9875B}" sibTransId="{BE399F87-F99C-4258-9ACA-2AA54D7B42E7}"/>
    <dgm:cxn modelId="{D9CE5784-48B3-4E2F-87C6-1FA220864866}" type="presOf" srcId="{EDE51E9A-6A36-48CB-85FC-D16843F8118D}" destId="{03C8CAB4-87D6-492B-9DE8-0727E0F5D816}" srcOrd="0" destOrd="0" presId="urn:microsoft.com/office/officeart/2005/8/layout/radial4"/>
    <dgm:cxn modelId="{35E9BED4-7CB5-4EA7-A632-76022FAFF495}" srcId="{EDE51E9A-6A36-48CB-85FC-D16843F8118D}" destId="{14EF5F87-85F0-4CF0-B2EC-728C1D6BB827}" srcOrd="3" destOrd="0" parTransId="{5B91C642-4B85-42F8-980E-E1535158D32E}" sibTransId="{AF1B9013-5B83-4B8D-B208-4FFEF4E82DA3}"/>
    <dgm:cxn modelId="{A18ADFED-C5B3-44D1-9489-6A0B646D622C}" type="presParOf" srcId="{E2CE7F65-63AA-49E0-87C9-8D1D458ABBDC}" destId="{03C8CAB4-87D6-492B-9DE8-0727E0F5D816}" srcOrd="0" destOrd="0" presId="urn:microsoft.com/office/officeart/2005/8/layout/radial4"/>
    <dgm:cxn modelId="{A1EC36FB-A033-4080-9199-DC63199E02B7}" type="presParOf" srcId="{E2CE7F65-63AA-49E0-87C9-8D1D458ABBDC}" destId="{794155AD-1018-4A57-A7E8-70B7ADD43C0B}" srcOrd="1" destOrd="0" presId="urn:microsoft.com/office/officeart/2005/8/layout/radial4"/>
    <dgm:cxn modelId="{3D9143B4-4FD5-495D-86E0-11897876C3BA}" type="presParOf" srcId="{E2CE7F65-63AA-49E0-87C9-8D1D458ABBDC}" destId="{ADE21BDD-2453-4EDD-AB65-B147530E65FC}" srcOrd="2" destOrd="0" presId="urn:microsoft.com/office/officeart/2005/8/layout/radial4"/>
    <dgm:cxn modelId="{2A32380C-08A1-4B8E-BE06-CCE936C8C46F}" type="presParOf" srcId="{E2CE7F65-63AA-49E0-87C9-8D1D458ABBDC}" destId="{C2D1C7D2-D1E1-4C22-A359-8DDB5457DCE3}" srcOrd="3" destOrd="0" presId="urn:microsoft.com/office/officeart/2005/8/layout/radial4"/>
    <dgm:cxn modelId="{BDEEF67E-B245-492E-87B8-1BE770659DAB}" type="presParOf" srcId="{E2CE7F65-63AA-49E0-87C9-8D1D458ABBDC}" destId="{EB5B8668-3050-4925-97E1-2F36B71305D8}" srcOrd="4" destOrd="0" presId="urn:microsoft.com/office/officeart/2005/8/layout/radial4"/>
    <dgm:cxn modelId="{57BEB82B-D555-437A-BB80-8CCE4D152185}" type="presParOf" srcId="{E2CE7F65-63AA-49E0-87C9-8D1D458ABBDC}" destId="{1AF45EB6-339D-4591-B97D-51A62E054382}" srcOrd="5" destOrd="0" presId="urn:microsoft.com/office/officeart/2005/8/layout/radial4"/>
    <dgm:cxn modelId="{A023FADC-F57B-4FB8-8AFF-D5330A6B25AE}" type="presParOf" srcId="{E2CE7F65-63AA-49E0-87C9-8D1D458ABBDC}" destId="{C10292C3-05F1-4F5B-A08A-B20B9E87E730}" srcOrd="6" destOrd="0" presId="urn:microsoft.com/office/officeart/2005/8/layout/radial4"/>
    <dgm:cxn modelId="{43750524-11A8-4EE2-8EC8-1B6D4D4B2F18}" type="presParOf" srcId="{E2CE7F65-63AA-49E0-87C9-8D1D458ABBDC}" destId="{47B8CF5A-6CC4-4A32-864F-4AE74A3086A5}" srcOrd="7" destOrd="0" presId="urn:microsoft.com/office/officeart/2005/8/layout/radial4"/>
    <dgm:cxn modelId="{E325DCE6-5BD1-460E-93FD-62473F1834F7}" type="presParOf" srcId="{E2CE7F65-63AA-49E0-87C9-8D1D458ABBDC}" destId="{40DF2550-5D1F-4696-BD0C-A0419C2B96BA}" srcOrd="8" destOrd="0" presId="urn:microsoft.com/office/officeart/2005/8/layout/radial4"/>
    <dgm:cxn modelId="{A55EA3BF-0C06-4E1A-820C-5BA0E1BA49A0}" type="presParOf" srcId="{E2CE7F65-63AA-49E0-87C9-8D1D458ABBDC}" destId="{39920677-5D51-4D60-93FC-4645978BFE7D}" srcOrd="9" destOrd="0" presId="urn:microsoft.com/office/officeart/2005/8/layout/radial4"/>
    <dgm:cxn modelId="{7582A23D-0A3E-41B6-BBB4-6168CFF4CF2C}" type="presParOf" srcId="{E2CE7F65-63AA-49E0-87C9-8D1D458ABBDC}" destId="{DCC4E3C2-80C6-4812-B9A7-D109A33C82CC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83090B-7CDE-424C-951C-1A08E31DE87A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DAEE167-105C-4AEE-A853-63963021646E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Instruction de la demande</a:t>
          </a:r>
        </a:p>
      </dgm:t>
    </dgm:pt>
    <dgm:pt modelId="{ED6DF6A0-B5A9-4A01-92DF-1B579A9C5EE9}" type="parTrans" cxnId="{F0F5949E-4CC1-4503-92C9-DC68ED44406E}">
      <dgm:prSet/>
      <dgm:spPr/>
      <dgm:t>
        <a:bodyPr/>
        <a:lstStyle/>
        <a:p>
          <a:endParaRPr lang="fr-FR"/>
        </a:p>
      </dgm:t>
    </dgm:pt>
    <dgm:pt modelId="{1888E051-2782-4C26-896B-BDB913147C01}" type="sibTrans" cxnId="{F0F5949E-4CC1-4503-92C9-DC68ED44406E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fr-FR"/>
        </a:p>
      </dgm:t>
    </dgm:pt>
    <dgm:pt modelId="{73F8B86B-9FE5-4DA3-BB37-C71328229647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Conditions générales d’attribution</a:t>
          </a:r>
          <a:endParaRPr lang="fr-FR" dirty="0">
            <a:solidFill>
              <a:schemeClr val="tx1"/>
            </a:solidFill>
          </a:endParaRPr>
        </a:p>
      </dgm:t>
    </dgm:pt>
    <dgm:pt modelId="{442A3B46-3206-4E8F-AF90-8076502293CE}" type="parTrans" cxnId="{2FAB0428-B462-4189-8668-F8D0A6162DC8}">
      <dgm:prSet/>
      <dgm:spPr/>
      <dgm:t>
        <a:bodyPr/>
        <a:lstStyle/>
        <a:p>
          <a:endParaRPr lang="fr-FR"/>
        </a:p>
      </dgm:t>
    </dgm:pt>
    <dgm:pt modelId="{635D7394-8F56-4271-8C86-9D528CD53464}" type="sibTrans" cxnId="{2FAB0428-B462-4189-8668-F8D0A6162DC8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fr-FR"/>
        </a:p>
      </dgm:t>
    </dgm:pt>
    <dgm:pt modelId="{622985D0-91B8-4748-843C-B3A51886EF7C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Décision d’attribution</a:t>
          </a:r>
          <a:endParaRPr lang="fr-FR" dirty="0">
            <a:solidFill>
              <a:schemeClr val="tx1"/>
            </a:solidFill>
          </a:endParaRPr>
        </a:p>
      </dgm:t>
    </dgm:pt>
    <dgm:pt modelId="{E167321D-696F-4E4D-8A8D-D6273975947E}" type="parTrans" cxnId="{A4541C41-C859-405F-B366-F746495FA946}">
      <dgm:prSet/>
      <dgm:spPr/>
      <dgm:t>
        <a:bodyPr/>
        <a:lstStyle/>
        <a:p>
          <a:endParaRPr lang="fr-FR"/>
        </a:p>
      </dgm:t>
    </dgm:pt>
    <dgm:pt modelId="{B922BB3C-8C3E-443B-ACE3-BEDC951E0F6B}" type="sibTrans" cxnId="{A4541C41-C859-405F-B366-F746495FA946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fr-FR"/>
        </a:p>
      </dgm:t>
    </dgm:pt>
    <dgm:pt modelId="{DA7B3821-D7F1-4112-AF87-F70C6D992C85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Contrôle de l’effectivité de l’utilisation de la PCH</a:t>
          </a:r>
          <a:endParaRPr lang="fr-FR" dirty="0">
            <a:solidFill>
              <a:schemeClr val="tx1"/>
            </a:solidFill>
          </a:endParaRPr>
        </a:p>
      </dgm:t>
    </dgm:pt>
    <dgm:pt modelId="{408E9A4F-8C6B-43F6-90C1-CC70C492F6F7}" type="parTrans" cxnId="{1BDEED1D-56A4-4131-9EDD-F1A4D83B4FA3}">
      <dgm:prSet/>
      <dgm:spPr/>
      <dgm:t>
        <a:bodyPr/>
        <a:lstStyle/>
        <a:p>
          <a:endParaRPr lang="fr-FR"/>
        </a:p>
      </dgm:t>
    </dgm:pt>
    <dgm:pt modelId="{EA97CDEB-B2FE-41F9-8D76-30DD799FC476}" type="sibTrans" cxnId="{1BDEED1D-56A4-4131-9EDD-F1A4D83B4FA3}">
      <dgm:prSet/>
      <dgm:spPr/>
      <dgm:t>
        <a:bodyPr/>
        <a:lstStyle/>
        <a:p>
          <a:endParaRPr lang="fr-FR"/>
        </a:p>
      </dgm:t>
    </dgm:pt>
    <dgm:pt modelId="{FE65FF5E-FE7F-4E7B-976C-9746223C283C}" type="pres">
      <dgm:prSet presAssocID="{9983090B-7CDE-424C-951C-1A08E31DE87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B556647-0709-4D39-B356-26E21BC11A01}" type="pres">
      <dgm:prSet presAssocID="{CDAEE167-105C-4AEE-A853-63963021646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0F5F660-400F-415D-9831-50A76807C4A3}" type="pres">
      <dgm:prSet presAssocID="{1888E051-2782-4C26-896B-BDB913147C01}" presName="sibTrans" presStyleLbl="sibTrans2D1" presStyleIdx="0" presStyleCnt="3"/>
      <dgm:spPr/>
      <dgm:t>
        <a:bodyPr/>
        <a:lstStyle/>
        <a:p>
          <a:endParaRPr lang="fr-FR"/>
        </a:p>
      </dgm:t>
    </dgm:pt>
    <dgm:pt modelId="{071FCD8F-1C6C-420B-BD43-BB1F81625B7C}" type="pres">
      <dgm:prSet presAssocID="{1888E051-2782-4C26-896B-BDB913147C01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D3EB8C6E-7D41-453D-934F-199D5F798B8E}" type="pres">
      <dgm:prSet presAssocID="{73F8B86B-9FE5-4DA3-BB37-C7132822964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112AA0F-D49E-407E-B215-AD0F52C0F0B7}" type="pres">
      <dgm:prSet presAssocID="{635D7394-8F56-4271-8C86-9D528CD53464}" presName="sibTrans" presStyleLbl="sibTrans2D1" presStyleIdx="1" presStyleCnt="3"/>
      <dgm:spPr/>
      <dgm:t>
        <a:bodyPr/>
        <a:lstStyle/>
        <a:p>
          <a:endParaRPr lang="fr-FR"/>
        </a:p>
      </dgm:t>
    </dgm:pt>
    <dgm:pt modelId="{238E4492-0A72-4004-A7EF-0972B746ED2F}" type="pres">
      <dgm:prSet presAssocID="{635D7394-8F56-4271-8C86-9D528CD53464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3310C404-7335-4D65-8177-DAEF0E4DA2B5}" type="pres">
      <dgm:prSet presAssocID="{622985D0-91B8-4748-843C-B3A51886EF7C}" presName="node" presStyleLbl="node1" presStyleIdx="2" presStyleCnt="4" custLinFactNeighborX="-68" custLinFactNeighborY="-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AF52902-709D-4488-B613-EECAAEF40A08}" type="pres">
      <dgm:prSet presAssocID="{B922BB3C-8C3E-443B-ACE3-BEDC951E0F6B}" presName="sibTrans" presStyleLbl="sibTrans2D1" presStyleIdx="2" presStyleCnt="3"/>
      <dgm:spPr/>
      <dgm:t>
        <a:bodyPr/>
        <a:lstStyle/>
        <a:p>
          <a:endParaRPr lang="fr-FR"/>
        </a:p>
      </dgm:t>
    </dgm:pt>
    <dgm:pt modelId="{94E48EE8-F346-49C8-8B28-4ABB46C53A40}" type="pres">
      <dgm:prSet presAssocID="{B922BB3C-8C3E-443B-ACE3-BEDC951E0F6B}" presName="connectorText" presStyleLbl="sibTrans2D1" presStyleIdx="2" presStyleCnt="3"/>
      <dgm:spPr/>
      <dgm:t>
        <a:bodyPr/>
        <a:lstStyle/>
        <a:p>
          <a:endParaRPr lang="fr-FR"/>
        </a:p>
      </dgm:t>
    </dgm:pt>
    <dgm:pt modelId="{C98EA898-D246-4623-8803-1B3EC3D256F1}" type="pres">
      <dgm:prSet presAssocID="{DA7B3821-D7F1-4112-AF87-F70C6D992C8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42C7731-C91E-4D21-A9AE-C712DFBB3EA1}" type="presOf" srcId="{73F8B86B-9FE5-4DA3-BB37-C71328229647}" destId="{D3EB8C6E-7D41-453D-934F-199D5F798B8E}" srcOrd="0" destOrd="0" presId="urn:microsoft.com/office/officeart/2005/8/layout/process5"/>
    <dgm:cxn modelId="{0FE6AB40-464A-4D8F-BC58-6D98164FE4C1}" type="presOf" srcId="{622985D0-91B8-4748-843C-B3A51886EF7C}" destId="{3310C404-7335-4D65-8177-DAEF0E4DA2B5}" srcOrd="0" destOrd="0" presId="urn:microsoft.com/office/officeart/2005/8/layout/process5"/>
    <dgm:cxn modelId="{1BDEED1D-56A4-4131-9EDD-F1A4D83B4FA3}" srcId="{9983090B-7CDE-424C-951C-1A08E31DE87A}" destId="{DA7B3821-D7F1-4112-AF87-F70C6D992C85}" srcOrd="3" destOrd="0" parTransId="{408E9A4F-8C6B-43F6-90C1-CC70C492F6F7}" sibTransId="{EA97CDEB-B2FE-41F9-8D76-30DD799FC476}"/>
    <dgm:cxn modelId="{C1117D93-B3FA-4889-852D-5E71D3D736B4}" type="presOf" srcId="{1888E051-2782-4C26-896B-BDB913147C01}" destId="{30F5F660-400F-415D-9831-50A76807C4A3}" srcOrd="0" destOrd="0" presId="urn:microsoft.com/office/officeart/2005/8/layout/process5"/>
    <dgm:cxn modelId="{6E75CD6A-170C-4F73-9651-80F74738D6C9}" type="presOf" srcId="{9983090B-7CDE-424C-951C-1A08E31DE87A}" destId="{FE65FF5E-FE7F-4E7B-976C-9746223C283C}" srcOrd="0" destOrd="0" presId="urn:microsoft.com/office/officeart/2005/8/layout/process5"/>
    <dgm:cxn modelId="{26DBC309-2003-4CC1-BA3F-BDDE30C26292}" type="presOf" srcId="{635D7394-8F56-4271-8C86-9D528CD53464}" destId="{238E4492-0A72-4004-A7EF-0972B746ED2F}" srcOrd="1" destOrd="0" presId="urn:microsoft.com/office/officeart/2005/8/layout/process5"/>
    <dgm:cxn modelId="{A0A927B9-D907-4C92-8059-35A580C4D051}" type="presOf" srcId="{B922BB3C-8C3E-443B-ACE3-BEDC951E0F6B}" destId="{3AF52902-709D-4488-B613-EECAAEF40A08}" srcOrd="0" destOrd="0" presId="urn:microsoft.com/office/officeart/2005/8/layout/process5"/>
    <dgm:cxn modelId="{A4541C41-C859-405F-B366-F746495FA946}" srcId="{9983090B-7CDE-424C-951C-1A08E31DE87A}" destId="{622985D0-91B8-4748-843C-B3A51886EF7C}" srcOrd="2" destOrd="0" parTransId="{E167321D-696F-4E4D-8A8D-D6273975947E}" sibTransId="{B922BB3C-8C3E-443B-ACE3-BEDC951E0F6B}"/>
    <dgm:cxn modelId="{F1EDDD48-10BC-4BD5-8EE7-DB6C2B1F2504}" type="presOf" srcId="{B922BB3C-8C3E-443B-ACE3-BEDC951E0F6B}" destId="{94E48EE8-F346-49C8-8B28-4ABB46C53A40}" srcOrd="1" destOrd="0" presId="urn:microsoft.com/office/officeart/2005/8/layout/process5"/>
    <dgm:cxn modelId="{94B9A924-02D4-4EC7-A06D-577E9D63C391}" type="presOf" srcId="{DA7B3821-D7F1-4112-AF87-F70C6D992C85}" destId="{C98EA898-D246-4623-8803-1B3EC3D256F1}" srcOrd="0" destOrd="0" presId="urn:microsoft.com/office/officeart/2005/8/layout/process5"/>
    <dgm:cxn modelId="{0018E359-60F9-43AF-8F9A-9DCDAF805A54}" type="presOf" srcId="{1888E051-2782-4C26-896B-BDB913147C01}" destId="{071FCD8F-1C6C-420B-BD43-BB1F81625B7C}" srcOrd="1" destOrd="0" presId="urn:microsoft.com/office/officeart/2005/8/layout/process5"/>
    <dgm:cxn modelId="{B712E4A1-3C97-420A-8CC0-127E842CFA08}" type="presOf" srcId="{635D7394-8F56-4271-8C86-9D528CD53464}" destId="{4112AA0F-D49E-407E-B215-AD0F52C0F0B7}" srcOrd="0" destOrd="0" presId="urn:microsoft.com/office/officeart/2005/8/layout/process5"/>
    <dgm:cxn modelId="{0C819584-8398-47F8-8F16-60EA624D7203}" type="presOf" srcId="{CDAEE167-105C-4AEE-A853-63963021646E}" destId="{FB556647-0709-4D39-B356-26E21BC11A01}" srcOrd="0" destOrd="0" presId="urn:microsoft.com/office/officeart/2005/8/layout/process5"/>
    <dgm:cxn modelId="{2FAB0428-B462-4189-8668-F8D0A6162DC8}" srcId="{9983090B-7CDE-424C-951C-1A08E31DE87A}" destId="{73F8B86B-9FE5-4DA3-BB37-C71328229647}" srcOrd="1" destOrd="0" parTransId="{442A3B46-3206-4E8F-AF90-8076502293CE}" sibTransId="{635D7394-8F56-4271-8C86-9D528CD53464}"/>
    <dgm:cxn modelId="{F0F5949E-4CC1-4503-92C9-DC68ED44406E}" srcId="{9983090B-7CDE-424C-951C-1A08E31DE87A}" destId="{CDAEE167-105C-4AEE-A853-63963021646E}" srcOrd="0" destOrd="0" parTransId="{ED6DF6A0-B5A9-4A01-92DF-1B579A9C5EE9}" sibTransId="{1888E051-2782-4C26-896B-BDB913147C01}"/>
    <dgm:cxn modelId="{FECE473F-A6CA-4130-9784-9AC9A1D6245F}" type="presParOf" srcId="{FE65FF5E-FE7F-4E7B-976C-9746223C283C}" destId="{FB556647-0709-4D39-B356-26E21BC11A01}" srcOrd="0" destOrd="0" presId="urn:microsoft.com/office/officeart/2005/8/layout/process5"/>
    <dgm:cxn modelId="{21788FEB-7BF1-43FB-BF83-616F59EEA068}" type="presParOf" srcId="{FE65FF5E-FE7F-4E7B-976C-9746223C283C}" destId="{30F5F660-400F-415D-9831-50A76807C4A3}" srcOrd="1" destOrd="0" presId="urn:microsoft.com/office/officeart/2005/8/layout/process5"/>
    <dgm:cxn modelId="{8F0E1295-F5B4-4110-9454-D3935CC71472}" type="presParOf" srcId="{30F5F660-400F-415D-9831-50A76807C4A3}" destId="{071FCD8F-1C6C-420B-BD43-BB1F81625B7C}" srcOrd="0" destOrd="0" presId="urn:microsoft.com/office/officeart/2005/8/layout/process5"/>
    <dgm:cxn modelId="{CE7AE390-DC6F-4A75-915B-512C26E7BE4D}" type="presParOf" srcId="{FE65FF5E-FE7F-4E7B-976C-9746223C283C}" destId="{D3EB8C6E-7D41-453D-934F-199D5F798B8E}" srcOrd="2" destOrd="0" presId="urn:microsoft.com/office/officeart/2005/8/layout/process5"/>
    <dgm:cxn modelId="{28EF8A64-204A-4ED1-AB9E-4B5943C76D57}" type="presParOf" srcId="{FE65FF5E-FE7F-4E7B-976C-9746223C283C}" destId="{4112AA0F-D49E-407E-B215-AD0F52C0F0B7}" srcOrd="3" destOrd="0" presId="urn:microsoft.com/office/officeart/2005/8/layout/process5"/>
    <dgm:cxn modelId="{8F2F2C00-1279-4BF9-B8C4-9E86D7F62FE0}" type="presParOf" srcId="{4112AA0F-D49E-407E-B215-AD0F52C0F0B7}" destId="{238E4492-0A72-4004-A7EF-0972B746ED2F}" srcOrd="0" destOrd="0" presId="urn:microsoft.com/office/officeart/2005/8/layout/process5"/>
    <dgm:cxn modelId="{A63716EC-3C95-46F3-B971-4F05E695BA22}" type="presParOf" srcId="{FE65FF5E-FE7F-4E7B-976C-9746223C283C}" destId="{3310C404-7335-4D65-8177-DAEF0E4DA2B5}" srcOrd="4" destOrd="0" presId="urn:microsoft.com/office/officeart/2005/8/layout/process5"/>
    <dgm:cxn modelId="{1CF4AC1C-0094-45BE-B260-9C969F670EFB}" type="presParOf" srcId="{FE65FF5E-FE7F-4E7B-976C-9746223C283C}" destId="{3AF52902-709D-4488-B613-EECAAEF40A08}" srcOrd="5" destOrd="0" presId="urn:microsoft.com/office/officeart/2005/8/layout/process5"/>
    <dgm:cxn modelId="{515C4349-B4C2-4190-9034-129E7F84E575}" type="presParOf" srcId="{3AF52902-709D-4488-B613-EECAAEF40A08}" destId="{94E48EE8-F346-49C8-8B28-4ABB46C53A40}" srcOrd="0" destOrd="0" presId="urn:microsoft.com/office/officeart/2005/8/layout/process5"/>
    <dgm:cxn modelId="{F2601281-B0AD-4F64-B505-861349194ED8}" type="presParOf" srcId="{FE65FF5E-FE7F-4E7B-976C-9746223C283C}" destId="{C98EA898-D246-4623-8803-1B3EC3D256F1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A5122F-7D18-4850-8C84-98489477C42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D421A14-7970-4045-8A0F-173B19EB358F}">
      <dgm:prSet phldrT="[Text]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Conditions (article L. 245-4 CASF)</a:t>
          </a:r>
          <a:endParaRPr lang="fr-FR" dirty="0">
            <a:solidFill>
              <a:schemeClr val="tx1"/>
            </a:solidFill>
          </a:endParaRPr>
        </a:p>
      </dgm:t>
    </dgm:pt>
    <dgm:pt modelId="{9D176B39-643D-4540-83F4-2E5D88A64A6A}" type="parTrans" cxnId="{7634C2EE-0673-4766-B005-B5963045BE9E}">
      <dgm:prSet/>
      <dgm:spPr/>
      <dgm:t>
        <a:bodyPr/>
        <a:lstStyle/>
        <a:p>
          <a:endParaRPr lang="fr-FR"/>
        </a:p>
      </dgm:t>
    </dgm:pt>
    <dgm:pt modelId="{A5B31D36-FF33-457E-B578-3F29CD3CBAA7}" type="sibTrans" cxnId="{7634C2EE-0673-4766-B005-B5963045BE9E}">
      <dgm:prSet/>
      <dgm:spPr/>
      <dgm:t>
        <a:bodyPr/>
        <a:lstStyle/>
        <a:p>
          <a:endParaRPr lang="fr-FR"/>
        </a:p>
      </dgm:t>
    </dgm:pt>
    <dgm:pt modelId="{66C1F064-CEA1-49FC-BC50-9975AEF96CB3}">
      <dgm:prSet phldrT="[Text]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Tarifs</a:t>
          </a:r>
          <a:endParaRPr lang="fr-FR" dirty="0">
            <a:solidFill>
              <a:schemeClr val="tx1"/>
            </a:solidFill>
          </a:endParaRPr>
        </a:p>
      </dgm:t>
    </dgm:pt>
    <dgm:pt modelId="{826C681F-C79E-4A38-9032-FCAD7E4A857A}" type="parTrans" cxnId="{200EC834-323E-493F-9D3C-54668DB05171}">
      <dgm:prSet/>
      <dgm:spPr/>
      <dgm:t>
        <a:bodyPr/>
        <a:lstStyle/>
        <a:p>
          <a:endParaRPr lang="fr-FR"/>
        </a:p>
      </dgm:t>
    </dgm:pt>
    <dgm:pt modelId="{F9C71572-A472-43FC-A843-53C015A6BA5C}" type="sibTrans" cxnId="{200EC834-323E-493F-9D3C-54668DB05171}">
      <dgm:prSet/>
      <dgm:spPr/>
      <dgm:t>
        <a:bodyPr/>
        <a:lstStyle/>
        <a:p>
          <a:endParaRPr lang="fr-FR"/>
        </a:p>
      </dgm:t>
    </dgm:pt>
    <dgm:pt modelId="{A1701E2E-F101-4B40-AFCB-744751F390B9}">
      <dgm:prSet/>
      <dgm:spPr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dirty="0" smtClean="0"/>
            <a:t>Pour une activité professionnelle si elle impose des frais supplémentaires</a:t>
          </a:r>
          <a:endParaRPr lang="fr-FR" dirty="0"/>
        </a:p>
      </dgm:t>
    </dgm:pt>
    <dgm:pt modelId="{02942B00-B22B-4729-A42B-D6097463C843}" type="parTrans" cxnId="{508601F5-DF93-4704-A7A3-5CDC2C66F5F7}">
      <dgm:prSet/>
      <dgm:spPr/>
      <dgm:t>
        <a:bodyPr/>
        <a:lstStyle/>
        <a:p>
          <a:endParaRPr lang="fr-FR"/>
        </a:p>
      </dgm:t>
    </dgm:pt>
    <dgm:pt modelId="{03F52DB5-E491-4027-8D63-3CB11D6AA005}" type="sibTrans" cxnId="{508601F5-DF93-4704-A7A3-5CDC2C66F5F7}">
      <dgm:prSet/>
      <dgm:spPr/>
      <dgm:t>
        <a:bodyPr/>
        <a:lstStyle/>
        <a:p>
          <a:endParaRPr lang="fr-FR"/>
        </a:p>
      </dgm:t>
    </dgm:pt>
    <dgm:pt modelId="{D4DFB10E-8AFF-4584-BF74-482E12791B99}">
      <dgm:prSet/>
      <dgm:spPr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dirty="0" smtClean="0"/>
            <a:t>Ou si l’état nécessite l’aide effective d’une TP pour les actes essentiels de l’existence ou requiert une surveillance régulière</a:t>
          </a:r>
          <a:endParaRPr lang="fr-FR" dirty="0"/>
        </a:p>
      </dgm:t>
    </dgm:pt>
    <dgm:pt modelId="{9B9DA94F-162C-464F-833D-764C748978D6}" type="parTrans" cxnId="{04260E30-9462-4898-A1BE-3601E547920D}">
      <dgm:prSet/>
      <dgm:spPr/>
      <dgm:t>
        <a:bodyPr/>
        <a:lstStyle/>
        <a:p>
          <a:endParaRPr lang="fr-FR"/>
        </a:p>
      </dgm:t>
    </dgm:pt>
    <dgm:pt modelId="{FDDD171F-3C38-4378-9294-C1547E01756B}" type="sibTrans" cxnId="{04260E30-9462-4898-A1BE-3601E547920D}">
      <dgm:prSet/>
      <dgm:spPr/>
      <dgm:t>
        <a:bodyPr/>
        <a:lstStyle/>
        <a:p>
          <a:endParaRPr lang="fr-FR"/>
        </a:p>
      </dgm:t>
    </dgm:pt>
    <dgm:pt modelId="{0F5661B9-FE79-4AE1-9BE6-96480AF81CFD}">
      <dgm:prSet/>
      <dgm:spPr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dirty="0" smtClean="0"/>
            <a:t>Un volume horaire est accordé selon les besoins évalués selon un guide barème</a:t>
          </a:r>
          <a:endParaRPr lang="fr-FR" dirty="0"/>
        </a:p>
      </dgm:t>
    </dgm:pt>
    <dgm:pt modelId="{097DE73A-71DA-4FE5-9D1F-4F2F518701FC}" type="parTrans" cxnId="{5ACC08C0-1048-4091-B987-26076A15C381}">
      <dgm:prSet/>
      <dgm:spPr/>
      <dgm:t>
        <a:bodyPr/>
        <a:lstStyle/>
        <a:p>
          <a:endParaRPr lang="fr-FR"/>
        </a:p>
      </dgm:t>
    </dgm:pt>
    <dgm:pt modelId="{85757373-3805-48E1-8A87-70738565312E}" type="sibTrans" cxnId="{5ACC08C0-1048-4091-B987-26076A15C381}">
      <dgm:prSet/>
      <dgm:spPr/>
      <dgm:t>
        <a:bodyPr/>
        <a:lstStyle/>
        <a:p>
          <a:endParaRPr lang="fr-FR"/>
        </a:p>
      </dgm:t>
    </dgm:pt>
    <dgm:pt modelId="{4A91C8F4-4EFC-48EF-9FF3-36CE15FFF14A}">
      <dgm:prSet/>
      <dgm:spPr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dirty="0" smtClean="0"/>
            <a:t>Le tarif est accordé par heure et dépend du mode d’intervention choisi</a:t>
          </a:r>
          <a:endParaRPr lang="fr-FR" dirty="0"/>
        </a:p>
      </dgm:t>
    </dgm:pt>
    <dgm:pt modelId="{7FEE8DB2-ADBA-4037-B59F-137541B8EE6F}" type="parTrans" cxnId="{19D9C7E2-578B-40F9-BD97-9B061B781284}">
      <dgm:prSet/>
      <dgm:spPr/>
      <dgm:t>
        <a:bodyPr/>
        <a:lstStyle/>
        <a:p>
          <a:endParaRPr lang="fr-FR"/>
        </a:p>
      </dgm:t>
    </dgm:pt>
    <dgm:pt modelId="{97987473-F514-4672-BF77-69AD2ECE7778}" type="sibTrans" cxnId="{19D9C7E2-578B-40F9-BD97-9B061B781284}">
      <dgm:prSet/>
      <dgm:spPr/>
      <dgm:t>
        <a:bodyPr/>
        <a:lstStyle/>
        <a:p>
          <a:endParaRPr lang="fr-FR"/>
        </a:p>
      </dgm:t>
    </dgm:pt>
    <dgm:pt modelId="{3331386F-1E9B-4840-9D52-323E8CC034D8}" type="pres">
      <dgm:prSet presAssocID="{B0A5122F-7D18-4850-8C84-98489477C42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E03B7F5-E19D-492E-8BAD-DAFB6FFBE69F}" type="pres">
      <dgm:prSet presAssocID="{ED421A14-7970-4045-8A0F-173B19EB358F}" presName="parentLin" presStyleCnt="0"/>
      <dgm:spPr/>
    </dgm:pt>
    <dgm:pt modelId="{C8EDF3F7-BBD5-4CB4-9045-D8F885C6A880}" type="pres">
      <dgm:prSet presAssocID="{ED421A14-7970-4045-8A0F-173B19EB358F}" presName="parentLeftMargin" presStyleLbl="node1" presStyleIdx="0" presStyleCnt="2"/>
      <dgm:spPr/>
      <dgm:t>
        <a:bodyPr/>
        <a:lstStyle/>
        <a:p>
          <a:endParaRPr lang="fr-FR"/>
        </a:p>
      </dgm:t>
    </dgm:pt>
    <dgm:pt modelId="{923249E5-E613-4E78-A18E-2FFF649DED50}" type="pres">
      <dgm:prSet presAssocID="{ED421A14-7970-4045-8A0F-173B19EB358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D68FA4-9A72-4736-AEE0-9C09EF167142}" type="pres">
      <dgm:prSet presAssocID="{ED421A14-7970-4045-8A0F-173B19EB358F}" presName="negativeSpace" presStyleCnt="0"/>
      <dgm:spPr/>
    </dgm:pt>
    <dgm:pt modelId="{C71F196B-7355-4944-91CF-8D85B6FE15BF}" type="pres">
      <dgm:prSet presAssocID="{ED421A14-7970-4045-8A0F-173B19EB358F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D36600E-FC07-44AC-BD37-B610302B6FD4}" type="pres">
      <dgm:prSet presAssocID="{A5B31D36-FF33-457E-B578-3F29CD3CBAA7}" presName="spaceBetweenRectangles" presStyleCnt="0"/>
      <dgm:spPr/>
    </dgm:pt>
    <dgm:pt modelId="{4C9A5C1E-29CA-4062-886F-6B1CB0664978}" type="pres">
      <dgm:prSet presAssocID="{66C1F064-CEA1-49FC-BC50-9975AEF96CB3}" presName="parentLin" presStyleCnt="0"/>
      <dgm:spPr/>
    </dgm:pt>
    <dgm:pt modelId="{1203DA3D-1ABB-4E76-B27C-BA7E3B2D00C2}" type="pres">
      <dgm:prSet presAssocID="{66C1F064-CEA1-49FC-BC50-9975AEF96CB3}" presName="parentLeftMargin" presStyleLbl="node1" presStyleIdx="0" presStyleCnt="2"/>
      <dgm:spPr/>
      <dgm:t>
        <a:bodyPr/>
        <a:lstStyle/>
        <a:p>
          <a:endParaRPr lang="fr-FR"/>
        </a:p>
      </dgm:t>
    </dgm:pt>
    <dgm:pt modelId="{4AD728D1-AF50-4E0B-BAD9-4133A7180CF3}" type="pres">
      <dgm:prSet presAssocID="{66C1F064-CEA1-49FC-BC50-9975AEF96CB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A6C58A1-E88D-4F46-8531-262F37843A30}" type="pres">
      <dgm:prSet presAssocID="{66C1F064-CEA1-49FC-BC50-9975AEF96CB3}" presName="negativeSpace" presStyleCnt="0"/>
      <dgm:spPr/>
    </dgm:pt>
    <dgm:pt modelId="{1B28013C-B385-4737-8983-EEFA1C4434A1}" type="pres">
      <dgm:prSet presAssocID="{66C1F064-CEA1-49FC-BC50-9975AEF96CB3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E2B245A-5019-4D9B-8CCE-60DF9E97A2BF}" type="presOf" srcId="{A1701E2E-F101-4B40-AFCB-744751F390B9}" destId="{C71F196B-7355-4944-91CF-8D85B6FE15BF}" srcOrd="0" destOrd="0" presId="urn:microsoft.com/office/officeart/2005/8/layout/list1"/>
    <dgm:cxn modelId="{9A39F856-B9C6-48F6-8035-895EA76D1F8A}" type="presOf" srcId="{B0A5122F-7D18-4850-8C84-98489477C42D}" destId="{3331386F-1E9B-4840-9D52-323E8CC034D8}" srcOrd="0" destOrd="0" presId="urn:microsoft.com/office/officeart/2005/8/layout/list1"/>
    <dgm:cxn modelId="{508601F5-DF93-4704-A7A3-5CDC2C66F5F7}" srcId="{ED421A14-7970-4045-8A0F-173B19EB358F}" destId="{A1701E2E-F101-4B40-AFCB-744751F390B9}" srcOrd="0" destOrd="0" parTransId="{02942B00-B22B-4729-A42B-D6097463C843}" sibTransId="{03F52DB5-E491-4027-8D63-3CB11D6AA005}"/>
    <dgm:cxn modelId="{20D118D2-77A1-40A9-B559-685B88240EED}" type="presOf" srcId="{0F5661B9-FE79-4AE1-9BE6-96480AF81CFD}" destId="{C71F196B-7355-4944-91CF-8D85B6FE15BF}" srcOrd="0" destOrd="2" presId="urn:microsoft.com/office/officeart/2005/8/layout/list1"/>
    <dgm:cxn modelId="{04260E30-9462-4898-A1BE-3601E547920D}" srcId="{ED421A14-7970-4045-8A0F-173B19EB358F}" destId="{D4DFB10E-8AFF-4584-BF74-482E12791B99}" srcOrd="1" destOrd="0" parTransId="{9B9DA94F-162C-464F-833D-764C748978D6}" sibTransId="{FDDD171F-3C38-4378-9294-C1547E01756B}"/>
    <dgm:cxn modelId="{200EC834-323E-493F-9D3C-54668DB05171}" srcId="{B0A5122F-7D18-4850-8C84-98489477C42D}" destId="{66C1F064-CEA1-49FC-BC50-9975AEF96CB3}" srcOrd="1" destOrd="0" parTransId="{826C681F-C79E-4A38-9032-FCAD7E4A857A}" sibTransId="{F9C71572-A472-43FC-A843-53C015A6BA5C}"/>
    <dgm:cxn modelId="{768C7E02-FD65-4EA0-978E-012EEE5A0CDC}" type="presOf" srcId="{D4DFB10E-8AFF-4584-BF74-482E12791B99}" destId="{C71F196B-7355-4944-91CF-8D85B6FE15BF}" srcOrd="0" destOrd="1" presId="urn:microsoft.com/office/officeart/2005/8/layout/list1"/>
    <dgm:cxn modelId="{5ACC08C0-1048-4091-B987-26076A15C381}" srcId="{ED421A14-7970-4045-8A0F-173B19EB358F}" destId="{0F5661B9-FE79-4AE1-9BE6-96480AF81CFD}" srcOrd="2" destOrd="0" parTransId="{097DE73A-71DA-4FE5-9D1F-4F2F518701FC}" sibTransId="{85757373-3805-48E1-8A87-70738565312E}"/>
    <dgm:cxn modelId="{7BDC210C-7B6E-43B6-AE3B-14D9E9F907D7}" type="presOf" srcId="{66C1F064-CEA1-49FC-BC50-9975AEF96CB3}" destId="{1203DA3D-1ABB-4E76-B27C-BA7E3B2D00C2}" srcOrd="0" destOrd="0" presId="urn:microsoft.com/office/officeart/2005/8/layout/list1"/>
    <dgm:cxn modelId="{7634C2EE-0673-4766-B005-B5963045BE9E}" srcId="{B0A5122F-7D18-4850-8C84-98489477C42D}" destId="{ED421A14-7970-4045-8A0F-173B19EB358F}" srcOrd="0" destOrd="0" parTransId="{9D176B39-643D-4540-83F4-2E5D88A64A6A}" sibTransId="{A5B31D36-FF33-457E-B578-3F29CD3CBAA7}"/>
    <dgm:cxn modelId="{5D6D762F-1F90-4BFD-B8AB-6188DE64E224}" type="presOf" srcId="{ED421A14-7970-4045-8A0F-173B19EB358F}" destId="{C8EDF3F7-BBD5-4CB4-9045-D8F885C6A880}" srcOrd="0" destOrd="0" presId="urn:microsoft.com/office/officeart/2005/8/layout/list1"/>
    <dgm:cxn modelId="{19D9C7E2-578B-40F9-BD97-9B061B781284}" srcId="{66C1F064-CEA1-49FC-BC50-9975AEF96CB3}" destId="{4A91C8F4-4EFC-48EF-9FF3-36CE15FFF14A}" srcOrd="0" destOrd="0" parTransId="{7FEE8DB2-ADBA-4037-B59F-137541B8EE6F}" sibTransId="{97987473-F514-4672-BF77-69AD2ECE7778}"/>
    <dgm:cxn modelId="{1451661C-154B-4EE3-A51D-0CB5F62AE830}" type="presOf" srcId="{66C1F064-CEA1-49FC-BC50-9975AEF96CB3}" destId="{4AD728D1-AF50-4E0B-BAD9-4133A7180CF3}" srcOrd="1" destOrd="0" presId="urn:microsoft.com/office/officeart/2005/8/layout/list1"/>
    <dgm:cxn modelId="{32AE6C7F-65E0-40D6-A0C6-C6C3A6C12FDF}" type="presOf" srcId="{4A91C8F4-4EFC-48EF-9FF3-36CE15FFF14A}" destId="{1B28013C-B385-4737-8983-EEFA1C4434A1}" srcOrd="0" destOrd="0" presId="urn:microsoft.com/office/officeart/2005/8/layout/list1"/>
    <dgm:cxn modelId="{6C2AB43B-DDE9-463A-A3F0-99C38275AB87}" type="presOf" srcId="{ED421A14-7970-4045-8A0F-173B19EB358F}" destId="{923249E5-E613-4E78-A18E-2FFF649DED50}" srcOrd="1" destOrd="0" presId="urn:microsoft.com/office/officeart/2005/8/layout/list1"/>
    <dgm:cxn modelId="{B52B8E38-ACC5-4E17-9FF4-9C7F3E2D2ED0}" type="presParOf" srcId="{3331386F-1E9B-4840-9D52-323E8CC034D8}" destId="{5E03B7F5-E19D-492E-8BAD-DAFB6FFBE69F}" srcOrd="0" destOrd="0" presId="urn:microsoft.com/office/officeart/2005/8/layout/list1"/>
    <dgm:cxn modelId="{90A5BB6C-3826-4903-A190-7BD81FF5D926}" type="presParOf" srcId="{5E03B7F5-E19D-492E-8BAD-DAFB6FFBE69F}" destId="{C8EDF3F7-BBD5-4CB4-9045-D8F885C6A880}" srcOrd="0" destOrd="0" presId="urn:microsoft.com/office/officeart/2005/8/layout/list1"/>
    <dgm:cxn modelId="{39152A45-20F5-4EC5-9169-2F0C639B6A90}" type="presParOf" srcId="{5E03B7F5-E19D-492E-8BAD-DAFB6FFBE69F}" destId="{923249E5-E613-4E78-A18E-2FFF649DED50}" srcOrd="1" destOrd="0" presId="urn:microsoft.com/office/officeart/2005/8/layout/list1"/>
    <dgm:cxn modelId="{808A3ECC-16BD-4D7D-9366-0FED8D0F8EC8}" type="presParOf" srcId="{3331386F-1E9B-4840-9D52-323E8CC034D8}" destId="{44D68FA4-9A72-4736-AEE0-9C09EF167142}" srcOrd="1" destOrd="0" presId="urn:microsoft.com/office/officeart/2005/8/layout/list1"/>
    <dgm:cxn modelId="{A6837E5F-FDD1-4E93-A85C-CF9F7D7ED834}" type="presParOf" srcId="{3331386F-1E9B-4840-9D52-323E8CC034D8}" destId="{C71F196B-7355-4944-91CF-8D85B6FE15BF}" srcOrd="2" destOrd="0" presId="urn:microsoft.com/office/officeart/2005/8/layout/list1"/>
    <dgm:cxn modelId="{00E80A14-C587-437A-BEE8-F5D01C71F436}" type="presParOf" srcId="{3331386F-1E9B-4840-9D52-323E8CC034D8}" destId="{7D36600E-FC07-44AC-BD37-B610302B6FD4}" srcOrd="3" destOrd="0" presId="urn:microsoft.com/office/officeart/2005/8/layout/list1"/>
    <dgm:cxn modelId="{581D069B-7339-457D-B6FD-12A8B9F79362}" type="presParOf" srcId="{3331386F-1E9B-4840-9D52-323E8CC034D8}" destId="{4C9A5C1E-29CA-4062-886F-6B1CB0664978}" srcOrd="4" destOrd="0" presId="urn:microsoft.com/office/officeart/2005/8/layout/list1"/>
    <dgm:cxn modelId="{B08385B0-DF1B-4DA4-8F5F-97A53C78FC4A}" type="presParOf" srcId="{4C9A5C1E-29CA-4062-886F-6B1CB0664978}" destId="{1203DA3D-1ABB-4E76-B27C-BA7E3B2D00C2}" srcOrd="0" destOrd="0" presId="urn:microsoft.com/office/officeart/2005/8/layout/list1"/>
    <dgm:cxn modelId="{05D9CF2B-DF60-4BD5-985A-E6CA400B6B16}" type="presParOf" srcId="{4C9A5C1E-29CA-4062-886F-6B1CB0664978}" destId="{4AD728D1-AF50-4E0B-BAD9-4133A7180CF3}" srcOrd="1" destOrd="0" presId="urn:microsoft.com/office/officeart/2005/8/layout/list1"/>
    <dgm:cxn modelId="{4DAD3F8C-5003-47E5-9244-4D5FB7D34CA9}" type="presParOf" srcId="{3331386F-1E9B-4840-9D52-323E8CC034D8}" destId="{4A6C58A1-E88D-4F46-8531-262F37843A30}" srcOrd="5" destOrd="0" presId="urn:microsoft.com/office/officeart/2005/8/layout/list1"/>
    <dgm:cxn modelId="{117FDC34-053F-46B8-9B6E-AA184B6388E3}" type="presParOf" srcId="{3331386F-1E9B-4840-9D52-323E8CC034D8}" destId="{1B28013C-B385-4737-8983-EEFA1C4434A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8B69462-FC8B-4483-8CB2-4E23F388162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9F68E18-BB55-4857-A684-5ECCCB817EB1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fr-FR" b="1" dirty="0" smtClean="0">
              <a:solidFill>
                <a:schemeClr val="tx1"/>
              </a:solidFill>
            </a:rPr>
            <a:t>Conditions</a:t>
          </a:r>
          <a:endParaRPr lang="fr-FR" b="1" dirty="0">
            <a:solidFill>
              <a:schemeClr val="tx1"/>
            </a:solidFill>
          </a:endParaRPr>
        </a:p>
      </dgm:t>
    </dgm:pt>
    <dgm:pt modelId="{90ABF8D3-9FA4-4ABC-9A7E-9FE95A93C40B}" type="parTrans" cxnId="{A4D087A1-D80E-42D5-BE3A-880001EAA066}">
      <dgm:prSet/>
      <dgm:spPr/>
      <dgm:t>
        <a:bodyPr/>
        <a:lstStyle/>
        <a:p>
          <a:endParaRPr lang="fr-FR"/>
        </a:p>
      </dgm:t>
    </dgm:pt>
    <dgm:pt modelId="{A41F7FB3-859C-41AB-BD5B-78EF64318F5D}" type="sibTrans" cxnId="{A4D087A1-D80E-42D5-BE3A-880001EAA066}">
      <dgm:prSet/>
      <dgm:spPr/>
      <dgm:t>
        <a:bodyPr/>
        <a:lstStyle/>
        <a:p>
          <a:endParaRPr lang="fr-FR"/>
        </a:p>
      </dgm:t>
    </dgm:pt>
    <dgm:pt modelId="{8B6C9C04-A302-4280-9CB2-270964FFD766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fr-FR" b="1" dirty="0" smtClean="0">
              <a:solidFill>
                <a:schemeClr val="tx1"/>
              </a:solidFill>
            </a:rPr>
            <a:t>Tarifs</a:t>
          </a:r>
          <a:endParaRPr lang="fr-FR" b="1" dirty="0">
            <a:solidFill>
              <a:schemeClr val="tx1"/>
            </a:solidFill>
          </a:endParaRPr>
        </a:p>
      </dgm:t>
    </dgm:pt>
    <dgm:pt modelId="{73E0EEAD-4DF1-488D-A80C-83143A6CA45C}" type="parTrans" cxnId="{C3F69BD2-9867-457A-A00C-51A19BD200FC}">
      <dgm:prSet/>
      <dgm:spPr/>
      <dgm:t>
        <a:bodyPr/>
        <a:lstStyle/>
        <a:p>
          <a:endParaRPr lang="fr-FR"/>
        </a:p>
      </dgm:t>
    </dgm:pt>
    <dgm:pt modelId="{8B01CF92-5D94-4F1A-8896-4B7B790283B9}" type="sibTrans" cxnId="{C3F69BD2-9867-457A-A00C-51A19BD200FC}">
      <dgm:prSet/>
      <dgm:spPr/>
      <dgm:t>
        <a:bodyPr/>
        <a:lstStyle/>
        <a:p>
          <a:endParaRPr lang="fr-FR"/>
        </a:p>
      </dgm:t>
    </dgm:pt>
    <dgm:pt modelId="{0F9D63B5-0CB8-4BF9-BD7B-146F0A55B36C}">
      <dgm:prSet/>
      <dgm:spPr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r>
            <a:rPr lang="fr-FR" dirty="0" smtClean="0"/>
            <a:t>Acquisition ou location dans les 12 mois suivants la notification de la décision d’attribution (art D. 245-54 CASF)</a:t>
          </a:r>
          <a:endParaRPr lang="fr-FR" dirty="0"/>
        </a:p>
      </dgm:t>
    </dgm:pt>
    <dgm:pt modelId="{CB101BC6-56DB-4FE7-9499-BA10A535FA98}" type="parTrans" cxnId="{FF08CD98-F6D7-4F7F-8E4F-F6DA51CD1EE2}">
      <dgm:prSet/>
      <dgm:spPr/>
      <dgm:t>
        <a:bodyPr/>
        <a:lstStyle/>
        <a:p>
          <a:endParaRPr lang="fr-FR"/>
        </a:p>
      </dgm:t>
    </dgm:pt>
    <dgm:pt modelId="{573C79E8-858D-4B0E-AC9F-5C95113223F6}" type="sibTrans" cxnId="{FF08CD98-F6D7-4F7F-8E4F-F6DA51CD1EE2}">
      <dgm:prSet/>
      <dgm:spPr/>
      <dgm:t>
        <a:bodyPr/>
        <a:lstStyle/>
        <a:p>
          <a:endParaRPr lang="fr-FR"/>
        </a:p>
      </dgm:t>
    </dgm:pt>
    <dgm:pt modelId="{627B7D1E-4AC0-4789-9F4D-B0C017EE20B8}">
      <dgm:prSet/>
      <dgm:spPr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r>
            <a:rPr lang="fr-FR" dirty="0" smtClean="0"/>
            <a:t>Montant maximal: 3 960€ par période de 3 ans</a:t>
          </a:r>
          <a:endParaRPr lang="fr-FR" dirty="0"/>
        </a:p>
      </dgm:t>
    </dgm:pt>
    <dgm:pt modelId="{98ABB049-D615-4A0F-9DA8-FE0C5021CF8D}" type="parTrans" cxnId="{7FCBC297-B9F3-46EA-A5BA-7699D236BE48}">
      <dgm:prSet/>
      <dgm:spPr/>
      <dgm:t>
        <a:bodyPr/>
        <a:lstStyle/>
        <a:p>
          <a:endParaRPr lang="fr-FR"/>
        </a:p>
      </dgm:t>
    </dgm:pt>
    <dgm:pt modelId="{3FE60480-0C3B-476B-9F77-6B3498D68515}" type="sibTrans" cxnId="{7FCBC297-B9F3-46EA-A5BA-7699D236BE48}">
      <dgm:prSet/>
      <dgm:spPr/>
      <dgm:t>
        <a:bodyPr/>
        <a:lstStyle/>
        <a:p>
          <a:endParaRPr lang="fr-FR"/>
        </a:p>
      </dgm:t>
    </dgm:pt>
    <dgm:pt modelId="{C0CC3E29-3C07-4F1F-97C5-ACE369665D04}">
      <dgm:prSet/>
      <dgm:spPr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r>
            <a:rPr lang="fr-FR" dirty="0" smtClean="0"/>
            <a:t>Si tarif &gt; ou = 3 000€: possibilité de majoration</a:t>
          </a:r>
          <a:endParaRPr lang="fr-FR" dirty="0"/>
        </a:p>
      </dgm:t>
    </dgm:pt>
    <dgm:pt modelId="{1FF12F18-8374-41E7-ABFA-934FB412A6CC}" type="parTrans" cxnId="{E4C31166-F67A-43B6-86C6-5F14DFD92DAD}">
      <dgm:prSet/>
      <dgm:spPr/>
      <dgm:t>
        <a:bodyPr/>
        <a:lstStyle/>
        <a:p>
          <a:endParaRPr lang="fr-FR"/>
        </a:p>
      </dgm:t>
    </dgm:pt>
    <dgm:pt modelId="{5807244C-DC63-474A-8F32-0C8F0D83B0EA}" type="sibTrans" cxnId="{E4C31166-F67A-43B6-86C6-5F14DFD92DAD}">
      <dgm:prSet/>
      <dgm:spPr/>
      <dgm:t>
        <a:bodyPr/>
        <a:lstStyle/>
        <a:p>
          <a:endParaRPr lang="fr-FR"/>
        </a:p>
      </dgm:t>
    </dgm:pt>
    <dgm:pt modelId="{B3E79768-F66F-451A-80FC-722941FA53A4}" type="pres">
      <dgm:prSet presAssocID="{B8B69462-FC8B-4483-8CB2-4E23F388162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EAB43AB-4214-4FD7-9CD5-B030082FA866}" type="pres">
      <dgm:prSet presAssocID="{79F68E18-BB55-4857-A684-5ECCCB817EB1}" presName="parentLin" presStyleCnt="0"/>
      <dgm:spPr/>
    </dgm:pt>
    <dgm:pt modelId="{4502FBC6-AFEF-4937-B952-9634D25C9052}" type="pres">
      <dgm:prSet presAssocID="{79F68E18-BB55-4857-A684-5ECCCB817EB1}" presName="parentLeftMargin" presStyleLbl="node1" presStyleIdx="0" presStyleCnt="2"/>
      <dgm:spPr/>
      <dgm:t>
        <a:bodyPr/>
        <a:lstStyle/>
        <a:p>
          <a:endParaRPr lang="fr-FR"/>
        </a:p>
      </dgm:t>
    </dgm:pt>
    <dgm:pt modelId="{405BBA35-87D6-419F-9B8E-C8BF67F1E038}" type="pres">
      <dgm:prSet presAssocID="{79F68E18-BB55-4857-A684-5ECCCB817EB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4970C3D-24A9-40FB-8DFC-AA09F962DA05}" type="pres">
      <dgm:prSet presAssocID="{79F68E18-BB55-4857-A684-5ECCCB817EB1}" presName="negativeSpace" presStyleCnt="0"/>
      <dgm:spPr/>
    </dgm:pt>
    <dgm:pt modelId="{0DBC6DF8-D49C-4D94-91B4-EDBE37C69023}" type="pres">
      <dgm:prSet presAssocID="{79F68E18-BB55-4857-A684-5ECCCB817EB1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3A14585-D01F-45D1-85C2-EF0D9D1DDF8C}" type="pres">
      <dgm:prSet presAssocID="{A41F7FB3-859C-41AB-BD5B-78EF64318F5D}" presName="spaceBetweenRectangles" presStyleCnt="0"/>
      <dgm:spPr/>
    </dgm:pt>
    <dgm:pt modelId="{36C46502-BFAC-4688-8A46-5E4D025A3C80}" type="pres">
      <dgm:prSet presAssocID="{8B6C9C04-A302-4280-9CB2-270964FFD766}" presName="parentLin" presStyleCnt="0"/>
      <dgm:spPr/>
    </dgm:pt>
    <dgm:pt modelId="{EDCC446F-4C06-48A0-A0C7-D16B57E63310}" type="pres">
      <dgm:prSet presAssocID="{8B6C9C04-A302-4280-9CB2-270964FFD766}" presName="parentLeftMargin" presStyleLbl="node1" presStyleIdx="0" presStyleCnt="2"/>
      <dgm:spPr/>
      <dgm:t>
        <a:bodyPr/>
        <a:lstStyle/>
        <a:p>
          <a:endParaRPr lang="fr-FR"/>
        </a:p>
      </dgm:t>
    </dgm:pt>
    <dgm:pt modelId="{0EF62871-4563-41BE-BA65-C3F70CE460A2}" type="pres">
      <dgm:prSet presAssocID="{8B6C9C04-A302-4280-9CB2-270964FFD76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CEF2D08-08E7-4F7D-A8EE-E1F3C835C56E}" type="pres">
      <dgm:prSet presAssocID="{8B6C9C04-A302-4280-9CB2-270964FFD766}" presName="negativeSpace" presStyleCnt="0"/>
      <dgm:spPr/>
    </dgm:pt>
    <dgm:pt modelId="{33A4E6B5-3ADD-4376-A11A-94C0A6B04BB2}" type="pres">
      <dgm:prSet presAssocID="{8B6C9C04-A302-4280-9CB2-270964FFD766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9667875-A1DA-43FB-B1E1-22E469BE6B2C}" type="presOf" srcId="{8B6C9C04-A302-4280-9CB2-270964FFD766}" destId="{0EF62871-4563-41BE-BA65-C3F70CE460A2}" srcOrd="1" destOrd="0" presId="urn:microsoft.com/office/officeart/2005/8/layout/list1"/>
    <dgm:cxn modelId="{564154D6-542F-48DE-B0D5-CB62FDCEEF9D}" type="presOf" srcId="{8B6C9C04-A302-4280-9CB2-270964FFD766}" destId="{EDCC446F-4C06-48A0-A0C7-D16B57E63310}" srcOrd="0" destOrd="0" presId="urn:microsoft.com/office/officeart/2005/8/layout/list1"/>
    <dgm:cxn modelId="{C9833903-6C2C-437E-BDFF-1CD1DBD75CFF}" type="presOf" srcId="{627B7D1E-4AC0-4789-9F4D-B0C017EE20B8}" destId="{33A4E6B5-3ADD-4376-A11A-94C0A6B04BB2}" srcOrd="0" destOrd="0" presId="urn:microsoft.com/office/officeart/2005/8/layout/list1"/>
    <dgm:cxn modelId="{C3F69BD2-9867-457A-A00C-51A19BD200FC}" srcId="{B8B69462-FC8B-4483-8CB2-4E23F388162C}" destId="{8B6C9C04-A302-4280-9CB2-270964FFD766}" srcOrd="1" destOrd="0" parTransId="{73E0EEAD-4DF1-488D-A80C-83143A6CA45C}" sibTransId="{8B01CF92-5D94-4F1A-8896-4B7B790283B9}"/>
    <dgm:cxn modelId="{0F8CFB1F-1CE9-4EDE-B073-7EB39714DA95}" type="presOf" srcId="{79F68E18-BB55-4857-A684-5ECCCB817EB1}" destId="{4502FBC6-AFEF-4937-B952-9634D25C9052}" srcOrd="0" destOrd="0" presId="urn:microsoft.com/office/officeart/2005/8/layout/list1"/>
    <dgm:cxn modelId="{FF08CD98-F6D7-4F7F-8E4F-F6DA51CD1EE2}" srcId="{79F68E18-BB55-4857-A684-5ECCCB817EB1}" destId="{0F9D63B5-0CB8-4BF9-BD7B-146F0A55B36C}" srcOrd="0" destOrd="0" parTransId="{CB101BC6-56DB-4FE7-9499-BA10A535FA98}" sibTransId="{573C79E8-858D-4B0E-AC9F-5C95113223F6}"/>
    <dgm:cxn modelId="{E4C31166-F67A-43B6-86C6-5F14DFD92DAD}" srcId="{8B6C9C04-A302-4280-9CB2-270964FFD766}" destId="{C0CC3E29-3C07-4F1F-97C5-ACE369665D04}" srcOrd="1" destOrd="0" parTransId="{1FF12F18-8374-41E7-ABFA-934FB412A6CC}" sibTransId="{5807244C-DC63-474A-8F32-0C8F0D83B0EA}"/>
    <dgm:cxn modelId="{A4D087A1-D80E-42D5-BE3A-880001EAA066}" srcId="{B8B69462-FC8B-4483-8CB2-4E23F388162C}" destId="{79F68E18-BB55-4857-A684-5ECCCB817EB1}" srcOrd="0" destOrd="0" parTransId="{90ABF8D3-9FA4-4ABC-9A7E-9FE95A93C40B}" sibTransId="{A41F7FB3-859C-41AB-BD5B-78EF64318F5D}"/>
    <dgm:cxn modelId="{374A3CC0-A6E2-4E9F-9B23-9839204DB856}" type="presOf" srcId="{79F68E18-BB55-4857-A684-5ECCCB817EB1}" destId="{405BBA35-87D6-419F-9B8E-C8BF67F1E038}" srcOrd="1" destOrd="0" presId="urn:microsoft.com/office/officeart/2005/8/layout/list1"/>
    <dgm:cxn modelId="{B1C6B187-C4CE-4531-A8A7-978C9DD811D6}" type="presOf" srcId="{B8B69462-FC8B-4483-8CB2-4E23F388162C}" destId="{B3E79768-F66F-451A-80FC-722941FA53A4}" srcOrd="0" destOrd="0" presId="urn:microsoft.com/office/officeart/2005/8/layout/list1"/>
    <dgm:cxn modelId="{801D9264-D72F-4B18-AE48-B6A26FDE211B}" type="presOf" srcId="{0F9D63B5-0CB8-4BF9-BD7B-146F0A55B36C}" destId="{0DBC6DF8-D49C-4D94-91B4-EDBE37C69023}" srcOrd="0" destOrd="0" presId="urn:microsoft.com/office/officeart/2005/8/layout/list1"/>
    <dgm:cxn modelId="{EC588A4A-BD45-4931-9F1B-0E98D5140A28}" type="presOf" srcId="{C0CC3E29-3C07-4F1F-97C5-ACE369665D04}" destId="{33A4E6B5-3ADD-4376-A11A-94C0A6B04BB2}" srcOrd="0" destOrd="1" presId="urn:microsoft.com/office/officeart/2005/8/layout/list1"/>
    <dgm:cxn modelId="{7FCBC297-B9F3-46EA-A5BA-7699D236BE48}" srcId="{8B6C9C04-A302-4280-9CB2-270964FFD766}" destId="{627B7D1E-4AC0-4789-9F4D-B0C017EE20B8}" srcOrd="0" destOrd="0" parTransId="{98ABB049-D615-4A0F-9DA8-FE0C5021CF8D}" sibTransId="{3FE60480-0C3B-476B-9F77-6B3498D68515}"/>
    <dgm:cxn modelId="{93C348D6-7498-4511-9803-7269A4F2D780}" type="presParOf" srcId="{B3E79768-F66F-451A-80FC-722941FA53A4}" destId="{5EAB43AB-4214-4FD7-9CD5-B030082FA866}" srcOrd="0" destOrd="0" presId="urn:microsoft.com/office/officeart/2005/8/layout/list1"/>
    <dgm:cxn modelId="{D5C187CA-0490-41A1-B50C-F0FC354C2E54}" type="presParOf" srcId="{5EAB43AB-4214-4FD7-9CD5-B030082FA866}" destId="{4502FBC6-AFEF-4937-B952-9634D25C9052}" srcOrd="0" destOrd="0" presId="urn:microsoft.com/office/officeart/2005/8/layout/list1"/>
    <dgm:cxn modelId="{2560D13D-6A2F-4F63-8EB4-BD237096FB9E}" type="presParOf" srcId="{5EAB43AB-4214-4FD7-9CD5-B030082FA866}" destId="{405BBA35-87D6-419F-9B8E-C8BF67F1E038}" srcOrd="1" destOrd="0" presId="urn:microsoft.com/office/officeart/2005/8/layout/list1"/>
    <dgm:cxn modelId="{9B14FDAC-1D90-4B0B-8B8C-C187E3C63E73}" type="presParOf" srcId="{B3E79768-F66F-451A-80FC-722941FA53A4}" destId="{B4970C3D-24A9-40FB-8DFC-AA09F962DA05}" srcOrd="1" destOrd="0" presId="urn:microsoft.com/office/officeart/2005/8/layout/list1"/>
    <dgm:cxn modelId="{55EB562B-D450-4BA0-93AF-8DB9CBE9E6A0}" type="presParOf" srcId="{B3E79768-F66F-451A-80FC-722941FA53A4}" destId="{0DBC6DF8-D49C-4D94-91B4-EDBE37C69023}" srcOrd="2" destOrd="0" presId="urn:microsoft.com/office/officeart/2005/8/layout/list1"/>
    <dgm:cxn modelId="{19769877-03D9-45D7-8974-8F61FE38A5BB}" type="presParOf" srcId="{B3E79768-F66F-451A-80FC-722941FA53A4}" destId="{83A14585-D01F-45D1-85C2-EF0D9D1DDF8C}" srcOrd="3" destOrd="0" presId="urn:microsoft.com/office/officeart/2005/8/layout/list1"/>
    <dgm:cxn modelId="{3ECCA9E9-5A18-4450-B3C2-1F9D6063B615}" type="presParOf" srcId="{B3E79768-F66F-451A-80FC-722941FA53A4}" destId="{36C46502-BFAC-4688-8A46-5E4D025A3C80}" srcOrd="4" destOrd="0" presId="urn:microsoft.com/office/officeart/2005/8/layout/list1"/>
    <dgm:cxn modelId="{CCC77092-D832-4897-B48A-E3BDCDC19831}" type="presParOf" srcId="{36C46502-BFAC-4688-8A46-5E4D025A3C80}" destId="{EDCC446F-4C06-48A0-A0C7-D16B57E63310}" srcOrd="0" destOrd="0" presId="urn:microsoft.com/office/officeart/2005/8/layout/list1"/>
    <dgm:cxn modelId="{0D628695-550A-4349-8F00-C0103E5B877F}" type="presParOf" srcId="{36C46502-BFAC-4688-8A46-5E4D025A3C80}" destId="{0EF62871-4563-41BE-BA65-C3F70CE460A2}" srcOrd="1" destOrd="0" presId="urn:microsoft.com/office/officeart/2005/8/layout/list1"/>
    <dgm:cxn modelId="{AE35BDCD-7E86-4ADB-AAD9-7D1C8AA3F8DC}" type="presParOf" srcId="{B3E79768-F66F-451A-80FC-722941FA53A4}" destId="{4CEF2D08-08E7-4F7D-A8EE-E1F3C835C56E}" srcOrd="5" destOrd="0" presId="urn:microsoft.com/office/officeart/2005/8/layout/list1"/>
    <dgm:cxn modelId="{E65771F9-C62A-4EC6-83FF-34EF5A24359F}" type="presParOf" srcId="{B3E79768-F66F-451A-80FC-722941FA53A4}" destId="{33A4E6B5-3ADD-4376-A11A-94C0A6B04BB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68417E1-1E34-485B-BD95-88A23137A4C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0EB6659-CB27-467E-86ED-630FE77E1EA8}">
      <dgm:prSet phldrT="[Text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pPr algn="ctr"/>
          <a:r>
            <a:rPr lang="fr-FR" sz="2000" b="1" dirty="0" smtClean="0">
              <a:solidFill>
                <a:schemeClr val="tx1"/>
              </a:solidFill>
            </a:rPr>
            <a:t>Conditions</a:t>
          </a:r>
          <a:endParaRPr lang="fr-FR" sz="2000" b="1" dirty="0">
            <a:solidFill>
              <a:schemeClr val="tx1"/>
            </a:solidFill>
          </a:endParaRPr>
        </a:p>
      </dgm:t>
    </dgm:pt>
    <dgm:pt modelId="{D1EB76F1-7954-4726-A153-F2D61E1B8F5C}" type="parTrans" cxnId="{858B7636-F783-42F5-8823-791DE4ACE0CB}">
      <dgm:prSet/>
      <dgm:spPr/>
      <dgm:t>
        <a:bodyPr/>
        <a:lstStyle/>
        <a:p>
          <a:endParaRPr lang="fr-FR"/>
        </a:p>
      </dgm:t>
    </dgm:pt>
    <dgm:pt modelId="{FB81A27E-A9DE-462F-B918-4FBDB964F4D8}" type="sibTrans" cxnId="{858B7636-F783-42F5-8823-791DE4ACE0CB}">
      <dgm:prSet/>
      <dgm:spPr/>
      <dgm:t>
        <a:bodyPr/>
        <a:lstStyle/>
        <a:p>
          <a:endParaRPr lang="fr-FR"/>
        </a:p>
      </dgm:t>
    </dgm:pt>
    <dgm:pt modelId="{8097668E-35A1-4134-BB92-916C83EF79D1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fr-FR" sz="2000" b="1" dirty="0" smtClean="0">
              <a:solidFill>
                <a:schemeClr val="tx1"/>
              </a:solidFill>
            </a:rPr>
            <a:t>Tarifs</a:t>
          </a:r>
          <a:endParaRPr lang="fr-FR" sz="2000" b="1" dirty="0">
            <a:solidFill>
              <a:schemeClr val="tx1"/>
            </a:solidFill>
          </a:endParaRPr>
        </a:p>
      </dgm:t>
    </dgm:pt>
    <dgm:pt modelId="{E8AF26CB-0927-44D1-A1A5-7460F85A9637}" type="parTrans" cxnId="{D59EB507-2BE5-4C1E-98C9-094931C76AA5}">
      <dgm:prSet/>
      <dgm:spPr/>
      <dgm:t>
        <a:bodyPr/>
        <a:lstStyle/>
        <a:p>
          <a:endParaRPr lang="fr-FR"/>
        </a:p>
      </dgm:t>
    </dgm:pt>
    <dgm:pt modelId="{E3F08B88-5682-46A5-8A8B-ABD7A228C05F}" type="sibTrans" cxnId="{D59EB507-2BE5-4C1E-98C9-094931C76AA5}">
      <dgm:prSet/>
      <dgm:spPr/>
      <dgm:t>
        <a:bodyPr/>
        <a:lstStyle/>
        <a:p>
          <a:endParaRPr lang="fr-FR"/>
        </a:p>
      </dgm:t>
    </dgm:pt>
    <dgm:pt modelId="{E7CC404C-DF74-4A6F-8E33-E7D94AB5BE9B}">
      <dgm:prSet custT="1"/>
      <dgm:spPr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r>
            <a:rPr lang="fr-FR" sz="2200" dirty="0" smtClean="0"/>
            <a:t>Prise en charge</a:t>
          </a:r>
          <a:endParaRPr lang="fr-FR" sz="2200" dirty="0"/>
        </a:p>
      </dgm:t>
    </dgm:pt>
    <dgm:pt modelId="{54F3BB4E-5920-4A84-A552-00EAE13CFAEF}" type="parTrans" cxnId="{6251EADB-E867-440B-81F1-9138D732AD31}">
      <dgm:prSet/>
      <dgm:spPr/>
      <dgm:t>
        <a:bodyPr/>
        <a:lstStyle/>
        <a:p>
          <a:endParaRPr lang="fr-FR"/>
        </a:p>
      </dgm:t>
    </dgm:pt>
    <dgm:pt modelId="{A8131533-FBB4-48CE-A757-5E6A0DA8C102}" type="sibTrans" cxnId="{6251EADB-E867-440B-81F1-9138D732AD31}">
      <dgm:prSet/>
      <dgm:spPr/>
      <dgm:t>
        <a:bodyPr/>
        <a:lstStyle/>
        <a:p>
          <a:endParaRPr lang="fr-FR"/>
        </a:p>
      </dgm:t>
    </dgm:pt>
    <dgm:pt modelId="{1E327593-59A9-4C48-AB68-F4FE72E33208}">
      <dgm:prSet custT="1"/>
      <dgm:spPr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r>
            <a:rPr lang="fr-FR" sz="2200" dirty="0" smtClean="0"/>
            <a:t>Montant attribuable: 10 000€ par période de 10 ans</a:t>
          </a:r>
          <a:endParaRPr lang="fr-FR" sz="2200" dirty="0"/>
        </a:p>
      </dgm:t>
    </dgm:pt>
    <dgm:pt modelId="{B2FE8940-C8F2-4F24-ACE6-D86DD4A1846A}" type="parTrans" cxnId="{02487D64-D682-4CF8-B2E2-968A95325FE9}">
      <dgm:prSet/>
      <dgm:spPr/>
      <dgm:t>
        <a:bodyPr/>
        <a:lstStyle/>
        <a:p>
          <a:endParaRPr lang="fr-FR"/>
        </a:p>
      </dgm:t>
    </dgm:pt>
    <dgm:pt modelId="{0D25BDEA-FB35-4051-9D65-2146CEC744F5}" type="sibTrans" cxnId="{02487D64-D682-4CF8-B2E2-968A95325FE9}">
      <dgm:prSet/>
      <dgm:spPr/>
      <dgm:t>
        <a:bodyPr/>
        <a:lstStyle/>
        <a:p>
          <a:endParaRPr lang="fr-FR"/>
        </a:p>
      </dgm:t>
    </dgm:pt>
    <dgm:pt modelId="{20EA1BA3-CBC4-4D3C-AD2D-A5C94696B90E}">
      <dgm:prSet/>
      <dgm:spPr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r>
            <a:rPr lang="fr-FR" dirty="0" smtClean="0"/>
            <a:t>Sur devis et préconisations de l ’équipe pluridisciplinaire de la MDPH (Article D 245-28 CASF)</a:t>
          </a:r>
          <a:endParaRPr lang="fr-FR" dirty="0"/>
        </a:p>
      </dgm:t>
    </dgm:pt>
    <dgm:pt modelId="{109D2E4C-0A54-4EF6-A9A2-65F5240DF6D1}" type="parTrans" cxnId="{3E02514C-BF6A-44A4-9936-1BE74B1C1306}">
      <dgm:prSet/>
      <dgm:spPr/>
      <dgm:t>
        <a:bodyPr/>
        <a:lstStyle/>
        <a:p>
          <a:endParaRPr lang="fr-FR"/>
        </a:p>
      </dgm:t>
    </dgm:pt>
    <dgm:pt modelId="{E6BE2500-22A8-48FC-B38F-C786A83FD7C0}" type="sibTrans" cxnId="{3E02514C-BF6A-44A4-9936-1BE74B1C1306}">
      <dgm:prSet/>
      <dgm:spPr/>
      <dgm:t>
        <a:bodyPr/>
        <a:lstStyle/>
        <a:p>
          <a:endParaRPr lang="fr-FR"/>
        </a:p>
      </dgm:t>
    </dgm:pt>
    <dgm:pt modelId="{C6E98BC9-494F-40A2-9F7B-78BBDC85D042}">
      <dgm:prSet/>
      <dgm:spPr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r>
            <a:rPr lang="fr-FR" dirty="0" smtClean="0"/>
            <a:t>Concernant (Article D. 245-14 CASF):</a:t>
          </a:r>
          <a:endParaRPr lang="fr-FR" dirty="0"/>
        </a:p>
      </dgm:t>
    </dgm:pt>
    <dgm:pt modelId="{CF05F03F-9889-45BD-B022-52DB695D1B17}" type="parTrans" cxnId="{339454B1-07CD-4313-AC83-66B7090A06AF}">
      <dgm:prSet/>
      <dgm:spPr/>
      <dgm:t>
        <a:bodyPr/>
        <a:lstStyle/>
        <a:p>
          <a:endParaRPr lang="fr-FR"/>
        </a:p>
      </dgm:t>
    </dgm:pt>
    <dgm:pt modelId="{680BCB97-BF2F-4C65-810E-3C53C941C53D}" type="sibTrans" cxnId="{339454B1-07CD-4313-AC83-66B7090A06AF}">
      <dgm:prSet/>
      <dgm:spPr/>
      <dgm:t>
        <a:bodyPr/>
        <a:lstStyle/>
        <a:p>
          <a:endParaRPr lang="fr-FR"/>
        </a:p>
      </dgm:t>
    </dgm:pt>
    <dgm:pt modelId="{F0F3A91F-2BFB-420A-AB9C-8D73924BE06A}">
      <dgm:prSet/>
      <dgm:spPr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r>
            <a:rPr lang="fr-FR" dirty="0" smtClean="0"/>
            <a:t>Les frais tendant à l’amélioration ou le maintien de l’autonomie</a:t>
          </a:r>
          <a:endParaRPr lang="fr-FR" dirty="0"/>
        </a:p>
      </dgm:t>
    </dgm:pt>
    <dgm:pt modelId="{BBB68E22-5ADD-4D59-97FA-CCFD3BCBC730}" type="parTrans" cxnId="{D92C1334-E418-4715-8A8D-5003642DE1EF}">
      <dgm:prSet/>
      <dgm:spPr/>
      <dgm:t>
        <a:bodyPr/>
        <a:lstStyle/>
        <a:p>
          <a:endParaRPr lang="fr-FR"/>
        </a:p>
      </dgm:t>
    </dgm:pt>
    <dgm:pt modelId="{DF1605DC-8F5D-43C8-8DF3-8D261269F72A}" type="sibTrans" cxnId="{D92C1334-E418-4715-8A8D-5003642DE1EF}">
      <dgm:prSet/>
      <dgm:spPr/>
      <dgm:t>
        <a:bodyPr/>
        <a:lstStyle/>
        <a:p>
          <a:endParaRPr lang="fr-FR"/>
        </a:p>
      </dgm:t>
    </dgm:pt>
    <dgm:pt modelId="{9CE2D9FB-C120-4866-B517-F1092B49071B}">
      <dgm:prSet/>
      <dgm:spPr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r>
            <a:rPr lang="fr-FR" dirty="0" smtClean="0"/>
            <a:t>Les coûts entrainés par le déménagement et l’installation des équipements nécessaires</a:t>
          </a:r>
          <a:endParaRPr lang="fr-FR" dirty="0"/>
        </a:p>
      </dgm:t>
    </dgm:pt>
    <dgm:pt modelId="{651BE926-B207-4248-ACE4-91874386B1B4}" type="parTrans" cxnId="{B5B0D268-47E1-4FAC-87D1-E8D6C606249D}">
      <dgm:prSet/>
      <dgm:spPr/>
      <dgm:t>
        <a:bodyPr/>
        <a:lstStyle/>
        <a:p>
          <a:endParaRPr lang="fr-FR"/>
        </a:p>
      </dgm:t>
    </dgm:pt>
    <dgm:pt modelId="{46D25BA6-3053-4E7F-B938-9B64D76FCD0B}" type="sibTrans" cxnId="{B5B0D268-47E1-4FAC-87D1-E8D6C606249D}">
      <dgm:prSet/>
      <dgm:spPr/>
      <dgm:t>
        <a:bodyPr/>
        <a:lstStyle/>
        <a:p>
          <a:endParaRPr lang="fr-FR"/>
        </a:p>
      </dgm:t>
    </dgm:pt>
    <dgm:pt modelId="{59ACC0F4-C896-482F-A97C-2EECABAF50AA}">
      <dgm:prSet custT="1"/>
      <dgm:spPr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endParaRPr lang="fr-FR" sz="2200" dirty="0"/>
        </a:p>
      </dgm:t>
    </dgm:pt>
    <dgm:pt modelId="{23C7A3D0-39E0-46EC-8A91-D6751B8C08E9}" type="parTrans" cxnId="{B400FFEA-580C-415C-89D7-B89880D8738B}">
      <dgm:prSet/>
      <dgm:spPr/>
      <dgm:t>
        <a:bodyPr/>
        <a:lstStyle/>
        <a:p>
          <a:endParaRPr lang="fr-FR"/>
        </a:p>
      </dgm:t>
    </dgm:pt>
    <dgm:pt modelId="{819E4A87-6C00-443C-BEC5-D663EF34100B}" type="sibTrans" cxnId="{B400FFEA-580C-415C-89D7-B89880D8738B}">
      <dgm:prSet/>
      <dgm:spPr/>
      <dgm:t>
        <a:bodyPr/>
        <a:lstStyle/>
        <a:p>
          <a:endParaRPr lang="fr-FR"/>
        </a:p>
      </dgm:t>
    </dgm:pt>
    <dgm:pt modelId="{4903197F-EF14-4DD4-9D00-8BA0E02C1065}">
      <dgm:prSet custT="1"/>
      <dgm:spPr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endParaRPr lang="fr-FR" sz="2200" dirty="0"/>
        </a:p>
      </dgm:t>
    </dgm:pt>
    <dgm:pt modelId="{1DA15F2D-6856-4174-A895-28EDC32FF23C}" type="sibTrans" cxnId="{CDF7B45C-D4CF-4E86-B4CE-8B1236E9AAA9}">
      <dgm:prSet/>
      <dgm:spPr/>
      <dgm:t>
        <a:bodyPr/>
        <a:lstStyle/>
        <a:p>
          <a:endParaRPr lang="fr-FR"/>
        </a:p>
      </dgm:t>
    </dgm:pt>
    <dgm:pt modelId="{C6319634-C400-4810-8D7E-75E951EA5A4A}" type="parTrans" cxnId="{CDF7B45C-D4CF-4E86-B4CE-8B1236E9AAA9}">
      <dgm:prSet/>
      <dgm:spPr/>
      <dgm:t>
        <a:bodyPr/>
        <a:lstStyle/>
        <a:p>
          <a:endParaRPr lang="fr-FR"/>
        </a:p>
      </dgm:t>
    </dgm:pt>
    <dgm:pt modelId="{79D899D4-B881-4FFB-9E7B-F0952AF582CF}" type="pres">
      <dgm:prSet presAssocID="{368417E1-1E34-485B-BD95-88A23137A4C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5935E13-6E7C-4AFF-A1E9-D0D5E4597497}" type="pres">
      <dgm:prSet presAssocID="{D0EB6659-CB27-467E-86ED-630FE77E1EA8}" presName="parentLin" presStyleCnt="0"/>
      <dgm:spPr/>
    </dgm:pt>
    <dgm:pt modelId="{50E982C7-A621-4D5A-82EE-79B68D94D7DF}" type="pres">
      <dgm:prSet presAssocID="{D0EB6659-CB27-467E-86ED-630FE77E1EA8}" presName="parentLeftMargin" presStyleLbl="node1" presStyleIdx="0" presStyleCnt="2"/>
      <dgm:spPr/>
      <dgm:t>
        <a:bodyPr/>
        <a:lstStyle/>
        <a:p>
          <a:endParaRPr lang="fr-FR"/>
        </a:p>
      </dgm:t>
    </dgm:pt>
    <dgm:pt modelId="{2FE4BE13-94B4-4502-9801-5E1B8092327D}" type="pres">
      <dgm:prSet presAssocID="{D0EB6659-CB27-467E-86ED-630FE77E1EA8}" presName="parentText" presStyleLbl="node1" presStyleIdx="0" presStyleCnt="2" custScaleY="6773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8D4C31-9C13-4B6E-92FF-919C379C444A}" type="pres">
      <dgm:prSet presAssocID="{D0EB6659-CB27-467E-86ED-630FE77E1EA8}" presName="negativeSpace" presStyleCnt="0"/>
      <dgm:spPr/>
    </dgm:pt>
    <dgm:pt modelId="{AF5C8BE2-3470-449C-A5DA-97AA80D485CF}" type="pres">
      <dgm:prSet presAssocID="{D0EB6659-CB27-467E-86ED-630FE77E1EA8}" presName="childText" presStyleLbl="conFgAcc1" presStyleIdx="0" presStyleCnt="2" custLinFactNeighborX="1001" custLinFactNeighborY="75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CE0C5DC-7F8A-4A54-9071-7A80EFE179EF}" type="pres">
      <dgm:prSet presAssocID="{FB81A27E-A9DE-462F-B918-4FBDB964F4D8}" presName="spaceBetweenRectangles" presStyleCnt="0"/>
      <dgm:spPr/>
    </dgm:pt>
    <dgm:pt modelId="{CA3F0C74-1BCF-4CDD-BD7B-7ABFE825AF2E}" type="pres">
      <dgm:prSet presAssocID="{8097668E-35A1-4134-BB92-916C83EF79D1}" presName="parentLin" presStyleCnt="0"/>
      <dgm:spPr/>
    </dgm:pt>
    <dgm:pt modelId="{B1CFAD13-DC47-4C2A-BFCD-F787D4AC8BCD}" type="pres">
      <dgm:prSet presAssocID="{8097668E-35A1-4134-BB92-916C83EF79D1}" presName="parentLeftMargin" presStyleLbl="node1" presStyleIdx="0" presStyleCnt="2"/>
      <dgm:spPr/>
      <dgm:t>
        <a:bodyPr/>
        <a:lstStyle/>
        <a:p>
          <a:endParaRPr lang="fr-FR"/>
        </a:p>
      </dgm:t>
    </dgm:pt>
    <dgm:pt modelId="{E7C3644F-6B62-440F-9C7B-6332EED9BB19}" type="pres">
      <dgm:prSet presAssocID="{8097668E-35A1-4134-BB92-916C83EF79D1}" presName="parentText" presStyleLbl="node1" presStyleIdx="1" presStyleCnt="2" custScaleY="5143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73E76A-CABF-4FF9-9980-A36537189D8F}" type="pres">
      <dgm:prSet presAssocID="{8097668E-35A1-4134-BB92-916C83EF79D1}" presName="negativeSpace" presStyleCnt="0"/>
      <dgm:spPr/>
    </dgm:pt>
    <dgm:pt modelId="{6EDA49F5-1FE8-437A-8B2E-A7F54C9086EF}" type="pres">
      <dgm:prSet presAssocID="{8097668E-35A1-4134-BB92-916C83EF79D1}" presName="childText" presStyleLbl="conFgAcc1" presStyleIdx="1" presStyleCnt="2" custLinFactNeighborX="126" custLinFactNeighborY="215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86125A8-F384-43AB-9785-C40049FBA698}" type="presOf" srcId="{D0EB6659-CB27-467E-86ED-630FE77E1EA8}" destId="{50E982C7-A621-4D5A-82EE-79B68D94D7DF}" srcOrd="0" destOrd="0" presId="urn:microsoft.com/office/officeart/2005/8/layout/list1"/>
    <dgm:cxn modelId="{D92C1334-E418-4715-8A8D-5003642DE1EF}" srcId="{C6E98BC9-494F-40A2-9F7B-78BBDC85D042}" destId="{F0F3A91F-2BFB-420A-AB9C-8D73924BE06A}" srcOrd="0" destOrd="0" parTransId="{BBB68E22-5ADD-4D59-97FA-CCFD3BCBC730}" sibTransId="{DF1605DC-8F5D-43C8-8DF3-8D261269F72A}"/>
    <dgm:cxn modelId="{1EBB8F7D-CDA1-4573-9764-B756F4870D07}" type="presOf" srcId="{8097668E-35A1-4134-BB92-916C83EF79D1}" destId="{E7C3644F-6B62-440F-9C7B-6332EED9BB19}" srcOrd="1" destOrd="0" presId="urn:microsoft.com/office/officeart/2005/8/layout/list1"/>
    <dgm:cxn modelId="{B400FFEA-580C-415C-89D7-B89880D8738B}" srcId="{8097668E-35A1-4134-BB92-916C83EF79D1}" destId="{59ACC0F4-C896-482F-A97C-2EECABAF50AA}" srcOrd="0" destOrd="0" parTransId="{23C7A3D0-39E0-46EC-8A91-D6751B8C08E9}" sibTransId="{819E4A87-6C00-443C-BEC5-D663EF34100B}"/>
    <dgm:cxn modelId="{1380758D-CE98-457D-B955-F1CE111B2FBF}" type="presOf" srcId="{8097668E-35A1-4134-BB92-916C83EF79D1}" destId="{B1CFAD13-DC47-4C2A-BFCD-F787D4AC8BCD}" srcOrd="0" destOrd="0" presId="urn:microsoft.com/office/officeart/2005/8/layout/list1"/>
    <dgm:cxn modelId="{B5B0D268-47E1-4FAC-87D1-E8D6C606249D}" srcId="{C6E98BC9-494F-40A2-9F7B-78BBDC85D042}" destId="{9CE2D9FB-C120-4866-B517-F1092B49071B}" srcOrd="1" destOrd="0" parTransId="{651BE926-B207-4248-ACE4-91874386B1B4}" sibTransId="{46D25BA6-3053-4E7F-B938-9B64D76FCD0B}"/>
    <dgm:cxn modelId="{47900009-2A21-45A4-AD3D-64A7FEAFF7DD}" type="presOf" srcId="{59ACC0F4-C896-482F-A97C-2EECABAF50AA}" destId="{6EDA49F5-1FE8-437A-8B2E-A7F54C9086EF}" srcOrd="0" destOrd="0" presId="urn:microsoft.com/office/officeart/2005/8/layout/list1"/>
    <dgm:cxn modelId="{E7C19C20-2929-4B26-9E10-6804CC8F7FCD}" type="presOf" srcId="{D0EB6659-CB27-467E-86ED-630FE77E1EA8}" destId="{2FE4BE13-94B4-4502-9801-5E1B8092327D}" srcOrd="1" destOrd="0" presId="urn:microsoft.com/office/officeart/2005/8/layout/list1"/>
    <dgm:cxn modelId="{339454B1-07CD-4313-AC83-66B7090A06AF}" srcId="{D0EB6659-CB27-467E-86ED-630FE77E1EA8}" destId="{C6E98BC9-494F-40A2-9F7B-78BBDC85D042}" srcOrd="1" destOrd="0" parTransId="{CF05F03F-9889-45BD-B022-52DB695D1B17}" sibTransId="{680BCB97-BF2F-4C65-810E-3C53C941C53D}"/>
    <dgm:cxn modelId="{6251EADB-E867-440B-81F1-9138D732AD31}" srcId="{8097668E-35A1-4134-BB92-916C83EF79D1}" destId="{E7CC404C-DF74-4A6F-8E33-E7D94AB5BE9B}" srcOrd="1" destOrd="0" parTransId="{54F3BB4E-5920-4A84-A552-00EAE13CFAEF}" sibTransId="{A8131533-FBB4-48CE-A757-5E6A0DA8C102}"/>
    <dgm:cxn modelId="{6334DB90-DCC1-4248-B83D-759FDA8032BE}" type="presOf" srcId="{E7CC404C-DF74-4A6F-8E33-E7D94AB5BE9B}" destId="{6EDA49F5-1FE8-437A-8B2E-A7F54C9086EF}" srcOrd="0" destOrd="1" presId="urn:microsoft.com/office/officeart/2005/8/layout/list1"/>
    <dgm:cxn modelId="{CDF7B45C-D4CF-4E86-B4CE-8B1236E9AAA9}" srcId="{8097668E-35A1-4134-BB92-916C83EF79D1}" destId="{4903197F-EF14-4DD4-9D00-8BA0E02C1065}" srcOrd="2" destOrd="0" parTransId="{C6319634-C400-4810-8D7E-75E951EA5A4A}" sibTransId="{1DA15F2D-6856-4174-A895-28EDC32FF23C}"/>
    <dgm:cxn modelId="{3F29CEB1-6FB9-43FF-806C-30428B317EC8}" type="presOf" srcId="{368417E1-1E34-485B-BD95-88A23137A4C8}" destId="{79D899D4-B881-4FFB-9E7B-F0952AF582CF}" srcOrd="0" destOrd="0" presId="urn:microsoft.com/office/officeart/2005/8/layout/list1"/>
    <dgm:cxn modelId="{3E02514C-BF6A-44A4-9936-1BE74B1C1306}" srcId="{D0EB6659-CB27-467E-86ED-630FE77E1EA8}" destId="{20EA1BA3-CBC4-4D3C-AD2D-A5C94696B90E}" srcOrd="0" destOrd="0" parTransId="{109D2E4C-0A54-4EF6-A9A2-65F5240DF6D1}" sibTransId="{E6BE2500-22A8-48FC-B38F-C786A83FD7C0}"/>
    <dgm:cxn modelId="{6BB0C99A-B982-4918-A7BE-E0CE7F73220A}" type="presOf" srcId="{F0F3A91F-2BFB-420A-AB9C-8D73924BE06A}" destId="{AF5C8BE2-3470-449C-A5DA-97AA80D485CF}" srcOrd="0" destOrd="2" presId="urn:microsoft.com/office/officeart/2005/8/layout/list1"/>
    <dgm:cxn modelId="{DE804E78-6C52-4894-B5C3-68DC7EF9D574}" type="presOf" srcId="{9CE2D9FB-C120-4866-B517-F1092B49071B}" destId="{AF5C8BE2-3470-449C-A5DA-97AA80D485CF}" srcOrd="0" destOrd="3" presId="urn:microsoft.com/office/officeart/2005/8/layout/list1"/>
    <dgm:cxn modelId="{69C8F55B-6BD4-44CE-9163-1C6BFC665723}" type="presOf" srcId="{1E327593-59A9-4C48-AB68-F4FE72E33208}" destId="{6EDA49F5-1FE8-437A-8B2E-A7F54C9086EF}" srcOrd="0" destOrd="3" presId="urn:microsoft.com/office/officeart/2005/8/layout/list1"/>
    <dgm:cxn modelId="{01A9A1A1-58E1-410D-B427-20AEA9E3B522}" type="presOf" srcId="{C6E98BC9-494F-40A2-9F7B-78BBDC85D042}" destId="{AF5C8BE2-3470-449C-A5DA-97AA80D485CF}" srcOrd="0" destOrd="1" presId="urn:microsoft.com/office/officeart/2005/8/layout/list1"/>
    <dgm:cxn modelId="{D59EB507-2BE5-4C1E-98C9-094931C76AA5}" srcId="{368417E1-1E34-485B-BD95-88A23137A4C8}" destId="{8097668E-35A1-4134-BB92-916C83EF79D1}" srcOrd="1" destOrd="0" parTransId="{E8AF26CB-0927-44D1-A1A5-7460F85A9637}" sibTransId="{E3F08B88-5682-46A5-8A8B-ABD7A228C05F}"/>
    <dgm:cxn modelId="{842ABC8B-A620-41CA-A5EE-CA8F4C134094}" type="presOf" srcId="{20EA1BA3-CBC4-4D3C-AD2D-A5C94696B90E}" destId="{AF5C8BE2-3470-449C-A5DA-97AA80D485CF}" srcOrd="0" destOrd="0" presId="urn:microsoft.com/office/officeart/2005/8/layout/list1"/>
    <dgm:cxn modelId="{02487D64-D682-4CF8-B2E2-968A95325FE9}" srcId="{8097668E-35A1-4134-BB92-916C83EF79D1}" destId="{1E327593-59A9-4C48-AB68-F4FE72E33208}" srcOrd="3" destOrd="0" parTransId="{B2FE8940-C8F2-4F24-ACE6-D86DD4A1846A}" sibTransId="{0D25BDEA-FB35-4051-9D65-2146CEC744F5}"/>
    <dgm:cxn modelId="{9A210F88-0D49-495C-8AEF-7B1EE1317FA1}" type="presOf" srcId="{4903197F-EF14-4DD4-9D00-8BA0E02C1065}" destId="{6EDA49F5-1FE8-437A-8B2E-A7F54C9086EF}" srcOrd="0" destOrd="2" presId="urn:microsoft.com/office/officeart/2005/8/layout/list1"/>
    <dgm:cxn modelId="{858B7636-F783-42F5-8823-791DE4ACE0CB}" srcId="{368417E1-1E34-485B-BD95-88A23137A4C8}" destId="{D0EB6659-CB27-467E-86ED-630FE77E1EA8}" srcOrd="0" destOrd="0" parTransId="{D1EB76F1-7954-4726-A153-F2D61E1B8F5C}" sibTransId="{FB81A27E-A9DE-462F-B918-4FBDB964F4D8}"/>
    <dgm:cxn modelId="{1F3EB9B4-B453-4FB7-B116-F8526D46457F}" type="presParOf" srcId="{79D899D4-B881-4FFB-9E7B-F0952AF582CF}" destId="{95935E13-6E7C-4AFF-A1E9-D0D5E4597497}" srcOrd="0" destOrd="0" presId="urn:microsoft.com/office/officeart/2005/8/layout/list1"/>
    <dgm:cxn modelId="{E4E549FD-4878-42FC-B962-27CA5DDB55E4}" type="presParOf" srcId="{95935E13-6E7C-4AFF-A1E9-D0D5E4597497}" destId="{50E982C7-A621-4D5A-82EE-79B68D94D7DF}" srcOrd="0" destOrd="0" presId="urn:microsoft.com/office/officeart/2005/8/layout/list1"/>
    <dgm:cxn modelId="{455A9626-5B58-4B31-95D3-AB0E3F30CB47}" type="presParOf" srcId="{95935E13-6E7C-4AFF-A1E9-D0D5E4597497}" destId="{2FE4BE13-94B4-4502-9801-5E1B8092327D}" srcOrd="1" destOrd="0" presId="urn:microsoft.com/office/officeart/2005/8/layout/list1"/>
    <dgm:cxn modelId="{79BAFA9E-059A-4496-89C0-FC1CCF8A89BF}" type="presParOf" srcId="{79D899D4-B881-4FFB-9E7B-F0952AF582CF}" destId="{538D4C31-9C13-4B6E-92FF-919C379C444A}" srcOrd="1" destOrd="0" presId="urn:microsoft.com/office/officeart/2005/8/layout/list1"/>
    <dgm:cxn modelId="{D6229172-3EF7-4C35-86D0-EF92548D712B}" type="presParOf" srcId="{79D899D4-B881-4FFB-9E7B-F0952AF582CF}" destId="{AF5C8BE2-3470-449C-A5DA-97AA80D485CF}" srcOrd="2" destOrd="0" presId="urn:microsoft.com/office/officeart/2005/8/layout/list1"/>
    <dgm:cxn modelId="{77D655D1-8AAE-483E-9052-14EDF6B91745}" type="presParOf" srcId="{79D899D4-B881-4FFB-9E7B-F0952AF582CF}" destId="{7CE0C5DC-7F8A-4A54-9071-7A80EFE179EF}" srcOrd="3" destOrd="0" presId="urn:microsoft.com/office/officeart/2005/8/layout/list1"/>
    <dgm:cxn modelId="{42FA0B55-788B-4901-A637-8FB321012871}" type="presParOf" srcId="{79D899D4-B881-4FFB-9E7B-F0952AF582CF}" destId="{CA3F0C74-1BCF-4CDD-BD7B-7ABFE825AF2E}" srcOrd="4" destOrd="0" presId="urn:microsoft.com/office/officeart/2005/8/layout/list1"/>
    <dgm:cxn modelId="{FBB17918-54B3-48FB-AC30-A92927494620}" type="presParOf" srcId="{CA3F0C74-1BCF-4CDD-BD7B-7ABFE825AF2E}" destId="{B1CFAD13-DC47-4C2A-BFCD-F787D4AC8BCD}" srcOrd="0" destOrd="0" presId="urn:microsoft.com/office/officeart/2005/8/layout/list1"/>
    <dgm:cxn modelId="{7F36D6B2-5945-4D87-9BD6-9D49AFE3885C}" type="presParOf" srcId="{CA3F0C74-1BCF-4CDD-BD7B-7ABFE825AF2E}" destId="{E7C3644F-6B62-440F-9C7B-6332EED9BB19}" srcOrd="1" destOrd="0" presId="urn:microsoft.com/office/officeart/2005/8/layout/list1"/>
    <dgm:cxn modelId="{578E13D9-C4C9-4B41-AADD-AFF9378E51CD}" type="presParOf" srcId="{79D899D4-B881-4FFB-9E7B-F0952AF582CF}" destId="{5373E76A-CABF-4FF9-9980-A36537189D8F}" srcOrd="5" destOrd="0" presId="urn:microsoft.com/office/officeart/2005/8/layout/list1"/>
    <dgm:cxn modelId="{651FE9F9-EE8E-4746-94F5-A5234B4D3A90}" type="presParOf" srcId="{79D899D4-B881-4FFB-9E7B-F0952AF582CF}" destId="{6EDA49F5-1FE8-437A-8B2E-A7F54C9086E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EFE139C-D863-4A7E-829F-010C5F28E1D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3231FEC-2AA3-41A8-9A0F-BBFA14ED3B40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l"/>
          <a:r>
            <a:rPr lang="fr-FR" b="0" dirty="0" smtClean="0">
              <a:solidFill>
                <a:schemeClr val="tx1"/>
              </a:solidFill>
            </a:rPr>
            <a:t>Conditions</a:t>
          </a:r>
        </a:p>
      </dgm:t>
    </dgm:pt>
    <dgm:pt modelId="{32B5B957-9255-41ED-86E0-084BD2BB862B}" type="parTrans" cxnId="{62B9E12B-864E-4898-ABBC-BC2E467104F0}">
      <dgm:prSet/>
      <dgm:spPr/>
      <dgm:t>
        <a:bodyPr/>
        <a:lstStyle/>
        <a:p>
          <a:endParaRPr lang="fr-FR"/>
        </a:p>
      </dgm:t>
    </dgm:pt>
    <dgm:pt modelId="{087B0CBD-618D-4A80-8CCB-C0A1DB70C61F}" type="sibTrans" cxnId="{62B9E12B-864E-4898-ABBC-BC2E467104F0}">
      <dgm:prSet/>
      <dgm:spPr/>
      <dgm:t>
        <a:bodyPr/>
        <a:lstStyle/>
        <a:p>
          <a:endParaRPr lang="fr-FR"/>
        </a:p>
      </dgm:t>
    </dgm:pt>
    <dgm:pt modelId="{DC62E539-4CF9-4B5B-9F34-B7A8A50A7C9B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l"/>
          <a:r>
            <a:rPr lang="fr-FR" b="0" dirty="0" smtClean="0">
              <a:solidFill>
                <a:schemeClr val="tx1"/>
              </a:solidFill>
            </a:rPr>
            <a:t>Tarifs aménagement véhicule</a:t>
          </a:r>
          <a:endParaRPr lang="fr-FR" b="0" dirty="0">
            <a:solidFill>
              <a:schemeClr val="tx1"/>
            </a:solidFill>
          </a:endParaRPr>
        </a:p>
      </dgm:t>
    </dgm:pt>
    <dgm:pt modelId="{12782FB1-34D2-40E0-A6C8-E8D9A9E9BB4A}" type="parTrans" cxnId="{0C8BD52D-D4F4-41DD-BAE7-3AAE71A24160}">
      <dgm:prSet/>
      <dgm:spPr/>
      <dgm:t>
        <a:bodyPr/>
        <a:lstStyle/>
        <a:p>
          <a:endParaRPr lang="fr-FR"/>
        </a:p>
      </dgm:t>
    </dgm:pt>
    <dgm:pt modelId="{C7060CF7-C2B5-4D28-93D9-49FC34371339}" type="sibTrans" cxnId="{0C8BD52D-D4F4-41DD-BAE7-3AAE71A24160}">
      <dgm:prSet/>
      <dgm:spPr/>
      <dgm:t>
        <a:bodyPr/>
        <a:lstStyle/>
        <a:p>
          <a:endParaRPr lang="fr-FR"/>
        </a:p>
      </dgm:t>
    </dgm:pt>
    <dgm:pt modelId="{C08589FC-866F-4B6C-980B-8DE511BAB6C3}">
      <dgm:prSet custT="1"/>
      <dgm:spPr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r>
            <a:rPr lang="fr-FR" sz="2800" dirty="0" smtClean="0"/>
            <a:t>Sur devis et sur les préconisations de l’équipe pluridisciplinaire de la MDPH (Article D. 245-28 CASF)</a:t>
          </a:r>
          <a:endParaRPr lang="fr-FR" sz="2800" dirty="0"/>
        </a:p>
      </dgm:t>
    </dgm:pt>
    <dgm:pt modelId="{9EA0A3C5-3996-4E1E-8F1E-AE8AB81B1D00}" type="parTrans" cxnId="{CAB432B8-EAF0-421F-AC57-5C01E48E58AC}">
      <dgm:prSet/>
      <dgm:spPr/>
      <dgm:t>
        <a:bodyPr/>
        <a:lstStyle/>
        <a:p>
          <a:endParaRPr lang="fr-FR"/>
        </a:p>
      </dgm:t>
    </dgm:pt>
    <dgm:pt modelId="{92E0D673-21F2-4433-8B94-B7CAC3B16AD3}" type="sibTrans" cxnId="{CAB432B8-EAF0-421F-AC57-5C01E48E58AC}">
      <dgm:prSet/>
      <dgm:spPr/>
      <dgm:t>
        <a:bodyPr/>
        <a:lstStyle/>
        <a:p>
          <a:endParaRPr lang="fr-FR"/>
        </a:p>
      </dgm:t>
    </dgm:pt>
    <dgm:pt modelId="{2EC5ACF8-D5D6-4A62-B86F-96C5F35E80F8}" type="pres">
      <dgm:prSet presAssocID="{9EFE139C-D863-4A7E-829F-010C5F28E1D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477E7B6-44BD-4080-A6F6-FE694E078F4B}" type="pres">
      <dgm:prSet presAssocID="{03231FEC-2AA3-41A8-9A0F-BBFA14ED3B40}" presName="parentLin" presStyleCnt="0"/>
      <dgm:spPr/>
    </dgm:pt>
    <dgm:pt modelId="{3D50D6DC-A1EA-449D-94DC-358BFA53BB99}" type="pres">
      <dgm:prSet presAssocID="{03231FEC-2AA3-41A8-9A0F-BBFA14ED3B40}" presName="parentLeftMargin" presStyleLbl="node1" presStyleIdx="0" presStyleCnt="2"/>
      <dgm:spPr/>
      <dgm:t>
        <a:bodyPr/>
        <a:lstStyle/>
        <a:p>
          <a:endParaRPr lang="fr-FR"/>
        </a:p>
      </dgm:t>
    </dgm:pt>
    <dgm:pt modelId="{7B54E678-2BE7-49D9-9896-21E0F0B986B6}" type="pres">
      <dgm:prSet presAssocID="{03231FEC-2AA3-41A8-9A0F-BBFA14ED3B40}" presName="parentText" presStyleLbl="node1" presStyleIdx="0" presStyleCnt="2" custScaleY="39708" custLinFactY="-32442" custLinFactNeighborX="4251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AE548CA-8464-41E0-B1EA-CB34C7F6DC21}" type="pres">
      <dgm:prSet presAssocID="{03231FEC-2AA3-41A8-9A0F-BBFA14ED3B40}" presName="negativeSpace" presStyleCnt="0"/>
      <dgm:spPr/>
    </dgm:pt>
    <dgm:pt modelId="{80795E95-F193-4D66-8607-35CA7901B4F1}" type="pres">
      <dgm:prSet presAssocID="{03231FEC-2AA3-41A8-9A0F-BBFA14ED3B40}" presName="childText" presStyleLbl="conFgAcc1" presStyleIdx="0" presStyleCnt="2" custScaleY="95937" custLinFactY="-33797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6429495-BD87-47F8-BBB2-77E3F80B35D5}" type="pres">
      <dgm:prSet presAssocID="{087B0CBD-618D-4A80-8CCB-C0A1DB70C61F}" presName="spaceBetweenRectangles" presStyleCnt="0"/>
      <dgm:spPr/>
    </dgm:pt>
    <dgm:pt modelId="{EBBB7301-0255-4063-A7CE-E92A97708EFB}" type="pres">
      <dgm:prSet presAssocID="{DC62E539-4CF9-4B5B-9F34-B7A8A50A7C9B}" presName="parentLin" presStyleCnt="0"/>
      <dgm:spPr/>
    </dgm:pt>
    <dgm:pt modelId="{9E71CB40-1D74-49F1-A0DB-D673EB4A1069}" type="pres">
      <dgm:prSet presAssocID="{DC62E539-4CF9-4B5B-9F34-B7A8A50A7C9B}" presName="parentLeftMargin" presStyleLbl="node1" presStyleIdx="0" presStyleCnt="2"/>
      <dgm:spPr/>
      <dgm:t>
        <a:bodyPr/>
        <a:lstStyle/>
        <a:p>
          <a:endParaRPr lang="fr-FR"/>
        </a:p>
      </dgm:t>
    </dgm:pt>
    <dgm:pt modelId="{8BD7CAA5-FF0F-4B50-90AD-0940A78C458F}" type="pres">
      <dgm:prSet presAssocID="{DC62E539-4CF9-4B5B-9F34-B7A8A50A7C9B}" presName="parentText" presStyleLbl="node1" presStyleIdx="1" presStyleCnt="2" custScaleY="32853" custLinFactNeighborX="36585" custLinFactNeighborY="-3122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0430F9-CBD0-41CE-A0D0-30404CAD7494}" type="pres">
      <dgm:prSet presAssocID="{DC62E539-4CF9-4B5B-9F34-B7A8A50A7C9B}" presName="negativeSpace" presStyleCnt="0"/>
      <dgm:spPr/>
    </dgm:pt>
    <dgm:pt modelId="{C56DFDEF-5139-4738-8765-54A181601173}" type="pres">
      <dgm:prSet presAssocID="{DC62E539-4CF9-4B5B-9F34-B7A8A50A7C9B}" presName="childText" presStyleLbl="conFgAcc1" presStyleIdx="1" presStyleCnt="2" custScaleY="262701" custLinFactNeighborY="-11608">
        <dgm:presLayoutVars>
          <dgm:bulletEnabled val="1"/>
        </dgm:presLayoutVars>
      </dgm:prSet>
      <dgm:spPr>
        <a:ln>
          <a:solidFill>
            <a:schemeClr val="accent6">
              <a:lumMod val="40000"/>
              <a:lumOff val="60000"/>
            </a:schemeClr>
          </a:solidFill>
        </a:ln>
      </dgm:spPr>
    </dgm:pt>
  </dgm:ptLst>
  <dgm:cxnLst>
    <dgm:cxn modelId="{44B416E2-795B-4EAD-B157-C826C72E65F5}" type="presOf" srcId="{C08589FC-866F-4B6C-980B-8DE511BAB6C3}" destId="{80795E95-F193-4D66-8607-35CA7901B4F1}" srcOrd="0" destOrd="0" presId="urn:microsoft.com/office/officeart/2005/8/layout/list1"/>
    <dgm:cxn modelId="{CAC0E720-350A-4835-821F-4E339C52EEB4}" type="presOf" srcId="{03231FEC-2AA3-41A8-9A0F-BBFA14ED3B40}" destId="{3D50D6DC-A1EA-449D-94DC-358BFA53BB99}" srcOrd="0" destOrd="0" presId="urn:microsoft.com/office/officeart/2005/8/layout/list1"/>
    <dgm:cxn modelId="{CAB432B8-EAF0-421F-AC57-5C01E48E58AC}" srcId="{03231FEC-2AA3-41A8-9A0F-BBFA14ED3B40}" destId="{C08589FC-866F-4B6C-980B-8DE511BAB6C3}" srcOrd="0" destOrd="0" parTransId="{9EA0A3C5-3996-4E1E-8F1E-AE8AB81B1D00}" sibTransId="{92E0D673-21F2-4433-8B94-B7CAC3B16AD3}"/>
    <dgm:cxn modelId="{829977A1-6DA4-474E-A128-E13D45D573FA}" type="presOf" srcId="{DC62E539-4CF9-4B5B-9F34-B7A8A50A7C9B}" destId="{9E71CB40-1D74-49F1-A0DB-D673EB4A1069}" srcOrd="0" destOrd="0" presId="urn:microsoft.com/office/officeart/2005/8/layout/list1"/>
    <dgm:cxn modelId="{E41E9937-333C-4B29-9536-9C47AA409CCF}" type="presOf" srcId="{9EFE139C-D863-4A7E-829F-010C5F28E1D3}" destId="{2EC5ACF8-D5D6-4A62-B86F-96C5F35E80F8}" srcOrd="0" destOrd="0" presId="urn:microsoft.com/office/officeart/2005/8/layout/list1"/>
    <dgm:cxn modelId="{62B9E12B-864E-4898-ABBC-BC2E467104F0}" srcId="{9EFE139C-D863-4A7E-829F-010C5F28E1D3}" destId="{03231FEC-2AA3-41A8-9A0F-BBFA14ED3B40}" srcOrd="0" destOrd="0" parTransId="{32B5B957-9255-41ED-86E0-084BD2BB862B}" sibTransId="{087B0CBD-618D-4A80-8CCB-C0A1DB70C61F}"/>
    <dgm:cxn modelId="{4CFA3D0A-36F7-4626-982D-CC7409CFD33F}" type="presOf" srcId="{03231FEC-2AA3-41A8-9A0F-BBFA14ED3B40}" destId="{7B54E678-2BE7-49D9-9896-21E0F0B986B6}" srcOrd="1" destOrd="0" presId="urn:microsoft.com/office/officeart/2005/8/layout/list1"/>
    <dgm:cxn modelId="{ECDD648D-413B-4DF5-A91C-530FF668F395}" type="presOf" srcId="{DC62E539-4CF9-4B5B-9F34-B7A8A50A7C9B}" destId="{8BD7CAA5-FF0F-4B50-90AD-0940A78C458F}" srcOrd="1" destOrd="0" presId="urn:microsoft.com/office/officeart/2005/8/layout/list1"/>
    <dgm:cxn modelId="{0C8BD52D-D4F4-41DD-BAE7-3AAE71A24160}" srcId="{9EFE139C-D863-4A7E-829F-010C5F28E1D3}" destId="{DC62E539-4CF9-4B5B-9F34-B7A8A50A7C9B}" srcOrd="1" destOrd="0" parTransId="{12782FB1-34D2-40E0-A6C8-E8D9A9E9BB4A}" sibTransId="{C7060CF7-C2B5-4D28-93D9-49FC34371339}"/>
    <dgm:cxn modelId="{59526B7B-7E32-4D30-A6C6-1C1F12CDD4B0}" type="presParOf" srcId="{2EC5ACF8-D5D6-4A62-B86F-96C5F35E80F8}" destId="{8477E7B6-44BD-4080-A6F6-FE694E078F4B}" srcOrd="0" destOrd="0" presId="urn:microsoft.com/office/officeart/2005/8/layout/list1"/>
    <dgm:cxn modelId="{F91AD187-3421-48BD-8B28-6EA9DB09B55D}" type="presParOf" srcId="{8477E7B6-44BD-4080-A6F6-FE694E078F4B}" destId="{3D50D6DC-A1EA-449D-94DC-358BFA53BB99}" srcOrd="0" destOrd="0" presId="urn:microsoft.com/office/officeart/2005/8/layout/list1"/>
    <dgm:cxn modelId="{0688F108-DDC1-4282-B177-CC5966F0C56B}" type="presParOf" srcId="{8477E7B6-44BD-4080-A6F6-FE694E078F4B}" destId="{7B54E678-2BE7-49D9-9896-21E0F0B986B6}" srcOrd="1" destOrd="0" presId="urn:microsoft.com/office/officeart/2005/8/layout/list1"/>
    <dgm:cxn modelId="{1F27C16F-E35E-4034-AA2D-3FD3DAF49FAC}" type="presParOf" srcId="{2EC5ACF8-D5D6-4A62-B86F-96C5F35E80F8}" destId="{6AE548CA-8464-41E0-B1EA-CB34C7F6DC21}" srcOrd="1" destOrd="0" presId="urn:microsoft.com/office/officeart/2005/8/layout/list1"/>
    <dgm:cxn modelId="{A94217B2-77C0-4F9B-8A53-0722D5D499A2}" type="presParOf" srcId="{2EC5ACF8-D5D6-4A62-B86F-96C5F35E80F8}" destId="{80795E95-F193-4D66-8607-35CA7901B4F1}" srcOrd="2" destOrd="0" presId="urn:microsoft.com/office/officeart/2005/8/layout/list1"/>
    <dgm:cxn modelId="{253AD070-AC78-4B0B-AC62-160E3D2A908B}" type="presParOf" srcId="{2EC5ACF8-D5D6-4A62-B86F-96C5F35E80F8}" destId="{46429495-BD87-47F8-BBB2-77E3F80B35D5}" srcOrd="3" destOrd="0" presId="urn:microsoft.com/office/officeart/2005/8/layout/list1"/>
    <dgm:cxn modelId="{BE02D917-7377-4893-80B5-2255833B534B}" type="presParOf" srcId="{2EC5ACF8-D5D6-4A62-B86F-96C5F35E80F8}" destId="{EBBB7301-0255-4063-A7CE-E92A97708EFB}" srcOrd="4" destOrd="0" presId="urn:microsoft.com/office/officeart/2005/8/layout/list1"/>
    <dgm:cxn modelId="{BEA87C07-16AA-4433-9313-EDDE37068869}" type="presParOf" srcId="{EBBB7301-0255-4063-A7CE-E92A97708EFB}" destId="{9E71CB40-1D74-49F1-A0DB-D673EB4A1069}" srcOrd="0" destOrd="0" presId="urn:microsoft.com/office/officeart/2005/8/layout/list1"/>
    <dgm:cxn modelId="{5F671F85-F547-46AB-B5D6-FDD981FA648B}" type="presParOf" srcId="{EBBB7301-0255-4063-A7CE-E92A97708EFB}" destId="{8BD7CAA5-FF0F-4B50-90AD-0940A78C458F}" srcOrd="1" destOrd="0" presId="urn:microsoft.com/office/officeart/2005/8/layout/list1"/>
    <dgm:cxn modelId="{F1C8DBF1-DE35-4607-B1CA-A7C1AE3F4E95}" type="presParOf" srcId="{2EC5ACF8-D5D6-4A62-B86F-96C5F35E80F8}" destId="{1A0430F9-CBD0-41CE-A0D0-30404CAD7494}" srcOrd="5" destOrd="0" presId="urn:microsoft.com/office/officeart/2005/8/layout/list1"/>
    <dgm:cxn modelId="{80D2852A-32DE-4489-B373-0B91EDF7FA19}" type="presParOf" srcId="{2EC5ACF8-D5D6-4A62-B86F-96C5F35E80F8}" destId="{C56DFDEF-5139-4738-8765-54A181601173}" srcOrd="6" destOrd="0" presId="urn:microsoft.com/office/officeart/2005/8/layout/list1"/>
  </dgm:cxnLst>
  <dgm:bg/>
  <dgm:whole>
    <a:ln>
      <a:solidFill>
        <a:schemeClr val="accent6">
          <a:lumMod val="40000"/>
          <a:lumOff val="6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C8CAB4-87D6-492B-9DE8-0727E0F5D816}">
      <dsp:nvSpPr>
        <dsp:cNvPr id="0" name=""/>
        <dsp:cNvSpPr/>
      </dsp:nvSpPr>
      <dsp:spPr>
        <a:xfrm>
          <a:off x="2836303" y="2642688"/>
          <a:ext cx="1960240" cy="196024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000" b="1" kern="1200" dirty="0" smtClean="0">
              <a:solidFill>
                <a:schemeClr val="tx1"/>
              </a:solidFill>
            </a:rPr>
            <a:t>PCH</a:t>
          </a:r>
        </a:p>
      </dsp:txBody>
      <dsp:txXfrm>
        <a:off x="3123374" y="2929759"/>
        <a:ext cx="1386098" cy="1386098"/>
      </dsp:txXfrm>
    </dsp:sp>
    <dsp:sp modelId="{794155AD-1018-4A57-A7E8-70B7ADD43C0B}">
      <dsp:nvSpPr>
        <dsp:cNvPr id="0" name=""/>
        <dsp:cNvSpPr/>
      </dsp:nvSpPr>
      <dsp:spPr>
        <a:xfrm rot="10800000">
          <a:off x="931518" y="3312367"/>
          <a:ext cx="1792737" cy="558668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E21BDD-2453-4EDD-AB65-B147530E65FC}">
      <dsp:nvSpPr>
        <dsp:cNvPr id="0" name=""/>
        <dsp:cNvSpPr/>
      </dsp:nvSpPr>
      <dsp:spPr>
        <a:xfrm>
          <a:off x="8112" y="2877917"/>
          <a:ext cx="1862228" cy="1489782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>
              <a:solidFill>
                <a:schemeClr val="tx1"/>
              </a:solidFill>
            </a:rPr>
            <a:t>Besoins en aide humaine</a:t>
          </a:r>
          <a:endParaRPr lang="fr-FR" sz="2100" kern="1200" dirty="0">
            <a:solidFill>
              <a:schemeClr val="tx1"/>
            </a:solidFill>
          </a:endParaRPr>
        </a:p>
      </dsp:txBody>
      <dsp:txXfrm>
        <a:off x="51746" y="2921551"/>
        <a:ext cx="1774960" cy="1402514"/>
      </dsp:txXfrm>
    </dsp:sp>
    <dsp:sp modelId="{C2D1C7D2-D1E1-4C22-A359-8DDB5457DCE3}">
      <dsp:nvSpPr>
        <dsp:cNvPr id="0" name=""/>
        <dsp:cNvSpPr/>
      </dsp:nvSpPr>
      <dsp:spPr>
        <a:xfrm rot="13500000">
          <a:off x="1519398" y="1942817"/>
          <a:ext cx="1792737" cy="558668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5B8668-3050-4925-97E1-2F36B71305D8}">
      <dsp:nvSpPr>
        <dsp:cNvPr id="0" name=""/>
        <dsp:cNvSpPr/>
      </dsp:nvSpPr>
      <dsp:spPr>
        <a:xfrm>
          <a:off x="850824" y="843432"/>
          <a:ext cx="1862228" cy="1489782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>
              <a:solidFill>
                <a:schemeClr val="tx1"/>
              </a:solidFill>
            </a:rPr>
            <a:t>Besoin d’aide technique ou animalière</a:t>
          </a:r>
          <a:endParaRPr lang="fr-FR" sz="2100" kern="1200" dirty="0">
            <a:solidFill>
              <a:schemeClr val="tx1"/>
            </a:solidFill>
          </a:endParaRPr>
        </a:p>
      </dsp:txBody>
      <dsp:txXfrm>
        <a:off x="894458" y="887066"/>
        <a:ext cx="1774960" cy="1402514"/>
      </dsp:txXfrm>
    </dsp:sp>
    <dsp:sp modelId="{1AF45EB6-339D-4591-B97D-51A62E054382}">
      <dsp:nvSpPr>
        <dsp:cNvPr id="0" name=""/>
        <dsp:cNvSpPr/>
      </dsp:nvSpPr>
      <dsp:spPr>
        <a:xfrm rot="16200000">
          <a:off x="2920055" y="1362646"/>
          <a:ext cx="1792737" cy="558668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0292C3-05F1-4F5B-A08A-B20B9E87E730}">
      <dsp:nvSpPr>
        <dsp:cNvPr id="0" name=""/>
        <dsp:cNvSpPr/>
      </dsp:nvSpPr>
      <dsp:spPr>
        <a:xfrm>
          <a:off x="2885309" y="720"/>
          <a:ext cx="1862228" cy="1489782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>
              <a:solidFill>
                <a:schemeClr val="tx1"/>
              </a:solidFill>
            </a:rPr>
            <a:t>Aménagement du véhicule ou logement</a:t>
          </a:r>
        </a:p>
      </dsp:txBody>
      <dsp:txXfrm>
        <a:off x="2928943" y="44354"/>
        <a:ext cx="1774960" cy="1402514"/>
      </dsp:txXfrm>
    </dsp:sp>
    <dsp:sp modelId="{47B8CF5A-6CC4-4A32-864F-4AE74A3086A5}">
      <dsp:nvSpPr>
        <dsp:cNvPr id="0" name=""/>
        <dsp:cNvSpPr/>
      </dsp:nvSpPr>
      <dsp:spPr>
        <a:xfrm rot="18900000">
          <a:off x="4320712" y="1942817"/>
          <a:ext cx="1792737" cy="558668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DF2550-5D1F-4696-BD0C-A0419C2B96BA}">
      <dsp:nvSpPr>
        <dsp:cNvPr id="0" name=""/>
        <dsp:cNvSpPr/>
      </dsp:nvSpPr>
      <dsp:spPr>
        <a:xfrm>
          <a:off x="4919795" y="843432"/>
          <a:ext cx="1862228" cy="1489782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>
              <a:solidFill>
                <a:schemeClr val="tx1"/>
              </a:solidFill>
            </a:rPr>
            <a:t>Frais de transport</a:t>
          </a:r>
        </a:p>
      </dsp:txBody>
      <dsp:txXfrm>
        <a:off x="4963429" y="887066"/>
        <a:ext cx="1774960" cy="1402514"/>
      </dsp:txXfrm>
    </dsp:sp>
    <dsp:sp modelId="{39920677-5D51-4D60-93FC-4645978BFE7D}">
      <dsp:nvSpPr>
        <dsp:cNvPr id="0" name=""/>
        <dsp:cNvSpPr/>
      </dsp:nvSpPr>
      <dsp:spPr>
        <a:xfrm>
          <a:off x="4900883" y="3343474"/>
          <a:ext cx="1792737" cy="558668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C4E3C2-80C6-4812-B9A7-D109A33C82CC}">
      <dsp:nvSpPr>
        <dsp:cNvPr id="0" name=""/>
        <dsp:cNvSpPr/>
      </dsp:nvSpPr>
      <dsp:spPr>
        <a:xfrm>
          <a:off x="5762506" y="2877917"/>
          <a:ext cx="1862228" cy="1489782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>
              <a:solidFill>
                <a:schemeClr val="tx1"/>
              </a:solidFill>
            </a:rPr>
            <a:t>Compensation de charges spécifiques ou exceptionnelles</a:t>
          </a:r>
        </a:p>
      </dsp:txBody>
      <dsp:txXfrm>
        <a:off x="5806140" y="2921551"/>
        <a:ext cx="1774960" cy="14025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556647-0709-4D39-B356-26E21BC11A01}">
      <dsp:nvSpPr>
        <dsp:cNvPr id="0" name=""/>
        <dsp:cNvSpPr/>
      </dsp:nvSpPr>
      <dsp:spPr>
        <a:xfrm>
          <a:off x="724912" y="3056"/>
          <a:ext cx="2824906" cy="1694943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>
              <a:solidFill>
                <a:schemeClr val="tx1"/>
              </a:solidFill>
            </a:rPr>
            <a:t>Instruction de la demande</a:t>
          </a:r>
        </a:p>
      </dsp:txBody>
      <dsp:txXfrm>
        <a:off x="774555" y="52699"/>
        <a:ext cx="2725620" cy="1595657"/>
      </dsp:txXfrm>
    </dsp:sp>
    <dsp:sp modelId="{30F5F660-400F-415D-9831-50A76807C4A3}">
      <dsp:nvSpPr>
        <dsp:cNvPr id="0" name=""/>
        <dsp:cNvSpPr/>
      </dsp:nvSpPr>
      <dsp:spPr>
        <a:xfrm>
          <a:off x="3798410" y="500239"/>
          <a:ext cx="598880" cy="7005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/>
        </a:p>
      </dsp:txBody>
      <dsp:txXfrm>
        <a:off x="3798410" y="640354"/>
        <a:ext cx="419216" cy="420346"/>
      </dsp:txXfrm>
    </dsp:sp>
    <dsp:sp modelId="{D3EB8C6E-7D41-453D-934F-199D5F798B8E}">
      <dsp:nvSpPr>
        <dsp:cNvPr id="0" name=""/>
        <dsp:cNvSpPr/>
      </dsp:nvSpPr>
      <dsp:spPr>
        <a:xfrm>
          <a:off x="4679781" y="3056"/>
          <a:ext cx="2824906" cy="1694943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>
              <a:solidFill>
                <a:schemeClr val="tx1"/>
              </a:solidFill>
            </a:rPr>
            <a:t>Conditions générales d’attribution</a:t>
          </a:r>
          <a:endParaRPr lang="fr-FR" sz="2500" kern="1200" dirty="0">
            <a:solidFill>
              <a:schemeClr val="tx1"/>
            </a:solidFill>
          </a:endParaRPr>
        </a:p>
      </dsp:txBody>
      <dsp:txXfrm>
        <a:off x="4729424" y="52699"/>
        <a:ext cx="2725620" cy="1595657"/>
      </dsp:txXfrm>
    </dsp:sp>
    <dsp:sp modelId="{4112AA0F-D49E-407E-B215-AD0F52C0F0B7}">
      <dsp:nvSpPr>
        <dsp:cNvPr id="0" name=""/>
        <dsp:cNvSpPr/>
      </dsp:nvSpPr>
      <dsp:spPr>
        <a:xfrm rot="5402339">
          <a:off x="5792128" y="1895225"/>
          <a:ext cx="598314" cy="7005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/>
        </a:p>
      </dsp:txBody>
      <dsp:txXfrm rot="-5400000">
        <a:off x="5881173" y="1946356"/>
        <a:ext cx="420346" cy="418820"/>
      </dsp:txXfrm>
    </dsp:sp>
    <dsp:sp modelId="{3310C404-7335-4D65-8177-DAEF0E4DA2B5}">
      <dsp:nvSpPr>
        <dsp:cNvPr id="0" name=""/>
        <dsp:cNvSpPr/>
      </dsp:nvSpPr>
      <dsp:spPr>
        <a:xfrm>
          <a:off x="4677860" y="2826895"/>
          <a:ext cx="2824906" cy="1694943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>
              <a:solidFill>
                <a:schemeClr val="tx1"/>
              </a:solidFill>
            </a:rPr>
            <a:t>Décision d’attribution</a:t>
          </a:r>
          <a:endParaRPr lang="fr-FR" sz="2500" kern="1200" dirty="0">
            <a:solidFill>
              <a:schemeClr val="tx1"/>
            </a:solidFill>
          </a:endParaRPr>
        </a:p>
      </dsp:txBody>
      <dsp:txXfrm>
        <a:off x="4727503" y="2876538"/>
        <a:ext cx="2725620" cy="1595657"/>
      </dsp:txXfrm>
    </dsp:sp>
    <dsp:sp modelId="{3AF52902-709D-4488-B613-EECAAEF40A08}">
      <dsp:nvSpPr>
        <dsp:cNvPr id="0" name=""/>
        <dsp:cNvSpPr/>
      </dsp:nvSpPr>
      <dsp:spPr>
        <a:xfrm rot="10799071">
          <a:off x="3831829" y="3324607"/>
          <a:ext cx="597862" cy="7005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/>
        </a:p>
      </dsp:txBody>
      <dsp:txXfrm rot="10800000">
        <a:off x="4011188" y="3464698"/>
        <a:ext cx="418503" cy="420346"/>
      </dsp:txXfrm>
    </dsp:sp>
    <dsp:sp modelId="{C98EA898-D246-4623-8803-1B3EC3D256F1}">
      <dsp:nvSpPr>
        <dsp:cNvPr id="0" name=""/>
        <dsp:cNvSpPr/>
      </dsp:nvSpPr>
      <dsp:spPr>
        <a:xfrm>
          <a:off x="724912" y="2827962"/>
          <a:ext cx="2824906" cy="1694943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>
              <a:solidFill>
                <a:schemeClr val="tx1"/>
              </a:solidFill>
            </a:rPr>
            <a:t>Contrôle de l’effectivité de l’utilisation de la PCH</a:t>
          </a:r>
          <a:endParaRPr lang="fr-FR" sz="2500" kern="1200" dirty="0">
            <a:solidFill>
              <a:schemeClr val="tx1"/>
            </a:solidFill>
          </a:endParaRPr>
        </a:p>
      </dsp:txBody>
      <dsp:txXfrm>
        <a:off x="774555" y="2877605"/>
        <a:ext cx="2725620" cy="15956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F196B-7355-4944-91CF-8D85B6FE15BF}">
      <dsp:nvSpPr>
        <dsp:cNvPr id="0" name=""/>
        <dsp:cNvSpPr/>
      </dsp:nvSpPr>
      <dsp:spPr>
        <a:xfrm>
          <a:off x="0" y="387156"/>
          <a:ext cx="8229600" cy="2447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37388" rIns="638708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100" kern="1200" dirty="0" smtClean="0"/>
            <a:t>Pour une activité professionnelle si elle impose des frais supplémentaires</a:t>
          </a:r>
          <a:endParaRPr lang="fr-F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100" kern="1200" dirty="0" smtClean="0"/>
            <a:t>Ou si l’état nécessite l’aide effective d’une TP pour les actes essentiels de l’existence ou requiert une surveillance régulière</a:t>
          </a:r>
          <a:endParaRPr lang="fr-F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100" kern="1200" dirty="0" smtClean="0"/>
            <a:t>Un volume horaire est accordé selon les besoins évalués selon un guide barème</a:t>
          </a:r>
          <a:endParaRPr lang="fr-FR" sz="2100" kern="1200" dirty="0"/>
        </a:p>
      </dsp:txBody>
      <dsp:txXfrm>
        <a:off x="0" y="387156"/>
        <a:ext cx="8229600" cy="2447550"/>
      </dsp:txXfrm>
    </dsp:sp>
    <dsp:sp modelId="{923249E5-E613-4E78-A18E-2FFF649DED50}">
      <dsp:nvSpPr>
        <dsp:cNvPr id="0" name=""/>
        <dsp:cNvSpPr/>
      </dsp:nvSpPr>
      <dsp:spPr>
        <a:xfrm>
          <a:off x="411480" y="77196"/>
          <a:ext cx="5760720" cy="61992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>
              <a:solidFill>
                <a:schemeClr val="tx1"/>
              </a:solidFill>
            </a:rPr>
            <a:t>Conditions (article L. 245-4 CASF)</a:t>
          </a:r>
          <a:endParaRPr lang="fr-FR" sz="2100" kern="1200" dirty="0">
            <a:solidFill>
              <a:schemeClr val="tx1"/>
            </a:solidFill>
          </a:endParaRPr>
        </a:p>
      </dsp:txBody>
      <dsp:txXfrm>
        <a:off x="441742" y="107458"/>
        <a:ext cx="5700196" cy="559396"/>
      </dsp:txXfrm>
    </dsp:sp>
    <dsp:sp modelId="{1B28013C-B385-4737-8983-EEFA1C4434A1}">
      <dsp:nvSpPr>
        <dsp:cNvPr id="0" name=""/>
        <dsp:cNvSpPr/>
      </dsp:nvSpPr>
      <dsp:spPr>
        <a:xfrm>
          <a:off x="0" y="3258066"/>
          <a:ext cx="8229600" cy="1190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37388" rIns="638708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100" kern="1200" dirty="0" smtClean="0"/>
            <a:t>Le tarif est accordé par heure et dépend du mode d’intervention choisi</a:t>
          </a:r>
          <a:endParaRPr lang="fr-FR" sz="2100" kern="1200" dirty="0"/>
        </a:p>
      </dsp:txBody>
      <dsp:txXfrm>
        <a:off x="0" y="3258066"/>
        <a:ext cx="8229600" cy="1190700"/>
      </dsp:txXfrm>
    </dsp:sp>
    <dsp:sp modelId="{4AD728D1-AF50-4E0B-BAD9-4133A7180CF3}">
      <dsp:nvSpPr>
        <dsp:cNvPr id="0" name=""/>
        <dsp:cNvSpPr/>
      </dsp:nvSpPr>
      <dsp:spPr>
        <a:xfrm>
          <a:off x="411480" y="2948106"/>
          <a:ext cx="5760720" cy="61992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>
              <a:solidFill>
                <a:schemeClr val="tx1"/>
              </a:solidFill>
            </a:rPr>
            <a:t>Tarifs</a:t>
          </a:r>
          <a:endParaRPr lang="fr-FR" sz="2100" kern="1200" dirty="0">
            <a:solidFill>
              <a:schemeClr val="tx1"/>
            </a:solidFill>
          </a:endParaRPr>
        </a:p>
      </dsp:txBody>
      <dsp:txXfrm>
        <a:off x="441742" y="2978368"/>
        <a:ext cx="5700196" cy="5593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BC6DF8-D49C-4D94-91B4-EDBE37C69023}">
      <dsp:nvSpPr>
        <dsp:cNvPr id="0" name=""/>
        <dsp:cNvSpPr/>
      </dsp:nvSpPr>
      <dsp:spPr>
        <a:xfrm>
          <a:off x="0" y="446556"/>
          <a:ext cx="8229600" cy="1913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562356" rIns="638708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kern="1200" dirty="0" smtClean="0"/>
            <a:t>Acquisition ou location dans les 12 mois suivants la notification de la décision d’attribution (art D. 245-54 CASF)</a:t>
          </a:r>
          <a:endParaRPr lang="fr-FR" sz="2700" kern="1200" dirty="0"/>
        </a:p>
      </dsp:txBody>
      <dsp:txXfrm>
        <a:off x="0" y="446556"/>
        <a:ext cx="8229600" cy="1913625"/>
      </dsp:txXfrm>
    </dsp:sp>
    <dsp:sp modelId="{405BBA35-87D6-419F-9B8E-C8BF67F1E038}">
      <dsp:nvSpPr>
        <dsp:cNvPr id="0" name=""/>
        <dsp:cNvSpPr/>
      </dsp:nvSpPr>
      <dsp:spPr>
        <a:xfrm>
          <a:off x="411480" y="48036"/>
          <a:ext cx="5760720" cy="79704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b="1" kern="1200" dirty="0" smtClean="0">
              <a:solidFill>
                <a:schemeClr val="tx1"/>
              </a:solidFill>
            </a:rPr>
            <a:t>Conditions</a:t>
          </a:r>
          <a:endParaRPr lang="fr-FR" sz="2700" b="1" kern="1200" dirty="0">
            <a:solidFill>
              <a:schemeClr val="tx1"/>
            </a:solidFill>
          </a:endParaRPr>
        </a:p>
      </dsp:txBody>
      <dsp:txXfrm>
        <a:off x="450388" y="86944"/>
        <a:ext cx="5682904" cy="719224"/>
      </dsp:txXfrm>
    </dsp:sp>
    <dsp:sp modelId="{33A4E6B5-3ADD-4376-A11A-94C0A6B04BB2}">
      <dsp:nvSpPr>
        <dsp:cNvPr id="0" name=""/>
        <dsp:cNvSpPr/>
      </dsp:nvSpPr>
      <dsp:spPr>
        <a:xfrm>
          <a:off x="0" y="2904501"/>
          <a:ext cx="8229600" cy="15734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562356" rIns="638708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kern="1200" dirty="0" smtClean="0"/>
            <a:t>Montant maximal: 3 960€ par période de 3 ans</a:t>
          </a:r>
          <a:endParaRPr lang="fr-FR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kern="1200" dirty="0" smtClean="0"/>
            <a:t>Si tarif &gt; ou = 3 000€: possibilité de majoration</a:t>
          </a:r>
          <a:endParaRPr lang="fr-FR" sz="2700" kern="1200" dirty="0"/>
        </a:p>
      </dsp:txBody>
      <dsp:txXfrm>
        <a:off x="0" y="2904501"/>
        <a:ext cx="8229600" cy="1573424"/>
      </dsp:txXfrm>
    </dsp:sp>
    <dsp:sp modelId="{0EF62871-4563-41BE-BA65-C3F70CE460A2}">
      <dsp:nvSpPr>
        <dsp:cNvPr id="0" name=""/>
        <dsp:cNvSpPr/>
      </dsp:nvSpPr>
      <dsp:spPr>
        <a:xfrm>
          <a:off x="411480" y="2505981"/>
          <a:ext cx="5760720" cy="79704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b="1" kern="1200" dirty="0" smtClean="0">
              <a:solidFill>
                <a:schemeClr val="tx1"/>
              </a:solidFill>
            </a:rPr>
            <a:t>Tarifs</a:t>
          </a:r>
          <a:endParaRPr lang="fr-FR" sz="2700" b="1" kern="1200" dirty="0">
            <a:solidFill>
              <a:schemeClr val="tx1"/>
            </a:solidFill>
          </a:endParaRPr>
        </a:p>
      </dsp:txBody>
      <dsp:txXfrm>
        <a:off x="450388" y="2544889"/>
        <a:ext cx="5682904" cy="7192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5C8BE2-3470-449C-A5DA-97AA80D485CF}">
      <dsp:nvSpPr>
        <dsp:cNvPr id="0" name=""/>
        <dsp:cNvSpPr/>
      </dsp:nvSpPr>
      <dsp:spPr>
        <a:xfrm>
          <a:off x="0" y="140428"/>
          <a:ext cx="8229600" cy="2274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95732" rIns="63870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Sur devis et préconisations de l ’équipe pluridisciplinaire de la MDPH (Article D 245-28 CASF)</a:t>
          </a:r>
          <a:endParaRPr lang="fr-F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Concernant (Article D. 245-14 CASF):</a:t>
          </a:r>
          <a:endParaRPr lang="fr-FR" sz="1900" kern="1200" dirty="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Les frais tendant à l’amélioration ou le maintien de l’autonomie</a:t>
          </a:r>
          <a:endParaRPr lang="fr-FR" sz="1900" kern="1200" dirty="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Les coûts entrainés par le déménagement et l’installation des équipements nécessaires</a:t>
          </a:r>
          <a:endParaRPr lang="fr-FR" sz="1900" kern="1200" dirty="0"/>
        </a:p>
      </dsp:txBody>
      <dsp:txXfrm>
        <a:off x="0" y="140428"/>
        <a:ext cx="8229600" cy="2274300"/>
      </dsp:txXfrm>
    </dsp:sp>
    <dsp:sp modelId="{2FE4BE13-94B4-4502-9801-5E1B8092327D}">
      <dsp:nvSpPr>
        <dsp:cNvPr id="0" name=""/>
        <dsp:cNvSpPr/>
      </dsp:nvSpPr>
      <dsp:spPr>
        <a:xfrm>
          <a:off x="411480" y="33237"/>
          <a:ext cx="5760720" cy="379923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accent6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tx1"/>
              </a:solidFill>
            </a:rPr>
            <a:t>Conditions</a:t>
          </a:r>
          <a:endParaRPr lang="fr-FR" sz="2000" b="1" kern="1200" dirty="0">
            <a:solidFill>
              <a:schemeClr val="tx1"/>
            </a:solidFill>
          </a:endParaRPr>
        </a:p>
      </dsp:txBody>
      <dsp:txXfrm>
        <a:off x="430026" y="51783"/>
        <a:ext cx="5723628" cy="342831"/>
      </dsp:txXfrm>
    </dsp:sp>
    <dsp:sp modelId="{6EDA49F5-1FE8-437A-8B2E-A7F54C9086EF}">
      <dsp:nvSpPr>
        <dsp:cNvPr id="0" name=""/>
        <dsp:cNvSpPr/>
      </dsp:nvSpPr>
      <dsp:spPr>
        <a:xfrm>
          <a:off x="0" y="2550912"/>
          <a:ext cx="8229600" cy="19750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95732" rIns="638708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kern="1200" dirty="0" smtClean="0"/>
            <a:t>Prise en charge</a:t>
          </a:r>
          <a:endParaRPr lang="fr-FR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kern="1200" dirty="0" smtClean="0"/>
            <a:t>Montant attribuable: 10 000€ par période de 10 ans</a:t>
          </a:r>
          <a:endParaRPr lang="fr-FR" sz="2200" kern="1200" dirty="0"/>
        </a:p>
      </dsp:txBody>
      <dsp:txXfrm>
        <a:off x="0" y="2550912"/>
        <a:ext cx="8229600" cy="1975050"/>
      </dsp:txXfrm>
    </dsp:sp>
    <dsp:sp modelId="{E7C3644F-6B62-440F-9C7B-6332EED9BB19}">
      <dsp:nvSpPr>
        <dsp:cNvPr id="0" name=""/>
        <dsp:cNvSpPr/>
      </dsp:nvSpPr>
      <dsp:spPr>
        <a:xfrm>
          <a:off x="411480" y="2509621"/>
          <a:ext cx="5760720" cy="288494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tx1"/>
              </a:solidFill>
            </a:rPr>
            <a:t>Tarifs</a:t>
          </a:r>
          <a:endParaRPr lang="fr-FR" sz="2000" b="1" kern="1200" dirty="0">
            <a:solidFill>
              <a:schemeClr val="tx1"/>
            </a:solidFill>
          </a:endParaRPr>
        </a:p>
      </dsp:txBody>
      <dsp:txXfrm>
        <a:off x="425563" y="2523704"/>
        <a:ext cx="5732554" cy="26032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795E95-F193-4D66-8607-35CA7901B4F1}">
      <dsp:nvSpPr>
        <dsp:cNvPr id="0" name=""/>
        <dsp:cNvSpPr/>
      </dsp:nvSpPr>
      <dsp:spPr>
        <a:xfrm>
          <a:off x="0" y="0"/>
          <a:ext cx="8435280" cy="20625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4671" tIns="687324" rIns="654671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800" kern="1200" dirty="0" smtClean="0"/>
            <a:t>Sur devis et sur les préconisations de l’équipe pluridisciplinaire de la MDPH (Article D. 245-28 CASF)</a:t>
          </a:r>
          <a:endParaRPr lang="fr-FR" sz="2800" kern="1200" dirty="0"/>
        </a:p>
      </dsp:txBody>
      <dsp:txXfrm>
        <a:off x="0" y="0"/>
        <a:ext cx="8435280" cy="2062525"/>
      </dsp:txXfrm>
    </dsp:sp>
    <dsp:sp modelId="{7B54E678-2BE7-49D9-9896-21E0F0B986B6}">
      <dsp:nvSpPr>
        <dsp:cNvPr id="0" name=""/>
        <dsp:cNvSpPr/>
      </dsp:nvSpPr>
      <dsp:spPr>
        <a:xfrm>
          <a:off x="601064" y="0"/>
          <a:ext cx="5904696" cy="410263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183" tIns="0" rIns="223183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300" b="0" kern="1200" dirty="0" smtClean="0">
              <a:solidFill>
                <a:schemeClr val="tx1"/>
              </a:solidFill>
            </a:rPr>
            <a:t>Conditions</a:t>
          </a:r>
        </a:p>
      </dsp:txBody>
      <dsp:txXfrm>
        <a:off x="621091" y="20027"/>
        <a:ext cx="5864642" cy="370209"/>
      </dsp:txXfrm>
    </dsp:sp>
    <dsp:sp modelId="{C56DFDEF-5139-4738-8765-54A181601173}">
      <dsp:nvSpPr>
        <dsp:cNvPr id="0" name=""/>
        <dsp:cNvSpPr/>
      </dsp:nvSpPr>
      <dsp:spPr>
        <a:xfrm>
          <a:off x="0" y="2266975"/>
          <a:ext cx="8435280" cy="23170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D7CAA5-FF0F-4B50-90AD-0940A78C458F}">
      <dsp:nvSpPr>
        <dsp:cNvPr id="0" name=""/>
        <dsp:cNvSpPr/>
      </dsp:nvSpPr>
      <dsp:spPr>
        <a:xfrm>
          <a:off x="576066" y="2181477"/>
          <a:ext cx="5904696" cy="339437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183" tIns="0" rIns="223183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300" b="0" kern="1200" dirty="0" smtClean="0">
              <a:solidFill>
                <a:schemeClr val="tx1"/>
              </a:solidFill>
            </a:rPr>
            <a:t>Tarifs aménagement véhicule</a:t>
          </a:r>
          <a:endParaRPr lang="fr-FR" sz="3300" b="0" kern="1200" dirty="0">
            <a:solidFill>
              <a:schemeClr val="tx1"/>
            </a:solidFill>
          </a:endParaRPr>
        </a:p>
      </dsp:txBody>
      <dsp:txXfrm>
        <a:off x="592636" y="2198047"/>
        <a:ext cx="5871556" cy="3062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83F55-5B8D-447D-9BF7-D6FD65E7F37E}" type="datetimeFigureOut">
              <a:rPr lang="fr-FR" smtClean="0"/>
              <a:t>13/04/2015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9DF69-B809-4289-8CEA-B1BFF953EC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6139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09DF69-B809-4289-8CEA-B1BFF953EC80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4276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4CDA-2393-4364-8FE2-69A921F6727B}" type="datetimeFigureOut">
              <a:rPr lang="fr-FR" smtClean="0"/>
              <a:t>13/04/2015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D06C-F709-46F5-898E-CFFF50C823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1888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4CDA-2393-4364-8FE2-69A921F6727B}" type="datetimeFigureOut">
              <a:rPr lang="fr-FR" smtClean="0"/>
              <a:t>13/04/2015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D06C-F709-46F5-898E-CFFF50C823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0133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4CDA-2393-4364-8FE2-69A921F6727B}" type="datetimeFigureOut">
              <a:rPr lang="fr-FR" smtClean="0"/>
              <a:t>13/04/2015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D06C-F709-46F5-898E-CFFF50C823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63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4CDA-2393-4364-8FE2-69A921F6727B}" type="datetimeFigureOut">
              <a:rPr lang="fr-FR" smtClean="0"/>
              <a:t>13/04/2015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D06C-F709-46F5-898E-CFFF50C823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2505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4CDA-2393-4364-8FE2-69A921F6727B}" type="datetimeFigureOut">
              <a:rPr lang="fr-FR" smtClean="0"/>
              <a:t>13/04/2015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D06C-F709-46F5-898E-CFFF50C823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33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4CDA-2393-4364-8FE2-69A921F6727B}" type="datetimeFigureOut">
              <a:rPr lang="fr-FR" smtClean="0"/>
              <a:t>13/04/2015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D06C-F709-46F5-898E-CFFF50C823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5764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4CDA-2393-4364-8FE2-69A921F6727B}" type="datetimeFigureOut">
              <a:rPr lang="fr-FR" smtClean="0"/>
              <a:t>13/04/2015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D06C-F709-46F5-898E-CFFF50C823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06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4CDA-2393-4364-8FE2-69A921F6727B}" type="datetimeFigureOut">
              <a:rPr lang="fr-FR" smtClean="0"/>
              <a:t>13/04/2015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D06C-F709-46F5-898E-CFFF50C823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500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4CDA-2393-4364-8FE2-69A921F6727B}" type="datetimeFigureOut">
              <a:rPr lang="fr-FR" smtClean="0"/>
              <a:t>13/04/2015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D06C-F709-46F5-898E-CFFF50C823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91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4CDA-2393-4364-8FE2-69A921F6727B}" type="datetimeFigureOut">
              <a:rPr lang="fr-FR" smtClean="0"/>
              <a:t>13/04/2015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D06C-F709-46F5-898E-CFFF50C823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212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4CDA-2393-4364-8FE2-69A921F6727B}" type="datetimeFigureOut">
              <a:rPr lang="fr-FR" smtClean="0"/>
              <a:t>13/04/2015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D06C-F709-46F5-898E-CFFF50C823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0425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14CDA-2393-4364-8FE2-69A921F6727B}" type="datetimeFigureOut">
              <a:rPr lang="fr-FR" smtClean="0"/>
              <a:t>13/04/2015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0D06C-F709-46F5-898E-CFFF50C823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116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rvicepublic.fr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94421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tx1"/>
                </a:solidFill>
                <a:latin typeface="Castellar" pitchFamily="18" charset="0"/>
              </a:rPr>
              <a:t>Tierce personne après un traumatisme crânien sévère</a:t>
            </a:r>
            <a:r>
              <a:rPr lang="fr-FR" dirty="0" smtClean="0">
                <a:solidFill>
                  <a:schemeClr val="tx1"/>
                </a:solidFill>
              </a:rPr>
              <a:t>: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284984"/>
            <a:ext cx="6400800" cy="1752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>
                <a:solidFill>
                  <a:schemeClr val="tx1"/>
                </a:solidFill>
                <a:latin typeface="Monotype Corsiva" pitchFamily="66" charset="0"/>
              </a:rPr>
              <a:t>Quelles spécificités des besoins?</a:t>
            </a:r>
          </a:p>
          <a:p>
            <a:r>
              <a:rPr lang="fr-FR" dirty="0" smtClean="0">
                <a:solidFill>
                  <a:schemeClr val="tx1"/>
                </a:solidFill>
                <a:latin typeface="Monotype Corsiva" pitchFamily="66" charset="0"/>
              </a:rPr>
              <a:t>Quelles évaluations?</a:t>
            </a:r>
          </a:p>
          <a:p>
            <a:r>
              <a:rPr lang="fr-FR" dirty="0" smtClean="0">
                <a:solidFill>
                  <a:schemeClr val="tx1"/>
                </a:solidFill>
                <a:latin typeface="Monotype Corsiva" pitchFamily="66" charset="0"/>
              </a:rPr>
              <a:t>Quels financements?</a:t>
            </a:r>
            <a:endParaRPr lang="fr-FR" dirty="0">
              <a:solidFill>
                <a:schemeClr val="tx1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4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dirty="0" smtClean="0"/>
              <a:t>Conditions de ressources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fr-FR" dirty="0" smtClean="0"/>
              <a:t>Sont exclues du calculs (articles L. 245-6 al2; R. 245-47, et R. 245-48 CASF):</a:t>
            </a:r>
          </a:p>
          <a:p>
            <a:pPr marL="0" indent="0">
              <a:buNone/>
            </a:pPr>
            <a:endParaRPr lang="fr-FR" dirty="0" smtClean="0"/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Les revenus d’activités professionnelles de la personne handicapée, de son conjoint, de l’aidant familial ou de ses parents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Les retraites et pensions d’invalidité versées par le régime obligatoire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L’allocation de chômage et du régime de solidarité, l’allocation spécifique de solidarité, l’allocation équivalent retraite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Les indemnités de maladie, de maternité, d’accident du travail et de maladie professionnelle ou l’allocation de cessation anticipée d’activité en faveur des travailleurs de l’amiante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Les prestations familiales et assimilées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L’allocation aux adultes handicapées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Les allocations logement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Le revenu de solidarité active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La prime de déménagement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La pension attribuée en cas de divorce ou de séparation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Les bourses étudiant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Les rentes survie ou épargne handicap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081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sz="4000" dirty="0" smtClean="0">
                <a:solidFill>
                  <a:prstClr val="black"/>
                </a:solidFill>
              </a:rPr>
              <a:t>Décision d’attribution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827584" y="1700808"/>
            <a:ext cx="7200800" cy="11393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extBox 4"/>
          <p:cNvSpPr txBox="1"/>
          <p:nvPr/>
        </p:nvSpPr>
        <p:spPr>
          <a:xfrm>
            <a:off x="1047046" y="1808820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Evaluation des différents éléments de la prestation réalisée à partir du plan personnalisé de compensation, des critères d’éligibilité et des tarifs et montants de la PCH</a:t>
            </a:r>
            <a:endParaRPr lang="fr-FR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948512" y="2984386"/>
            <a:ext cx="0" cy="109268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400340" y="4357742"/>
            <a:ext cx="3096344" cy="7200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2807804" y="453311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Décision de la CDAPH</a:t>
            </a:r>
            <a:endParaRPr lang="fr-FR" dirty="0"/>
          </a:p>
        </p:txBody>
      </p:sp>
      <p:sp>
        <p:nvSpPr>
          <p:cNvPr id="10" name="TextBox 9"/>
          <p:cNvSpPr txBox="1"/>
          <p:nvPr/>
        </p:nvSpPr>
        <p:spPr>
          <a:xfrm>
            <a:off x="4211960" y="3346063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Transmission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44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/>
              <a:t>L’aide humaine </a:t>
            </a:r>
            <a:br>
              <a:rPr lang="fr-FR" dirty="0" smtClean="0"/>
            </a:br>
            <a:r>
              <a:rPr lang="fr-FR" dirty="0" smtClean="0"/>
              <a:t>(Art L. 245-12 CASF)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fr-FR" u="sng" dirty="0" smtClean="0"/>
              <a:t>Principe: </a:t>
            </a:r>
            <a:r>
              <a:rPr lang="fr-FR" dirty="0" smtClean="0"/>
              <a:t>Libre choix du bénéficiaire</a:t>
            </a:r>
          </a:p>
          <a:p>
            <a:pPr>
              <a:buFont typeface="Wingdings" pitchFamily="2" charset="2"/>
              <a:buChar char="v"/>
            </a:pPr>
            <a:endParaRPr lang="fr-FR" dirty="0" smtClean="0"/>
          </a:p>
          <a:p>
            <a:pPr>
              <a:buFont typeface="Wingdings" pitchFamily="2" charset="2"/>
              <a:buChar char="v"/>
            </a:pPr>
            <a:r>
              <a:rPr lang="fr-FR" u="sng" dirty="0" smtClean="0"/>
              <a:t>Modes d’intervention:</a:t>
            </a:r>
          </a:p>
          <a:p>
            <a:pPr lvl="1">
              <a:buFont typeface="Courier New" pitchFamily="49" charset="0"/>
              <a:buChar char="o"/>
            </a:pPr>
            <a:r>
              <a:rPr lang="fr-FR" dirty="0" smtClean="0"/>
              <a:t>Emploi direct</a:t>
            </a:r>
          </a:p>
          <a:p>
            <a:pPr lvl="1">
              <a:buFont typeface="Courier New" pitchFamily="49" charset="0"/>
              <a:buChar char="o"/>
            </a:pPr>
            <a:r>
              <a:rPr lang="fr-FR" dirty="0" smtClean="0"/>
              <a:t>Mandataire</a:t>
            </a:r>
          </a:p>
          <a:p>
            <a:pPr lvl="1">
              <a:buFont typeface="Courier New" pitchFamily="49" charset="0"/>
              <a:buChar char="o"/>
            </a:pPr>
            <a:r>
              <a:rPr lang="fr-FR" dirty="0" smtClean="0"/>
              <a:t>Prestataire</a:t>
            </a:r>
          </a:p>
          <a:p>
            <a:pPr lvl="1">
              <a:buFont typeface="Courier New" pitchFamily="49" charset="0"/>
              <a:buChar char="o"/>
            </a:pPr>
            <a:r>
              <a:rPr lang="fr-FR" dirty="0" smtClean="0"/>
              <a:t>Dédommagement familial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684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/>
              <a:t>L’aide humaine</a:t>
            </a:r>
            <a:endParaRPr lang="fr-F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121576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528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/>
              <a:t>L’aide humaine</a:t>
            </a:r>
            <a:endParaRPr lang="fr-FR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2950255"/>
              </p:ext>
            </p:extLst>
          </p:nvPr>
        </p:nvGraphicFramePr>
        <p:xfrm>
          <a:off x="467544" y="1916832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Mode d’intervention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de l’aide humaine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Tarif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horaire *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Emploi direct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12,49 €/h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Services mandataires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13,74€/h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Services</a:t>
                      </a:r>
                      <a:r>
                        <a:rPr lang="fr-FR" baseline="0" dirty="0" smtClean="0"/>
                        <a:t> p</a:t>
                      </a:r>
                      <a:r>
                        <a:rPr lang="fr-FR" dirty="0" smtClean="0"/>
                        <a:t>restataires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17,77 €/h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Dédommagement familial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3,67 €/h ou 5,51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dirty="0" smtClean="0"/>
                        <a:t>€/h si l’aidant a</a:t>
                      </a:r>
                      <a:r>
                        <a:rPr lang="fr-FR" baseline="0" dirty="0" smtClean="0"/>
                        <a:t> renoncé à une activité professionnelle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27584" y="4581128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fr-FR" dirty="0" smtClean="0"/>
              <a:t>Montants au 1</a:t>
            </a:r>
            <a:r>
              <a:rPr lang="fr-FR" baseline="30000" dirty="0" smtClean="0"/>
              <a:t>er</a:t>
            </a:r>
            <a:r>
              <a:rPr lang="fr-FR" dirty="0" smtClean="0"/>
              <a:t> janvier 2015 (</a:t>
            </a:r>
            <a:r>
              <a:rPr lang="fr-FR" dirty="0" smtClean="0">
                <a:hlinkClick r:id="rId2"/>
              </a:rPr>
              <a:t>www.servicepublic.fr</a:t>
            </a:r>
            <a:r>
              <a:rPr lang="fr-FR" dirty="0" smtClean="0"/>
              <a:t>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06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/>
              <a:t>Les aides techniques</a:t>
            </a:r>
            <a:endParaRPr lang="fr-F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44612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317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/>
              <a:t>Aménagement du logement</a:t>
            </a:r>
            <a:endParaRPr lang="fr-F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658252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3239852" y="4666464"/>
            <a:ext cx="792088" cy="21602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239852" y="5053780"/>
            <a:ext cx="792088" cy="14401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39952" y="445081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100% pour dépense &lt; ou = 1 500€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39952" y="506857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50% pour dépense &gt; 1 500€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591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/>
              <a:t>Aménagement du véhicule et frais de transport</a:t>
            </a:r>
            <a:endParaRPr lang="fr-F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7428068"/>
              </p:ext>
            </p:extLst>
          </p:nvPr>
        </p:nvGraphicFramePr>
        <p:xfrm>
          <a:off x="251520" y="1700808"/>
          <a:ext cx="843528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936164" y="4673461"/>
            <a:ext cx="648072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950524" y="4887376"/>
            <a:ext cx="633712" cy="1846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664276" y="4427820"/>
            <a:ext cx="6364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Prise en charge à 100% si dépense &lt; ou = 1 500€</a:t>
            </a:r>
            <a:endParaRPr lang="fr-FR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664276" y="4797152"/>
            <a:ext cx="6076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Prise en charge à 75% si dépense &gt; 1 500€</a:t>
            </a:r>
            <a:endParaRPr lang="fr-FR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827584" y="5373216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Montant attribuable maximal: 5 000 € par période de 5 ans</a:t>
            </a:r>
          </a:p>
        </p:txBody>
      </p:sp>
    </p:spTree>
    <p:extLst>
      <p:ext uri="{BB962C8B-B14F-4D97-AF65-F5344CB8AC3E}">
        <p14:creationId xmlns:p14="http://schemas.microsoft.com/office/powerpoint/2010/main" val="398714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fr-FR" dirty="0"/>
              <a:t>F</a:t>
            </a:r>
            <a:r>
              <a:rPr lang="fr-FR" dirty="0" smtClean="0"/>
              <a:t>rais </a:t>
            </a:r>
            <a:r>
              <a:rPr lang="fr-FR" dirty="0"/>
              <a:t>de transport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827584" y="2718212"/>
            <a:ext cx="936104" cy="63878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827584" y="3356992"/>
            <a:ext cx="792088" cy="1023501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799692" y="2354610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Principe</a:t>
            </a:r>
            <a:endParaRPr lang="fr-FR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619672" y="4380493"/>
            <a:ext cx="1260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Exception</a:t>
            </a:r>
            <a:endParaRPr lang="fr-FR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067944" y="1844824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Domaine:</a:t>
            </a:r>
            <a:r>
              <a:rPr lang="fr-FR" dirty="0" smtClean="0"/>
              <a:t> Trajets réguliers, fréquents ou correspondants à un départ annuel en congé (Article D. 245-20 CASF)</a:t>
            </a:r>
            <a:endParaRPr lang="fr-FR" dirty="0"/>
          </a:p>
        </p:txBody>
      </p:sp>
      <p:sp>
        <p:nvSpPr>
          <p:cNvPr id="19" name="TextBox 18"/>
          <p:cNvSpPr txBox="1"/>
          <p:nvPr/>
        </p:nvSpPr>
        <p:spPr>
          <a:xfrm>
            <a:off x="4067944" y="276672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Tarifs:</a:t>
            </a:r>
            <a:r>
              <a:rPr lang="fr-FR" dirty="0" smtClean="0"/>
              <a:t> 75 % du surcoût avec un plafond maximal de 5 000€ pour 5 ans</a:t>
            </a:r>
            <a:endParaRPr lang="fr-FR" dirty="0"/>
          </a:p>
        </p:txBody>
      </p:sp>
      <p:sp>
        <p:nvSpPr>
          <p:cNvPr id="20" name="TextBox 19"/>
          <p:cNvSpPr txBox="1"/>
          <p:nvPr/>
        </p:nvSpPr>
        <p:spPr>
          <a:xfrm>
            <a:off x="4211960" y="3645024"/>
            <a:ext cx="48245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u="sng" dirty="0" smtClean="0"/>
              <a:t>Domaine:</a:t>
            </a:r>
            <a:r>
              <a:rPr lang="fr-FR" dirty="0" smtClean="0"/>
              <a:t> trajet domicile/travail; domicile/ établissement hospitalier ou établissement de service social et médico-social ou si recours à un transport assuré par un tiers ou déplacement aller retour supérieur à 50km</a:t>
            </a:r>
            <a:endParaRPr lang="fr-FR" dirty="0"/>
          </a:p>
        </p:txBody>
      </p:sp>
      <p:sp>
        <p:nvSpPr>
          <p:cNvPr id="21" name="TextBox 20"/>
          <p:cNvSpPr txBox="1"/>
          <p:nvPr/>
        </p:nvSpPr>
        <p:spPr>
          <a:xfrm>
            <a:off x="4211960" y="537321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Tarifs:</a:t>
            </a:r>
            <a:r>
              <a:rPr lang="fr-FR" dirty="0" smtClean="0"/>
              <a:t> plafond maximal : 12 000€ pour 5 ans (0,50€ du Km)</a:t>
            </a:r>
            <a:endParaRPr lang="fr-FR" dirty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987824" y="2167989"/>
            <a:ext cx="792088" cy="18662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987824" y="2718212"/>
            <a:ext cx="792088" cy="3193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2987824" y="4005064"/>
            <a:ext cx="936104" cy="46166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987824" y="4725144"/>
            <a:ext cx="792088" cy="64807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973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/>
              <a:t>Charges spécifiques et exceptionnelles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fr-FR" u="sng" dirty="0" smtClean="0"/>
              <a:t>Charges spécifiques: </a:t>
            </a:r>
            <a:r>
              <a:rPr lang="fr-FR" dirty="0" smtClean="0"/>
              <a:t>dépenses permanentes et prévisibles liées au handicap dans la limite de 100€/mois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itchFamily="2" charset="2"/>
              <a:buChar char="v"/>
            </a:pPr>
            <a:r>
              <a:rPr lang="fr-FR" u="sng" dirty="0" smtClean="0"/>
              <a:t>Charges exceptionnelles: </a:t>
            </a:r>
            <a:r>
              <a:rPr lang="fr-FR" dirty="0" smtClean="0"/>
              <a:t>Dépenses ponctuelles liées au handicap dans la limite de 50€/mois       (1 800€ par période de 3 ans)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itchFamily="2" charset="2"/>
              <a:buChar char="v"/>
            </a:pPr>
            <a:r>
              <a:rPr lang="fr-FR" u="sng" dirty="0" smtClean="0"/>
              <a:t>Aides animalières: </a:t>
            </a:r>
            <a:r>
              <a:rPr lang="fr-FR" dirty="0" smtClean="0"/>
              <a:t>50€/mois (3 000€ par période de 5 ans)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817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971600" y="1189916"/>
            <a:ext cx="7056784" cy="41044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extBox 6"/>
          <p:cNvSpPr txBox="1"/>
          <p:nvPr/>
        </p:nvSpPr>
        <p:spPr>
          <a:xfrm>
            <a:off x="1619672" y="1533984"/>
            <a:ext cx="57606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Castellar" pitchFamily="18" charset="0"/>
              </a:rPr>
              <a:t>Compensation ou réparation: </a:t>
            </a:r>
          </a:p>
          <a:p>
            <a:pPr algn="ctr"/>
            <a:endParaRPr lang="fr-FR" dirty="0">
              <a:latin typeface="Castellar" pitchFamily="18" charset="0"/>
            </a:endParaRPr>
          </a:p>
          <a:p>
            <a:pPr algn="ctr"/>
            <a:endParaRPr lang="fr-FR" dirty="0">
              <a:latin typeface="Castellar" pitchFamily="18" charset="0"/>
            </a:endParaRPr>
          </a:p>
          <a:p>
            <a:pPr algn="ctr"/>
            <a:endParaRPr lang="fr-FR" dirty="0" smtClean="0">
              <a:latin typeface="Castellar" pitchFamily="18" charset="0"/>
            </a:endParaRPr>
          </a:p>
          <a:p>
            <a:pPr algn="ctr"/>
            <a:endParaRPr lang="fr-FR" dirty="0" smtClean="0">
              <a:latin typeface="Castellar" pitchFamily="18" charset="0"/>
            </a:endParaRPr>
          </a:p>
          <a:p>
            <a:pPr algn="ctr"/>
            <a:r>
              <a:rPr lang="fr-FR" sz="3600" dirty="0" smtClean="0">
                <a:latin typeface="Castellar" pitchFamily="18" charset="0"/>
              </a:rPr>
              <a:t>Présentation</a:t>
            </a:r>
            <a:endParaRPr lang="fr-FR" sz="3600" dirty="0">
              <a:latin typeface="Castellar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87624" y="5445223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Me Claudine BERNFELD</a:t>
            </a:r>
          </a:p>
          <a:p>
            <a:pPr algn="ctr"/>
            <a:r>
              <a:rPr lang="fr-FR" dirty="0" smtClean="0"/>
              <a:t>Présidente de </a:t>
            </a:r>
            <a:r>
              <a:rPr lang="fr-FR" dirty="0" smtClean="0"/>
              <a:t>l’ANADAVI </a:t>
            </a:r>
          </a:p>
          <a:p>
            <a:pPr algn="ctr"/>
            <a:r>
              <a:rPr lang="fr-FR" dirty="0" smtClean="0"/>
              <a:t>(Association Nationale des Avocats de Victimes de Dommages Corporels)</a:t>
            </a:r>
          </a:p>
          <a:p>
            <a:pPr algn="ctr"/>
            <a:r>
              <a:rPr lang="fr-FR" dirty="0" smtClean="0"/>
              <a:t>10 avril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47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dirty="0" smtClean="0"/>
              <a:t>Principe de solidarité</a:t>
            </a:r>
            <a:endParaRPr lang="fr-FR" dirty="0"/>
          </a:p>
        </p:txBody>
      </p:sp>
      <p:sp>
        <p:nvSpPr>
          <p:cNvPr id="6" name="TextBox 5"/>
          <p:cNvSpPr txBox="1"/>
          <p:nvPr/>
        </p:nvSpPr>
        <p:spPr>
          <a:xfrm>
            <a:off x="438964" y="1624896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fr-FR" b="1" u="sng" dirty="0" smtClean="0"/>
              <a:t>Financement de la PCH:</a:t>
            </a:r>
            <a:r>
              <a:rPr lang="fr-FR" b="1" dirty="0" smtClean="0"/>
              <a:t> </a:t>
            </a:r>
            <a:r>
              <a:rPr lang="fr-FR" dirty="0" smtClean="0"/>
              <a:t>Solidarité nationale - Département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1331640" y="2204864"/>
            <a:ext cx="5832648" cy="7200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extBox 7"/>
          <p:cNvSpPr txBox="1"/>
          <p:nvPr/>
        </p:nvSpPr>
        <p:spPr>
          <a:xfrm>
            <a:off x="1411680" y="2241738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Conséquence: </a:t>
            </a:r>
            <a:r>
              <a:rPr lang="fr-FR" dirty="0" smtClean="0"/>
              <a:t>Obligation d’information du bénéficiaire (Article D. 245-50 CASF)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323528" y="4149080"/>
            <a:ext cx="2304256" cy="22322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067864" y="4137630"/>
            <a:ext cx="2448272" cy="22436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868144" y="4122752"/>
            <a:ext cx="3096344" cy="225857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extBox 12"/>
          <p:cNvSpPr txBox="1"/>
          <p:nvPr/>
        </p:nvSpPr>
        <p:spPr>
          <a:xfrm>
            <a:off x="453254" y="4143320"/>
            <a:ext cx="20448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 smtClean="0"/>
              <a:t>Destinataires:  </a:t>
            </a:r>
          </a:p>
          <a:p>
            <a:pPr algn="ctr"/>
            <a:r>
              <a:rPr lang="fr-FR" dirty="0" smtClean="0"/>
              <a:t>(Art D245-50 CASF)</a:t>
            </a:r>
            <a:endParaRPr lang="fr-FR" dirty="0"/>
          </a:p>
        </p:txBody>
      </p:sp>
      <p:sp>
        <p:nvSpPr>
          <p:cNvPr id="14" name="TextBox 13"/>
          <p:cNvSpPr txBox="1"/>
          <p:nvPr/>
        </p:nvSpPr>
        <p:spPr>
          <a:xfrm>
            <a:off x="641894" y="5068217"/>
            <a:ext cx="19585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- La CDAPH </a:t>
            </a:r>
          </a:p>
          <a:p>
            <a:r>
              <a:rPr lang="fr-FR" dirty="0" smtClean="0"/>
              <a:t>- Le président du conseil général</a:t>
            </a:r>
            <a:endParaRPr lang="fr-FR" dirty="0"/>
          </a:p>
        </p:txBody>
      </p:sp>
      <p:sp>
        <p:nvSpPr>
          <p:cNvPr id="15" name="TextBox 14"/>
          <p:cNvSpPr txBox="1"/>
          <p:nvPr/>
        </p:nvSpPr>
        <p:spPr>
          <a:xfrm>
            <a:off x="3229882" y="4149070"/>
            <a:ext cx="2124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 smtClean="0"/>
              <a:t>Objet:</a:t>
            </a:r>
          </a:p>
          <a:p>
            <a:pPr algn="ctr"/>
            <a:r>
              <a:rPr lang="fr-FR" dirty="0" smtClean="0"/>
              <a:t>(Art. D 245-50 CASF)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197316" y="4929718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Toute modification de nature à engager les droits du bénéficiaire</a:t>
            </a:r>
            <a:endParaRPr lang="fr-FR" dirty="0"/>
          </a:p>
        </p:txBody>
      </p:sp>
      <p:sp>
        <p:nvSpPr>
          <p:cNvPr id="18" name="TextBox 17"/>
          <p:cNvSpPr txBox="1"/>
          <p:nvPr/>
        </p:nvSpPr>
        <p:spPr>
          <a:xfrm>
            <a:off x="6372200" y="4056746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 smtClean="0"/>
              <a:t>Sanction: </a:t>
            </a:r>
          </a:p>
          <a:p>
            <a:pPr algn="ctr"/>
            <a:r>
              <a:rPr lang="fr-FR" dirty="0" smtClean="0"/>
              <a:t>Art. L. 245-5 et </a:t>
            </a:r>
          </a:p>
          <a:p>
            <a:pPr algn="ctr"/>
            <a:r>
              <a:rPr lang="fr-FR" dirty="0" smtClean="0"/>
              <a:t>R. 245-70 CASF)</a:t>
            </a:r>
            <a:endParaRPr lang="fr-FR" dirty="0"/>
          </a:p>
        </p:txBody>
      </p:sp>
      <p:sp>
        <p:nvSpPr>
          <p:cNvPr id="19" name="TextBox 18"/>
          <p:cNvSpPr txBox="1"/>
          <p:nvPr/>
        </p:nvSpPr>
        <p:spPr>
          <a:xfrm>
            <a:off x="5854402" y="4861816"/>
            <a:ext cx="30860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S</a:t>
            </a:r>
            <a:r>
              <a:rPr lang="fr-FR" dirty="0" smtClean="0"/>
              <a:t>uspension du versement de la prestation ou de l’un ou plusieurs de ses éléments (décision appartenant au président du conseil général)</a:t>
            </a:r>
            <a:endParaRPr lang="fr-FR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1501705" y="2996952"/>
            <a:ext cx="694031" cy="9361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4041357" y="2996952"/>
            <a:ext cx="1" cy="9361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210168" y="2996952"/>
            <a:ext cx="738096" cy="9361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744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prstClr val="black"/>
                </a:solidFill>
              </a:rPr>
              <a:t>Contrôle d’effectivité de l’utilisation de la PCH</a:t>
            </a:r>
            <a:endParaRPr lang="fr-FR" dirty="0"/>
          </a:p>
        </p:txBody>
      </p:sp>
      <p:sp>
        <p:nvSpPr>
          <p:cNvPr id="4" name="Oval 3"/>
          <p:cNvSpPr/>
          <p:nvPr/>
        </p:nvSpPr>
        <p:spPr>
          <a:xfrm>
            <a:off x="3461586" y="3419284"/>
            <a:ext cx="2232248" cy="108677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extBox 4"/>
          <p:cNvSpPr txBox="1"/>
          <p:nvPr/>
        </p:nvSpPr>
        <p:spPr>
          <a:xfrm flipH="1">
            <a:off x="3713613" y="3603300"/>
            <a:ext cx="17281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Président du conseil général</a:t>
            </a:r>
          </a:p>
          <a:p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635526" y="1600250"/>
            <a:ext cx="78843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fr-FR" dirty="0"/>
              <a:t>Le bénéficiaire doit garder pendant 2 ans les justificatifs de </a:t>
            </a:r>
            <a:r>
              <a:rPr lang="fr-FR" dirty="0" smtClean="0"/>
              <a:t>paiement </a:t>
            </a:r>
          </a:p>
          <a:p>
            <a:r>
              <a:rPr lang="fr-FR" dirty="0" smtClean="0"/>
              <a:t>(Art. D. 245-52 CASF)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635526" y="2420887"/>
            <a:ext cx="2352298" cy="9983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39552" y="5085184"/>
            <a:ext cx="2352298" cy="11707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5868144" y="4786519"/>
            <a:ext cx="3096344" cy="174173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6127561" y="2268508"/>
            <a:ext cx="2352298" cy="864096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635526" y="2449204"/>
            <a:ext cx="23522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Organise le contrôle (Art. D. 245-</a:t>
            </a:r>
          </a:p>
          <a:p>
            <a:pPr algn="ctr"/>
            <a:r>
              <a:rPr lang="fr-FR" dirty="0" smtClean="0"/>
              <a:t>57 CASF)</a:t>
            </a:r>
            <a:endParaRPr lang="fr-FR" dirty="0"/>
          </a:p>
        </p:txBody>
      </p:sp>
      <p:sp>
        <p:nvSpPr>
          <p:cNvPr id="12" name="TextBox 11"/>
          <p:cNvSpPr txBox="1"/>
          <p:nvPr/>
        </p:nvSpPr>
        <p:spPr>
          <a:xfrm>
            <a:off x="6127560" y="2229148"/>
            <a:ext cx="2392333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Décide de la nécessité de vérification des conditions d’attribution (Art. D. 245-48 CASF)</a:t>
            </a:r>
            <a:endParaRPr lang="fr-FR" dirty="0"/>
          </a:p>
        </p:txBody>
      </p:sp>
      <p:sp>
        <p:nvSpPr>
          <p:cNvPr id="13" name="TextBox 12"/>
          <p:cNvSpPr txBox="1"/>
          <p:nvPr/>
        </p:nvSpPr>
        <p:spPr>
          <a:xfrm>
            <a:off x="5853256" y="4507208"/>
            <a:ext cx="3096343" cy="20313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Décide de la nécessité de vérification de la conformité des travaux d’aménagement du logement et du véhicule au plan personnalisé de compensation </a:t>
            </a:r>
          </a:p>
          <a:p>
            <a:pPr algn="ctr"/>
            <a:r>
              <a:rPr lang="fr-FR" dirty="0" smtClean="0"/>
              <a:t>(Art. D. 245-60 CASF)</a:t>
            </a:r>
            <a:endParaRPr lang="fr-FR" dirty="0"/>
          </a:p>
        </p:txBody>
      </p:sp>
      <p:sp>
        <p:nvSpPr>
          <p:cNvPr id="14" name="TextBox 13"/>
          <p:cNvSpPr txBox="1"/>
          <p:nvPr/>
        </p:nvSpPr>
        <p:spPr>
          <a:xfrm>
            <a:off x="523573" y="5085184"/>
            <a:ext cx="238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Peut engager une action en récupération de l’indu </a:t>
            </a:r>
          </a:p>
          <a:p>
            <a:pPr algn="ctr"/>
            <a:r>
              <a:rPr lang="fr-FR" dirty="0" smtClean="0"/>
              <a:t>(Art. R. 245-72 CASF)</a:t>
            </a:r>
            <a:endParaRPr lang="fr-FR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5197749" y="2910869"/>
            <a:ext cx="504056" cy="432049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3131840" y="2924944"/>
            <a:ext cx="497796" cy="521321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075652" y="4544886"/>
            <a:ext cx="533019" cy="510681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2987824" y="4494612"/>
            <a:ext cx="718206" cy="446556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514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/>
              <a:t>Passage au tamis de la PCH</a:t>
            </a:r>
            <a:endParaRPr lang="fr-FR" dirty="0"/>
          </a:p>
        </p:txBody>
      </p:sp>
      <p:sp>
        <p:nvSpPr>
          <p:cNvPr id="6" name="TextBox 5"/>
          <p:cNvSpPr txBox="1"/>
          <p:nvPr/>
        </p:nvSpPr>
        <p:spPr>
          <a:xfrm>
            <a:off x="1043608" y="1988840"/>
            <a:ext cx="734481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fr-FR" sz="2000" u="sng" dirty="0" smtClean="0"/>
              <a:t>1</a:t>
            </a:r>
            <a:r>
              <a:rPr lang="fr-FR" sz="2000" u="sng" baseline="30000" dirty="0" smtClean="0"/>
              <a:t>ère</a:t>
            </a:r>
            <a:r>
              <a:rPr lang="fr-FR" sz="2000" u="sng" dirty="0" smtClean="0"/>
              <a:t> limitation:</a:t>
            </a:r>
            <a:r>
              <a:rPr lang="fr-FR" sz="2000" dirty="0" smtClean="0"/>
              <a:t> le niveau de handicap</a:t>
            </a:r>
          </a:p>
          <a:p>
            <a:endParaRPr lang="fr-FR" sz="2000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fr-FR" sz="2000" u="sng" dirty="0" smtClean="0"/>
              <a:t>2</a:t>
            </a:r>
            <a:r>
              <a:rPr lang="fr-FR" sz="2000" u="sng" baseline="30000" dirty="0" smtClean="0"/>
              <a:t>ème</a:t>
            </a:r>
            <a:r>
              <a:rPr lang="fr-FR" sz="2000" u="sng" dirty="0" smtClean="0"/>
              <a:t> limitation</a:t>
            </a:r>
            <a:r>
              <a:rPr lang="fr-FR" sz="2000" dirty="0" smtClean="0"/>
              <a:t>: limitation dans le temps</a:t>
            </a:r>
          </a:p>
          <a:p>
            <a:endParaRPr lang="fr-FR" sz="2000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fr-FR" sz="2000" u="sng" dirty="0" smtClean="0"/>
              <a:t>3</a:t>
            </a:r>
            <a:r>
              <a:rPr lang="fr-FR" sz="2000" u="sng" baseline="30000" dirty="0" smtClean="0"/>
              <a:t>ème</a:t>
            </a:r>
            <a:r>
              <a:rPr lang="fr-FR" sz="2000" u="sng" dirty="0" smtClean="0"/>
              <a:t> limitation</a:t>
            </a:r>
            <a:r>
              <a:rPr lang="fr-FR" sz="2000" dirty="0" smtClean="0"/>
              <a:t>: limitation en raison des ressources</a:t>
            </a:r>
          </a:p>
          <a:p>
            <a:endParaRPr lang="fr-FR" sz="2000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fr-FR" sz="2000" u="sng" dirty="0" smtClean="0"/>
              <a:t>4</a:t>
            </a:r>
            <a:r>
              <a:rPr lang="fr-FR" sz="2000" u="sng" baseline="30000" dirty="0" smtClean="0"/>
              <a:t>ème</a:t>
            </a:r>
            <a:r>
              <a:rPr lang="fr-FR" sz="2000" u="sng" dirty="0" smtClean="0"/>
              <a:t> limitation</a:t>
            </a:r>
            <a:r>
              <a:rPr lang="fr-FR" sz="2000" dirty="0" smtClean="0"/>
              <a:t>: le nombre d’heures compensées</a:t>
            </a:r>
          </a:p>
          <a:p>
            <a:endParaRPr lang="fr-FR" sz="2000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fr-FR" sz="2000" u="sng" dirty="0" smtClean="0"/>
              <a:t>5</a:t>
            </a:r>
            <a:r>
              <a:rPr lang="fr-FR" sz="2000" u="sng" baseline="30000" dirty="0" smtClean="0"/>
              <a:t>ème</a:t>
            </a:r>
            <a:r>
              <a:rPr lang="fr-FR" sz="2000" u="sng" dirty="0" smtClean="0"/>
              <a:t> limitation:</a:t>
            </a:r>
            <a:r>
              <a:rPr lang="fr-FR" sz="2000" dirty="0" smtClean="0"/>
              <a:t> la nature de l’aide</a:t>
            </a:r>
          </a:p>
          <a:p>
            <a:endParaRPr lang="fr-FR" sz="2000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fr-FR" sz="2000" u="sng" dirty="0" smtClean="0"/>
              <a:t>6</a:t>
            </a:r>
            <a:r>
              <a:rPr lang="fr-FR" sz="2000" u="sng" baseline="30000" dirty="0" smtClean="0"/>
              <a:t>ème</a:t>
            </a:r>
            <a:r>
              <a:rPr lang="fr-FR" sz="2000" u="sng" dirty="0" smtClean="0"/>
              <a:t> limitation</a:t>
            </a:r>
            <a:r>
              <a:rPr lang="fr-FR" sz="2000" dirty="0" smtClean="0"/>
              <a:t>: les plafonds d’aide</a:t>
            </a:r>
          </a:p>
          <a:p>
            <a:endParaRPr lang="fr-FR" sz="2000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fr-FR" sz="2000" u="sng" dirty="0" smtClean="0"/>
              <a:t>7</a:t>
            </a:r>
            <a:r>
              <a:rPr lang="fr-FR" sz="2000" u="sng" baseline="30000" dirty="0" smtClean="0"/>
              <a:t>ème</a:t>
            </a:r>
            <a:r>
              <a:rPr lang="fr-FR" sz="2000" u="sng" dirty="0" smtClean="0"/>
              <a:t> limitation</a:t>
            </a:r>
            <a:r>
              <a:rPr lang="fr-FR" sz="2000" dirty="0" smtClean="0"/>
              <a:t>: limitation quant à la liberté d’utiliser la prestation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96395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43608" y="1412776"/>
            <a:ext cx="7560840" cy="338437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extBox 4"/>
          <p:cNvSpPr txBox="1"/>
          <p:nvPr/>
        </p:nvSpPr>
        <p:spPr>
          <a:xfrm>
            <a:off x="1547664" y="2420888"/>
            <a:ext cx="6480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La réparation intégrale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203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dirty="0" smtClean="0"/>
              <a:t>Définition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 algn="just">
              <a:buNone/>
            </a:pPr>
            <a:r>
              <a:rPr lang="fr-FR" dirty="0" smtClean="0"/>
              <a:t>«</a:t>
            </a:r>
            <a:r>
              <a:rPr lang="fr-FR" i="1" dirty="0" smtClean="0"/>
              <a:t> Le propre de la responsabilité est de rétablir aussi exactement que possible l’équilibre détruit par le dommage, et </a:t>
            </a:r>
            <a:r>
              <a:rPr lang="fr-FR" b="1" i="1" dirty="0" smtClean="0"/>
              <a:t>de placer la victime</a:t>
            </a:r>
            <a:r>
              <a:rPr lang="fr-FR" i="1" dirty="0" smtClean="0"/>
              <a:t>, aux dépens du responsable, </a:t>
            </a:r>
            <a:r>
              <a:rPr lang="fr-FR" b="1" i="1" dirty="0" smtClean="0"/>
              <a:t>dans la situation où elle se serait trouvée si l’acte dommageable n’avait pas eu lieu</a:t>
            </a:r>
            <a:r>
              <a:rPr lang="fr-FR" dirty="0" smtClean="0"/>
              <a:t> » : Civ. 2</a:t>
            </a:r>
            <a:r>
              <a:rPr lang="fr-FR" baseline="30000" dirty="0" smtClean="0"/>
              <a:t>e</a:t>
            </a:r>
            <a:r>
              <a:rPr lang="fr-FR" dirty="0" smtClean="0"/>
              <a:t>, 28 oct. 1954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633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6288408" y="2586099"/>
            <a:ext cx="1872208" cy="903005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3383868" y="3313707"/>
            <a:ext cx="1872208" cy="830997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445870" y="2586099"/>
            <a:ext cx="1872208" cy="903005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dirty="0" smtClean="0"/>
              <a:t>Conditions de réparation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432158" y="2622103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Un fait </a:t>
            </a:r>
          </a:p>
          <a:p>
            <a:pPr algn="ctr"/>
            <a:r>
              <a:rPr lang="fr-FR" sz="2400" dirty="0" smtClean="0"/>
              <a:t>générateur </a:t>
            </a:r>
            <a:endParaRPr lang="fr-FR" sz="24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771800" y="3037601"/>
            <a:ext cx="3096344" cy="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342414" y="2622103"/>
            <a:ext cx="17641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Un dommage</a:t>
            </a:r>
            <a:endParaRPr lang="fr-FR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383868" y="3313707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Lien de causalité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1706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dirty="0" smtClean="0"/>
              <a:t>Attribution</a:t>
            </a:r>
            <a:endParaRPr lang="fr-FR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195736" y="2191812"/>
            <a:ext cx="86409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339752" y="3386708"/>
            <a:ext cx="864096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339752" y="4189730"/>
            <a:ext cx="100811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339752" y="4566250"/>
            <a:ext cx="864096" cy="44692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11560" y="1988840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fr-FR" sz="2000" b="1" u="sng" dirty="0" smtClean="0"/>
              <a:t>Nécessit</a:t>
            </a:r>
            <a:r>
              <a:rPr lang="fr-FR" sz="2000" b="1" u="sng" dirty="0"/>
              <a:t>é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491880" y="194819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D’un tiers « responsable »</a:t>
            </a:r>
            <a:endParaRPr lang="fr-FR" dirty="0"/>
          </a:p>
        </p:txBody>
      </p:sp>
      <p:sp>
        <p:nvSpPr>
          <p:cNvPr id="19" name="TextBox 18"/>
          <p:cNvSpPr txBox="1"/>
          <p:nvPr/>
        </p:nvSpPr>
        <p:spPr>
          <a:xfrm>
            <a:off x="611560" y="4005064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fr-FR" sz="2000" b="1" u="sng" dirty="0" smtClean="0"/>
              <a:t>Ou</a:t>
            </a:r>
            <a:endParaRPr lang="fr-FR" sz="2000" b="1" u="sng" dirty="0"/>
          </a:p>
        </p:txBody>
      </p:sp>
      <p:sp>
        <p:nvSpPr>
          <p:cNvPr id="20" name="TextBox 19"/>
          <p:cNvSpPr txBox="1"/>
          <p:nvPr/>
        </p:nvSpPr>
        <p:spPr>
          <a:xfrm>
            <a:off x="3469040" y="3017376"/>
            <a:ext cx="3983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D’un véhicule impliqué ( loi Badinter)</a:t>
            </a:r>
            <a:endParaRPr lang="fr-FR" dirty="0"/>
          </a:p>
        </p:txBody>
      </p:sp>
      <p:sp>
        <p:nvSpPr>
          <p:cNvPr id="21" name="TextBox 20"/>
          <p:cNvSpPr txBox="1"/>
          <p:nvPr/>
        </p:nvSpPr>
        <p:spPr>
          <a:xfrm>
            <a:off x="3480460" y="4005064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D’un aléa thérapeutique ( loi Kouchner)</a:t>
            </a:r>
            <a:endParaRPr lang="fr-FR" dirty="0"/>
          </a:p>
        </p:txBody>
      </p:sp>
      <p:sp>
        <p:nvSpPr>
          <p:cNvPr id="22" name="TextBox 21"/>
          <p:cNvSpPr txBox="1"/>
          <p:nvPr/>
        </p:nvSpPr>
        <p:spPr>
          <a:xfrm>
            <a:off x="3480460" y="5013176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</a:t>
            </a:r>
            <a:r>
              <a:rPr lang="fr-FR" dirty="0" smtClean="0"/>
              <a:t>arement sur la base d’un contrat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974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dirty="0" smtClean="0"/>
              <a:t>Méthode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2204864"/>
            <a:ext cx="806489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fr-FR" sz="2200" dirty="0" smtClean="0"/>
              <a:t>Indemnisation de tous les postes de préjudices (nomenclature Dintilhac)</a:t>
            </a:r>
          </a:p>
          <a:p>
            <a:endParaRPr lang="fr-FR" sz="2200" dirty="0" smtClean="0"/>
          </a:p>
          <a:p>
            <a:endParaRPr lang="fr-FR" sz="2200" dirty="0"/>
          </a:p>
          <a:p>
            <a:pPr marL="285750" indent="-285750">
              <a:buFont typeface="Wingdings" pitchFamily="2" charset="2"/>
              <a:buChar char="v"/>
            </a:pPr>
            <a:r>
              <a:rPr lang="fr-FR" sz="2200" dirty="0" smtClean="0"/>
              <a:t>Le dommage étant préalablement évalué par voie d’expertise</a:t>
            </a:r>
            <a:endParaRPr lang="fr-FR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4748668"/>
            <a:ext cx="76328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fr-FR" sz="2200" dirty="0" smtClean="0"/>
              <a:t>Pour l’aide humaine, matérielle, etc : détermination des </a:t>
            </a:r>
            <a:r>
              <a:rPr lang="fr-FR" sz="2200" u="sng" dirty="0" smtClean="0"/>
              <a:t>besoins</a:t>
            </a:r>
            <a:r>
              <a:rPr lang="fr-FR" sz="2200" dirty="0" smtClean="0"/>
              <a:t> par les médecins ( + rarement les ergothérapeutes)</a:t>
            </a:r>
          </a:p>
        </p:txBody>
      </p:sp>
    </p:spTree>
    <p:extLst>
      <p:ext uri="{BB962C8B-B14F-4D97-AF65-F5344CB8AC3E}">
        <p14:creationId xmlns:p14="http://schemas.microsoft.com/office/powerpoint/2010/main" val="225754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dirty="0" smtClean="0"/>
              <a:t>Calculs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2060848"/>
            <a:ext cx="74168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itchFamily="2" charset="2"/>
              <a:buChar char="v"/>
            </a:pPr>
            <a:r>
              <a:rPr lang="fr-FR" sz="2200" u="sng" dirty="0" smtClean="0"/>
              <a:t>Exemple: la tierce personne: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1590" y="3515171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Besoin de la victime :</a:t>
            </a:r>
          </a:p>
          <a:p>
            <a:r>
              <a:rPr lang="fr-FR" dirty="0" smtClean="0"/>
              <a:t>Nombre d’heures x montant horaire</a:t>
            </a:r>
            <a:endParaRPr lang="fr-FR" dirty="0"/>
          </a:p>
        </p:txBody>
      </p:sp>
      <p:sp>
        <p:nvSpPr>
          <p:cNvPr id="6" name="TextBox 5"/>
          <p:cNvSpPr txBox="1"/>
          <p:nvPr/>
        </p:nvSpPr>
        <p:spPr>
          <a:xfrm>
            <a:off x="5076056" y="285293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Soit temporaire si besoins temporaires</a:t>
            </a:r>
            <a:endParaRPr lang="fr-FR" dirty="0"/>
          </a:p>
        </p:txBody>
      </p:sp>
      <p:sp>
        <p:nvSpPr>
          <p:cNvPr id="7" name="TextBox 6"/>
          <p:cNvSpPr txBox="1"/>
          <p:nvPr/>
        </p:nvSpPr>
        <p:spPr>
          <a:xfrm>
            <a:off x="5220072" y="493569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Soit viager si besoins permanents</a:t>
            </a:r>
            <a:endParaRPr lang="fr-FR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779912" y="3140968"/>
            <a:ext cx="1008112" cy="64807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779912" y="4302388"/>
            <a:ext cx="1008112" cy="7107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30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/>
              <a:t>Le problème</a:t>
            </a:r>
            <a:endParaRPr lang="fr-FR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2516932"/>
            <a:ext cx="85300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dirty="0" smtClean="0"/>
              <a:t>Aide humaine					Tierce personne temporaire et 						permanente</a:t>
            </a:r>
          </a:p>
          <a:p>
            <a:endParaRPr lang="fr-FR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fr-FR" dirty="0" smtClean="0"/>
              <a:t>Aides techniques				Frais divers			</a:t>
            </a:r>
          </a:p>
          <a:p>
            <a:endParaRPr lang="fr-FR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fr-FR" dirty="0" smtClean="0"/>
              <a:t>Aménagement du logement			Logement</a:t>
            </a:r>
          </a:p>
          <a:p>
            <a:endParaRPr lang="fr-FR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fr-FR" dirty="0" smtClean="0"/>
              <a:t>Aménagement du véhicule et 			Véhicule</a:t>
            </a:r>
          </a:p>
          <a:p>
            <a:r>
              <a:rPr lang="fr-FR" dirty="0" smtClean="0"/>
              <a:t>            frais de transports</a:t>
            </a:r>
          </a:p>
          <a:p>
            <a:endParaRPr lang="fr-FR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fr-FR" dirty="0" smtClean="0"/>
              <a:t>Charges spécifiques et exceptionnelles		Frais divers</a:t>
            </a:r>
            <a:endParaRPr lang="fr-FR" dirty="0"/>
          </a:p>
        </p:txBody>
      </p:sp>
      <p:cxnSp>
        <p:nvCxnSpPr>
          <p:cNvPr id="5" name="Straight Connector 4"/>
          <p:cNvCxnSpPr>
            <a:stCxn id="3" idx="0"/>
            <a:endCxn id="3" idx="2"/>
          </p:cNvCxnSpPr>
          <p:nvPr/>
        </p:nvCxnSpPr>
        <p:spPr>
          <a:xfrm>
            <a:off x="4660560" y="2516932"/>
            <a:ext cx="0" cy="3416320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endCxn id="3" idx="0"/>
          </p:cNvCxnSpPr>
          <p:nvPr/>
        </p:nvCxnSpPr>
        <p:spPr>
          <a:xfrm>
            <a:off x="395536" y="2516932"/>
            <a:ext cx="4265024" cy="0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5536" y="2519224"/>
            <a:ext cx="0" cy="3414028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3" idx="2"/>
          </p:cNvCxnSpPr>
          <p:nvPr/>
        </p:nvCxnSpPr>
        <p:spPr>
          <a:xfrm>
            <a:off x="395536" y="5933252"/>
            <a:ext cx="4265024" cy="0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95536" y="1772816"/>
            <a:ext cx="4265024" cy="6480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extBox 15"/>
          <p:cNvSpPr txBox="1"/>
          <p:nvPr/>
        </p:nvSpPr>
        <p:spPr>
          <a:xfrm>
            <a:off x="539552" y="1912186"/>
            <a:ext cx="3976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Compensation</a:t>
            </a:r>
            <a:endParaRPr lang="fr-FR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5004048" y="2519224"/>
            <a:ext cx="3921536" cy="0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004048" y="2519224"/>
            <a:ext cx="0" cy="3414028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004048" y="5933252"/>
            <a:ext cx="3921536" cy="0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8925584" y="2516932"/>
            <a:ext cx="0" cy="3414028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5004048" y="1772816"/>
            <a:ext cx="3921536" cy="6480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TextBox 25"/>
          <p:cNvSpPr txBox="1"/>
          <p:nvPr/>
        </p:nvSpPr>
        <p:spPr>
          <a:xfrm>
            <a:off x="5022050" y="1772816"/>
            <a:ext cx="38855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Postes de préjudices concernés dans le cadre de la réparation intégrale</a:t>
            </a:r>
          </a:p>
          <a:p>
            <a:endParaRPr lang="fr-FR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4515134" y="2772936"/>
            <a:ext cx="972108" cy="0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515134" y="3501008"/>
            <a:ext cx="972108" cy="0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4516544" y="4365105"/>
            <a:ext cx="970698" cy="0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516544" y="4941168"/>
            <a:ext cx="970698" cy="0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515134" y="5733256"/>
            <a:ext cx="972108" cy="0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510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9592" y="1412776"/>
            <a:ext cx="7344816" cy="35283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extBox 4"/>
          <p:cNvSpPr txBox="1"/>
          <p:nvPr/>
        </p:nvSpPr>
        <p:spPr>
          <a:xfrm>
            <a:off x="1115616" y="1884310"/>
            <a:ext cx="66247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/>
              <a:t>La prestation compensation handicap</a:t>
            </a:r>
          </a:p>
        </p:txBody>
      </p:sp>
    </p:spTree>
    <p:extLst>
      <p:ext uri="{BB962C8B-B14F-4D97-AF65-F5344CB8AC3E}">
        <p14:creationId xmlns:p14="http://schemas.microsoft.com/office/powerpoint/2010/main" val="361366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dirty="0" smtClean="0"/>
              <a:t>Le problème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52936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Alors la victime handicapée:</a:t>
            </a:r>
          </a:p>
          <a:p>
            <a:pPr lvl="2">
              <a:buFont typeface="Courier New" pitchFamily="49" charset="0"/>
              <a:buChar char="o"/>
            </a:pPr>
            <a:r>
              <a:rPr lang="fr-FR" dirty="0" smtClean="0"/>
              <a:t>Va t-elle pouvoir cumuler compensation et indemnisation?</a:t>
            </a:r>
          </a:p>
          <a:p>
            <a:pPr lvl="2">
              <a:buFont typeface="Courier New" pitchFamily="49" charset="0"/>
              <a:buChar char="o"/>
            </a:pPr>
            <a:r>
              <a:rPr lang="fr-FR" dirty="0" smtClean="0"/>
              <a:t>Devra t-elle soustraire de la réparation intégrale le montant alloué au titre de la compensation?</a:t>
            </a:r>
          </a:p>
          <a:p>
            <a:pPr lvl="2">
              <a:buFont typeface="Courier New" pitchFamily="49" charset="0"/>
              <a:buChar char="o"/>
            </a:pPr>
            <a:r>
              <a:rPr lang="fr-FR" dirty="0" smtClean="0"/>
              <a:t>Si elle est indemnisée pourra t-elle solliciter une PCH auprès de la MDPH?</a:t>
            </a:r>
            <a:r>
              <a:rPr lang="fr-FR" dirty="0"/>
              <a:t>	</a:t>
            </a:r>
            <a:r>
              <a:rPr lang="fr-FR" dirty="0" smtClean="0"/>
              <a:t>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07604" y="5194647"/>
            <a:ext cx="69127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Vous le saurez en assistant à la suite de ce colloque cet après-midi</a:t>
            </a:r>
            <a:endParaRPr lang="fr-FR" sz="3200" b="1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899592" y="5085184"/>
            <a:ext cx="0" cy="129614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99592" y="5085184"/>
            <a:ext cx="71287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99592" y="6381328"/>
            <a:ext cx="71287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028384" y="5085184"/>
            <a:ext cx="0" cy="129614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313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dirty="0" smtClean="0"/>
              <a:t>Cas pratique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91683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fr-FR" dirty="0" smtClean="0"/>
              <a:t>Besoins reconnus exceptionnellement pour un jeune polyhandicapé par la MDPH : </a:t>
            </a:r>
          </a:p>
          <a:p>
            <a:r>
              <a:rPr lang="fr-FR" dirty="0"/>
              <a:t>	</a:t>
            </a:r>
            <a:r>
              <a:rPr lang="fr-FR" dirty="0" smtClean="0"/>
              <a:t>24h/24/Jx30 = </a:t>
            </a:r>
            <a:r>
              <a:rPr lang="fr-FR" b="1" dirty="0" smtClean="0"/>
              <a:t>720h/mois</a:t>
            </a:r>
            <a:endParaRPr lang="fr-FR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2856220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fr-FR" dirty="0" smtClean="0"/>
              <a:t>Heures passées dans un établissement </a:t>
            </a:r>
            <a:r>
              <a:rPr lang="fr-FR" dirty="0"/>
              <a:t>(</a:t>
            </a:r>
            <a:r>
              <a:rPr lang="fr-FR" dirty="0" smtClean="0"/>
              <a:t>demi-pension) : </a:t>
            </a:r>
            <a:r>
              <a:rPr lang="fr-FR" b="1" dirty="0" smtClean="0"/>
              <a:t>140h/mois</a:t>
            </a:r>
            <a:endParaRPr lang="fr-FR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3501007"/>
            <a:ext cx="74168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fr-FR" dirty="0" smtClean="0"/>
              <a:t>Heures réalisées par une </a:t>
            </a:r>
            <a:r>
              <a:rPr lang="fr-FR" b="1" dirty="0" smtClean="0"/>
              <a:t>salariée</a:t>
            </a:r>
            <a:r>
              <a:rPr lang="fr-FR" dirty="0" smtClean="0"/>
              <a:t> payée net 12,65€/h (18,61€/h charges comprises, soit 2 418,15€) : </a:t>
            </a:r>
            <a:r>
              <a:rPr lang="fr-FR" b="1" dirty="0" smtClean="0"/>
              <a:t>130h/mois</a:t>
            </a:r>
          </a:p>
          <a:p>
            <a:pPr marL="285750" indent="-285750">
              <a:buFont typeface="Wingdings" pitchFamily="2" charset="2"/>
              <a:buChar char="v"/>
            </a:pPr>
            <a:endParaRPr lang="fr-FR" b="1" dirty="0"/>
          </a:p>
          <a:p>
            <a:pPr marL="1657350" lvl="3" indent="-285750">
              <a:buFont typeface="Wingdings" pitchFamily="2" charset="2"/>
              <a:buChar char="v"/>
            </a:pPr>
            <a:r>
              <a:rPr lang="fr-FR" b="1" dirty="0" smtClean="0">
                <a:solidFill>
                  <a:srgbClr val="FF0000"/>
                </a:solidFill>
              </a:rPr>
              <a:t>Limitation: 130h x 12,49 € = 1 623,7 €/mois </a:t>
            </a:r>
          </a:p>
          <a:p>
            <a:pPr lvl="1"/>
            <a:endParaRPr lang="fr-FR" b="1" dirty="0">
              <a:solidFill>
                <a:srgbClr val="FF0000"/>
              </a:solidFill>
            </a:endParaRPr>
          </a:p>
          <a:p>
            <a:pPr lvl="1" algn="ctr"/>
            <a:endParaRPr lang="fr-FR" b="1" dirty="0" smtClean="0">
              <a:solidFill>
                <a:srgbClr val="FF0000"/>
              </a:solidFill>
            </a:endParaRPr>
          </a:p>
          <a:p>
            <a:pPr lvl="1" algn="ctr"/>
            <a:endParaRPr lang="fr-FR" b="1" dirty="0">
              <a:solidFill>
                <a:srgbClr val="FF0000"/>
              </a:solidFill>
            </a:endParaRPr>
          </a:p>
          <a:p>
            <a:pPr lvl="1" algn="ctr"/>
            <a:r>
              <a:rPr lang="fr-FR" b="1" dirty="0" smtClean="0">
                <a:solidFill>
                  <a:srgbClr val="FF0000"/>
                </a:solidFill>
              </a:rPr>
              <a:t>Reste à charge de la personne handicapée : 794,45 €</a:t>
            </a:r>
            <a:endParaRPr lang="fr-FR" b="1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995936" y="4653136"/>
            <a:ext cx="0" cy="7200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92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dirty="0" smtClean="0"/>
              <a:t>Cas pratique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34460" y="3140968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fr-FR" dirty="0" smtClean="0"/>
              <a:t>450 heures assurées par la mère: payée 3,67€/h par le département </a:t>
            </a:r>
          </a:p>
          <a:p>
            <a:r>
              <a:rPr lang="fr-FR" dirty="0" smtClean="0"/>
              <a:t>(soit 1 651,50€)</a:t>
            </a:r>
            <a:endParaRPr lang="fr-FR" dirty="0"/>
          </a:p>
        </p:txBody>
      </p:sp>
      <p:sp>
        <p:nvSpPr>
          <p:cNvPr id="5" name="TextBox 4"/>
          <p:cNvSpPr txBox="1"/>
          <p:nvPr/>
        </p:nvSpPr>
        <p:spPr>
          <a:xfrm>
            <a:off x="613892" y="4221088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fr-FR" b="1" dirty="0" smtClean="0">
                <a:solidFill>
                  <a:srgbClr val="FF0000"/>
                </a:solidFill>
              </a:rPr>
              <a:t>MAIS, le maximum accordé par mois est de 941,09€, soit (2,09€/h)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51720" y="1913424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720-140-130 = </a:t>
            </a:r>
            <a:r>
              <a:rPr lang="fr-FR" b="1" u="sng" dirty="0" smtClean="0"/>
              <a:t>450 heures assurées par la mère</a:t>
            </a:r>
            <a:endParaRPr lang="fr-FR" b="1" u="sng" dirty="0"/>
          </a:p>
        </p:txBody>
      </p:sp>
    </p:spTree>
    <p:extLst>
      <p:ext uri="{BB962C8B-B14F-4D97-AF65-F5344CB8AC3E}">
        <p14:creationId xmlns:p14="http://schemas.microsoft.com/office/powerpoint/2010/main" val="287419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dirty="0" smtClean="0"/>
              <a:t>Cas pratique</a:t>
            </a:r>
            <a:endParaRPr lang="fr-F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0741687"/>
              </p:ext>
            </p:extLst>
          </p:nvPr>
        </p:nvGraphicFramePr>
        <p:xfrm>
          <a:off x="467544" y="2420888"/>
          <a:ext cx="8229600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Nombre d’heures/mois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Compensation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montant par mois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Compensation montant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par an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Réparation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intégrale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Différence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par an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130h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1 623,70 €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19 484,40 €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2 418 €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dirty="0" smtClean="0"/>
                        <a:t>x 12 = 29 017,8 €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9 533,40 €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450h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941,09 €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11 293,08 €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450x12x16€</a:t>
                      </a:r>
                      <a:r>
                        <a:rPr lang="fr-FR" baseline="0" dirty="0" smtClean="0"/>
                        <a:t> (minimum) = 86 400 €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75 106,92 €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30 777,48 €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115 417 €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84 640,32 €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815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dirty="0" smtClean="0"/>
              <a:t>Cas pratique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05870" y="2491229"/>
            <a:ext cx="78488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fr-FR" b="1" u="sng" dirty="0" smtClean="0"/>
              <a:t>Conséquence:</a:t>
            </a:r>
            <a:r>
              <a:rPr lang="fr-FR" dirty="0" smtClean="0"/>
              <a:t> </a:t>
            </a:r>
            <a:r>
              <a:rPr lang="fr-FR" dirty="0" smtClean="0"/>
              <a:t> Dans notre exemple, 414 </a:t>
            </a:r>
            <a:r>
              <a:rPr lang="fr-FR" dirty="0" smtClean="0"/>
              <a:t>heures sur 680 ne sont pas compensées</a:t>
            </a:r>
          </a:p>
          <a:p>
            <a:endParaRPr lang="fr-FR" b="1" u="sng" dirty="0" smtClean="0"/>
          </a:p>
          <a:p>
            <a:pPr marL="1200150" lvl="2" indent="-285750">
              <a:buFont typeface="Courier New" pitchFamily="49" charset="0"/>
              <a:buChar char="o"/>
            </a:pPr>
            <a:r>
              <a:rPr lang="fr-FR" dirty="0" smtClean="0"/>
              <a:t>La compensation dans ce cas =&gt; 26,50% de la réparation</a:t>
            </a:r>
          </a:p>
          <a:p>
            <a:endParaRPr lang="fr-FR" dirty="0" smtClean="0"/>
          </a:p>
          <a:p>
            <a:pPr marL="1200150" lvl="2" indent="-285750">
              <a:buFont typeface="Courier New" pitchFamily="49" charset="0"/>
              <a:buChar char="o"/>
            </a:pPr>
            <a:r>
              <a:rPr lang="fr-FR" dirty="0" smtClean="0"/>
              <a:t>Pour les 450 heures d’aidants familiaux =&gt; 13% de la réparation</a:t>
            </a:r>
            <a:endParaRPr lang="fr-FR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08152" y="2348880"/>
            <a:ext cx="7564248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8152" y="2348880"/>
            <a:ext cx="0" cy="2016224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08152" y="4376504"/>
            <a:ext cx="7564248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172400" y="2360280"/>
            <a:ext cx="0" cy="2016224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388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611560" y="764704"/>
            <a:ext cx="8208912" cy="44644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extBox 3"/>
          <p:cNvSpPr txBox="1"/>
          <p:nvPr/>
        </p:nvSpPr>
        <p:spPr>
          <a:xfrm>
            <a:off x="799044" y="1378516"/>
            <a:ext cx="7704856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Arial Black" pitchFamily="34" charset="0"/>
              </a:rPr>
              <a:t>Les rapports complexes entre la compensation et la réparation intégrale :</a:t>
            </a:r>
          </a:p>
          <a:p>
            <a:endParaRPr lang="fr-FR" sz="2800" dirty="0" smtClean="0">
              <a:latin typeface="Arial Black" pitchFamily="34" charset="0"/>
            </a:endParaRPr>
          </a:p>
          <a:p>
            <a:pPr algn="ctr"/>
            <a:r>
              <a:rPr lang="fr-FR" sz="2800" dirty="0" smtClean="0">
                <a:latin typeface="Arial Black" pitchFamily="34" charset="0"/>
              </a:rPr>
              <a:t>Suite à 15h20</a:t>
            </a:r>
          </a:p>
          <a:p>
            <a:endParaRPr lang="fr-FR" dirty="0"/>
          </a:p>
          <a:p>
            <a:pPr algn="ctr"/>
            <a:r>
              <a:rPr lang="fr-FR" sz="4400" dirty="0" smtClean="0">
                <a:latin typeface="Arial Black" pitchFamily="34" charset="0"/>
              </a:rPr>
              <a:t>VENEZ NOMBREUX</a:t>
            </a:r>
            <a:endParaRPr lang="fr-FR" sz="4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69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14447837"/>
              </p:ext>
            </p:extLst>
          </p:nvPr>
        </p:nvGraphicFramePr>
        <p:xfrm>
          <a:off x="760160" y="1700808"/>
          <a:ext cx="7632848" cy="460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61784" y="274638"/>
            <a:ext cx="8229600" cy="1143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tx1"/>
                </a:solidFill>
              </a:rPr>
              <a:t>Composition de la PCH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 (art L. 245-3 CASF)</a:t>
            </a:r>
          </a:p>
        </p:txBody>
      </p:sp>
    </p:spTree>
    <p:extLst>
      <p:ext uri="{BB962C8B-B14F-4D97-AF65-F5344CB8AC3E}">
        <p14:creationId xmlns:p14="http://schemas.microsoft.com/office/powerpoint/2010/main" val="283137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/>
              <a:t>Processus</a:t>
            </a:r>
            <a:endParaRPr lang="fr-F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46338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687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Instruction de la demande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342900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Dépôt de la demande</a:t>
            </a:r>
          </a:p>
        </p:txBody>
      </p:sp>
      <p:sp>
        <p:nvSpPr>
          <p:cNvPr id="7" name="Right Arrow 6"/>
          <p:cNvSpPr/>
          <p:nvPr/>
        </p:nvSpPr>
        <p:spPr>
          <a:xfrm>
            <a:off x="3131840" y="3501008"/>
            <a:ext cx="1368152" cy="2973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5004048" y="3429000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Maison départementale des personnes handicapées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9552" y="4437112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Attribution de la compensation et de ses différents volets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3203848" y="4757776"/>
            <a:ext cx="1296144" cy="2820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5148064" y="4714111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CDAPH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5576" y="234888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fr-FR" b="1" u="sng" dirty="0" smtClean="0"/>
              <a:t>Cas général</a:t>
            </a:r>
          </a:p>
        </p:txBody>
      </p:sp>
    </p:spTree>
    <p:extLst>
      <p:ext uri="{BB962C8B-B14F-4D97-AF65-F5344CB8AC3E}">
        <p14:creationId xmlns:p14="http://schemas.microsoft.com/office/powerpoint/2010/main" val="68219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/>
              <a:t>Instruction de la demande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1844824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fr-FR" b="1" u="sng" dirty="0" smtClean="0"/>
              <a:t>Cas particuliers</a:t>
            </a:r>
            <a:r>
              <a:rPr lang="fr-FR" dirty="0" smtClean="0"/>
              <a:t>: Les enfants et adolescents (art L. 245-1 CASF)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63688" y="3158658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Droit d’option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59404" y="2492895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Complément de l’allocation éducation enfant handicapé versée par la CAF</a:t>
            </a:r>
            <a:endParaRPr lang="fr-FR" dirty="0"/>
          </a:p>
        </p:txBody>
      </p:sp>
      <p:sp>
        <p:nvSpPr>
          <p:cNvPr id="8" name="TextBox 7"/>
          <p:cNvSpPr txBox="1"/>
          <p:nvPr/>
        </p:nvSpPr>
        <p:spPr>
          <a:xfrm>
            <a:off x="4463988" y="3902174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Prestation de compensation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1763688" y="5085184"/>
            <a:ext cx="6552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Cumul avec certains éléments de la prestation compensation sous réserves de certaines conditions</a:t>
            </a:r>
          </a:p>
          <a:p>
            <a:endParaRPr lang="fr-FR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539552" y="3481822"/>
            <a:ext cx="1008000" cy="756000"/>
          </a:xfrm>
          <a:prstGeom prst="straightConnector1">
            <a:avLst/>
          </a:prstGeom>
          <a:ln w="508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39552" y="4437112"/>
            <a:ext cx="864096" cy="792088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059832" y="2816060"/>
            <a:ext cx="1224136" cy="468924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131840" y="3645024"/>
            <a:ext cx="1152128" cy="44181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291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/>
              <a:t>Conditions générale d’attribution </a:t>
            </a:r>
            <a:br>
              <a:rPr lang="fr-FR" dirty="0" smtClean="0"/>
            </a:br>
            <a:r>
              <a:rPr lang="fr-FR" dirty="0" smtClean="0"/>
              <a:t>(Art L. 245-1 CASF)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2420888"/>
            <a:ext cx="79928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fr-FR" dirty="0" smtClean="0"/>
              <a:t>Condition d’âge maximal</a:t>
            </a:r>
          </a:p>
          <a:p>
            <a:endParaRPr lang="fr-FR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fr-FR" dirty="0" smtClean="0"/>
              <a:t>Condition de régularité de séjour</a:t>
            </a:r>
          </a:p>
          <a:p>
            <a:endParaRPr lang="fr-FR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fr-FR" dirty="0" smtClean="0"/>
              <a:t>Condition de résidence en France</a:t>
            </a:r>
          </a:p>
          <a:p>
            <a:endParaRPr lang="fr-FR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fr-FR" dirty="0" smtClean="0"/>
              <a:t>Condition d’handicap: Durée prévisible: minimum 1 an en raison de :</a:t>
            </a:r>
          </a:p>
          <a:p>
            <a:endParaRPr lang="fr-FR" dirty="0" smtClean="0"/>
          </a:p>
          <a:p>
            <a:pPr marL="742950" lvl="1" indent="-285750">
              <a:buFont typeface="Wingdings" pitchFamily="2" charset="2"/>
              <a:buChar char="q"/>
            </a:pPr>
            <a:r>
              <a:rPr lang="fr-FR" dirty="0" smtClean="0"/>
              <a:t>Soit une difficulté absolue de réaliser une des 19 activités entrant dans une des 4 catégories</a:t>
            </a:r>
          </a:p>
          <a:p>
            <a:pPr lvl="1"/>
            <a:endParaRPr lang="fr-FR" dirty="0" smtClean="0"/>
          </a:p>
          <a:p>
            <a:pPr marL="742950" lvl="1" indent="-285750">
              <a:buFont typeface="Wingdings" pitchFamily="2" charset="2"/>
              <a:buChar char="q"/>
            </a:pPr>
            <a:r>
              <a:rPr lang="fr-FR" dirty="0" smtClean="0"/>
              <a:t>Soit une difficulté grave dans la réalisation d’au moins 2 activités</a:t>
            </a:r>
          </a:p>
          <a:p>
            <a:pPr marL="742950" lvl="1" indent="-285750">
              <a:buFont typeface="Courier New" pitchFamily="49" charset="0"/>
              <a:buChar char="o"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85475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dirty="0"/>
              <a:t>Conditions </a:t>
            </a:r>
            <a:r>
              <a:rPr lang="fr-FR" dirty="0" smtClean="0"/>
              <a:t>de ressources</a:t>
            </a:r>
            <a:endParaRPr lang="fr-FR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205286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fr-FR" dirty="0" smtClean="0"/>
              <a:t>Détermination du taux de prise en charge selon les ressources du bénéficiaire</a:t>
            </a:r>
            <a:endParaRPr lang="fr-FR" dirty="0"/>
          </a:p>
          <a:p>
            <a:r>
              <a:rPr lang="fr-FR" dirty="0" smtClean="0"/>
              <a:t>(Article L. 245-6 CASF)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7584" y="392376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fr-FR" dirty="0" smtClean="0"/>
              <a:t>Taux appliqué</a:t>
            </a:r>
            <a:endParaRPr lang="fr-FR" dirty="0"/>
          </a:p>
        </p:txBody>
      </p:sp>
      <p:sp>
        <p:nvSpPr>
          <p:cNvPr id="8" name="TextBox 7"/>
          <p:cNvSpPr txBox="1"/>
          <p:nvPr/>
        </p:nvSpPr>
        <p:spPr>
          <a:xfrm>
            <a:off x="3779912" y="3212976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100% si ressources &lt; ou = 26 473,96 €/an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3779912" y="4662428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80% si ressources &gt; 26 473,969€/an</a:t>
            </a:r>
            <a:endParaRPr lang="fr-FR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699792" y="3501008"/>
            <a:ext cx="1008112" cy="4227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666668" y="4293096"/>
            <a:ext cx="1008112" cy="55399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850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1479</TotalTime>
  <Words>1614</Words>
  <Application>Microsoft Office PowerPoint</Application>
  <PresentationFormat>On-screen Show (4:3)</PresentationFormat>
  <Paragraphs>274</Paragraphs>
  <Slides>35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Tierce personne après un traumatisme crânien sévère: </vt:lpstr>
      <vt:lpstr>PowerPoint Presentation</vt:lpstr>
      <vt:lpstr>PowerPoint Presentation</vt:lpstr>
      <vt:lpstr>PowerPoint Presentation</vt:lpstr>
      <vt:lpstr>Processus</vt:lpstr>
      <vt:lpstr>Instruction de la demande</vt:lpstr>
      <vt:lpstr>Instruction de la demande</vt:lpstr>
      <vt:lpstr>Conditions générale d’attribution  (Art L. 245-1 CASF)</vt:lpstr>
      <vt:lpstr>Conditions de ressources</vt:lpstr>
      <vt:lpstr>Conditions de ressources</vt:lpstr>
      <vt:lpstr>Décision d’attribution</vt:lpstr>
      <vt:lpstr>L’aide humaine  (Art L. 245-12 CASF)</vt:lpstr>
      <vt:lpstr>L’aide humaine</vt:lpstr>
      <vt:lpstr>L’aide humaine</vt:lpstr>
      <vt:lpstr>Les aides techniques</vt:lpstr>
      <vt:lpstr>Aménagement du logement</vt:lpstr>
      <vt:lpstr>Aménagement du véhicule et frais de transport</vt:lpstr>
      <vt:lpstr>Frais de transport</vt:lpstr>
      <vt:lpstr>Charges spécifiques et exceptionnelles</vt:lpstr>
      <vt:lpstr>Principe de solidarité</vt:lpstr>
      <vt:lpstr>Contrôle d’effectivité de l’utilisation de la PCH</vt:lpstr>
      <vt:lpstr>Passage au tamis de la PCH</vt:lpstr>
      <vt:lpstr>PowerPoint Presentation</vt:lpstr>
      <vt:lpstr>Définition</vt:lpstr>
      <vt:lpstr>Conditions de réparation</vt:lpstr>
      <vt:lpstr>Attribution</vt:lpstr>
      <vt:lpstr>Méthode</vt:lpstr>
      <vt:lpstr>Calculs</vt:lpstr>
      <vt:lpstr>Le problème</vt:lpstr>
      <vt:lpstr>Le problème</vt:lpstr>
      <vt:lpstr>Cas pratique</vt:lpstr>
      <vt:lpstr>Cas pratique</vt:lpstr>
      <vt:lpstr>Cas pratique</vt:lpstr>
      <vt:lpstr>Cas pratique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 </dc:creator>
  <cp:lastModifiedBy> </cp:lastModifiedBy>
  <cp:revision>92</cp:revision>
  <cp:lastPrinted>2015-03-19T11:03:22Z</cp:lastPrinted>
  <dcterms:created xsi:type="dcterms:W3CDTF">2015-03-17T14:13:08Z</dcterms:created>
  <dcterms:modified xsi:type="dcterms:W3CDTF">2015-04-13T07:53:27Z</dcterms:modified>
</cp:coreProperties>
</file>