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 Unicode" pitchFamily="34" charset="0"/>
              </a:defRPr>
            </a:lvl1pPr>
          </a:lstStyle>
          <a:p>
            <a:endParaRPr lang="fr-F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 Unicode" pitchFamily="34" charset="0"/>
              </a:defRPr>
            </a:lvl1pPr>
          </a:lstStyle>
          <a:p>
            <a:fld id="{540EC533-E082-4503-B806-7DE373E1A6F6}" type="datetimeFigureOut">
              <a:rPr lang="fr-FR"/>
              <a:pPr/>
              <a:t>02/06/2016</a:t>
            </a:fld>
            <a:endParaRPr lang="fr-FR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 Unicode" pitchFamily="34" charset="0"/>
              </a:defRPr>
            </a:lvl1pPr>
          </a:lstStyle>
          <a:p>
            <a:endParaRPr lang="fr-FR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 Unicode" pitchFamily="34" charset="0"/>
              </a:defRPr>
            </a:lvl1pPr>
          </a:lstStyle>
          <a:p>
            <a:fld id="{AFE0A00C-C91B-48C8-B9CA-49C8C381DCD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900"/>
              <a:t>(famille : parents, conjoint, frère/sœur, enfant, etc… ; amis) pour faire le point sur la situation et aider social, administratif, socio-économique dans le but d’ouvrir des droits ou de les préserver pendant le temps où la personne victime d’un TC n’est pas apte à le faire par elle-même ; en essayant de préserver sa place de citoyen et son projet de vie qui a été malmené par l’accident. L’objectif étant d’aider le patient à être autonome dans ses démarches et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e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e libre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orme libre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ECC7099-4063-4357-9488-A57E730D1D31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02D2FD6-45B1-4BE1-BE76-961F33877C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F847C-5AAE-4CFF-853C-FA4472C92F04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BF80F-D7EF-42DA-8AF3-FA6E0A57B8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C34E7-3709-4F7E-8AD8-05D16C1DCEAD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BE223-2C8C-457F-AAA8-FCD916D376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E46A1-6C6F-4600-B371-D079371B397F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5DB22-4822-49D9-B17D-11159CF7AE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1A102B-89A4-4C0C-8D61-224A2534EA01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69A028-6224-4FD5-B96F-FD58C479D1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50ED0A-BEAC-4A0F-958E-6E63327C6CA5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CFB488-E82B-4BC0-A84B-5F09662596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F1709E-F302-42C5-9F9C-F8437DEBB4DA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BA0E41-D967-4007-A02F-568CD300F61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82B0BAA-FEF7-40A2-8EEE-5A3F79C76D0D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623818-24E1-433F-A2F8-6A86A5E07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E3498-A537-47B5-89B3-B24049F51D47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75B9-988D-4AE3-A4A8-D7E280AA8D0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534608-1C55-4CAC-A0DE-73EE5F5B8240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0B4C2E-2D00-4DB7-905B-4AC47942F8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orme libre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466E78E-7620-4B32-AA50-FEE6D1B64DA8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CA8BD5E-F352-454E-9369-486260B10B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EDDA58A-1CAA-4E00-A8CA-DEAEEDAEE7B1}" type="datetimeFigureOut">
              <a:rPr lang="fr-FR"/>
              <a:pPr>
                <a:defRPr/>
              </a:pPr>
              <a:t>02/06/2016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7EA5954-5752-41CC-9A17-61FC55A0682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Droits sociaux  des </a:t>
            </a:r>
            <a:r>
              <a:rPr lang="fr-FR" smtClean="0"/>
              <a:t>traumatisés crâniens </a:t>
            </a:r>
            <a:br>
              <a:rPr lang="fr-FR" smtClean="0"/>
            </a:br>
            <a:r>
              <a:rPr lang="fr-FR" smtClean="0"/>
              <a:t>le 03/06/16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fr-FR" sz="1700" smtClean="0"/>
              <a:t>Françoise CREFF</a:t>
            </a:r>
          </a:p>
          <a:p>
            <a:pPr marR="0">
              <a:lnSpc>
                <a:spcPct val="80000"/>
              </a:lnSpc>
            </a:pPr>
            <a:r>
              <a:rPr lang="fr-FR" sz="1700" smtClean="0"/>
              <a:t>Assistante sociale</a:t>
            </a:r>
          </a:p>
          <a:p>
            <a:pPr marR="0">
              <a:lnSpc>
                <a:spcPct val="80000"/>
              </a:lnSpc>
            </a:pPr>
            <a:r>
              <a:rPr lang="fr-FR" sz="1700" smtClean="0"/>
              <a:t>Fondation Ildys</a:t>
            </a:r>
          </a:p>
          <a:p>
            <a:pPr marR="0">
              <a:lnSpc>
                <a:spcPct val="80000"/>
              </a:lnSpc>
            </a:pPr>
            <a:r>
              <a:rPr lang="fr-FR" sz="1700" smtClean="0"/>
              <a:t>Site de Perharidy </a:t>
            </a:r>
            <a:r>
              <a:rPr lang="fr-FR" sz="25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fr-FR" smtClean="0">
              <a:effectLst/>
            </a:endParaRP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3200" u="sng" smtClean="0"/>
              <a:t>Mesure d’accompagnement social et personnalisé</a:t>
            </a:r>
            <a:endParaRPr lang="fr-FR" sz="320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3200" smtClean="0"/>
              <a:t>		Aide à la gestion des prestations sociales (AAH, etc)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3200" smtClean="0"/>
              <a:t>		contrat entre la personne aidée et le Conseil Départemental</a:t>
            </a:r>
          </a:p>
          <a:p>
            <a:pPr>
              <a:lnSpc>
                <a:spcPct val="80000"/>
              </a:lnSpc>
            </a:pPr>
            <a:r>
              <a:rPr lang="fr-FR" sz="3200" u="sng" smtClean="0"/>
              <a:t>Mesure d’accompagnement Judiciaire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3200" smtClean="0"/>
              <a:t>		Si échec de la MASP, décision du Juge des tutelles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u="sng" dirty="0" smtClean="0"/>
              <a:t>Démarches pour l’ouverture des mesures  curatelle et tutelle :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Expertise médicale nécessaire par un expert inscrit sur les listes des tribunaux. Examen payant.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Rapport social lorsque la personne est hospitalisée et/ou courrier des familles + questionnaire administratif.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 Documents adressés au Procureur de la République lorsque la demande vient d’une équipe soignante, au Juge des tutelles si elle vient des familles.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Les décisions sont prises par le Juge des tutelles après audiences de la personne à protéger (quand cela est possible), des familles, des travailleurs sociaux.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fr-FR" dirty="0" smtClean="0"/>
              <a:t>Décisions valables au maximum 5 ans.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2000" smtClean="0"/>
              <a:t>Dans la plupart des cas, </a:t>
            </a:r>
          </a:p>
          <a:p>
            <a:pPr marL="1143000" lvl="2">
              <a:lnSpc>
                <a:spcPct val="90000"/>
              </a:lnSpc>
            </a:pPr>
            <a:r>
              <a:rPr lang="fr-FR" sz="2000" smtClean="0"/>
              <a:t>Patient non apte à résoudre les problèmes d’ordre social</a:t>
            </a:r>
          </a:p>
          <a:p>
            <a:pPr marL="1143000" lvl="2">
              <a:lnSpc>
                <a:spcPct val="90000"/>
              </a:lnSpc>
            </a:pPr>
            <a:r>
              <a:rPr lang="fr-FR" sz="2000" smtClean="0"/>
              <a:t>indispensable de mobiliser l’entourage des personnes victimes d’un TC </a:t>
            </a:r>
          </a:p>
          <a:p>
            <a:pPr marL="1143000" lvl="2">
              <a:lnSpc>
                <a:spcPct val="90000"/>
              </a:lnSpc>
            </a:pPr>
            <a:r>
              <a:rPr lang="fr-FR" sz="2000" smtClean="0"/>
              <a:t>lui rendre compte des actions menées sans son accord.</a:t>
            </a:r>
          </a:p>
          <a:p>
            <a:pPr marL="1143000" lvl="2">
              <a:lnSpc>
                <a:spcPct val="90000"/>
              </a:lnSpc>
              <a:buFont typeface="Wingdings 2" pitchFamily="18" charset="2"/>
              <a:buNone/>
            </a:pPr>
            <a:endParaRPr lang="fr-FR" sz="2000" smtClean="0"/>
          </a:p>
          <a:p>
            <a:pPr>
              <a:lnSpc>
                <a:spcPct val="90000"/>
              </a:lnSpc>
            </a:pPr>
            <a:r>
              <a:rPr lang="fr-FR" sz="2000" smtClean="0"/>
              <a:t>Liaison avec les collègues des hôpitaux pour faire le point sur les démarches entreprises avant le transfert.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fr-FR" sz="2000" smtClean="0"/>
          </a:p>
          <a:p>
            <a:pPr>
              <a:lnSpc>
                <a:spcPct val="90000"/>
              </a:lnSpc>
            </a:pPr>
            <a:r>
              <a:rPr lang="fr-FR" sz="2000" smtClean="0"/>
              <a:t>Liaisons avec les partenaires référents pour la sortie pour un accompagnement.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fr-FR" sz="240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sz="2400" dirty="0" smtClean="0"/>
              <a:t>Spécificité du rôle du service social en SSR spécialisé auprès des TC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smtClean="0">
                <a:solidFill>
                  <a:srgbClr val="EB641B"/>
                </a:solidFill>
              </a:rPr>
              <a:t>Prise en charge à 100% si  </a:t>
            </a:r>
            <a:r>
              <a:rPr lang="fr-FR" sz="2800" smtClean="0"/>
              <a:t>:  </a:t>
            </a:r>
          </a:p>
          <a:p>
            <a:pPr marL="742950" lvl="1" indent="-285750">
              <a:buFont typeface="Verdana" pitchFamily="34" charset="0"/>
              <a:buNone/>
            </a:pPr>
            <a:r>
              <a:rPr lang="fr-FR" sz="2800" smtClean="0"/>
              <a:t>		ALD accordée, pension d’invalidité, rente accident du travail.</a:t>
            </a:r>
          </a:p>
          <a:p>
            <a:r>
              <a:rPr lang="fr-FR" sz="2800" smtClean="0">
                <a:solidFill>
                  <a:srgbClr val="EB641B"/>
                </a:solidFill>
              </a:rPr>
              <a:t>Aide à une complémentaire santé</a:t>
            </a:r>
            <a:r>
              <a:rPr lang="fr-FR" sz="2800" smtClean="0"/>
              <a:t> : </a:t>
            </a:r>
          </a:p>
          <a:p>
            <a:pPr marL="742950" lvl="1" indent="-285750">
              <a:buFont typeface="Verdana" pitchFamily="34" charset="0"/>
              <a:buNone/>
            </a:pPr>
            <a:r>
              <a:rPr lang="fr-FR" sz="2800" smtClean="0"/>
              <a:t>		CMU Complémentaire, Aide à la complémentaire santé</a:t>
            </a:r>
          </a:p>
          <a:p>
            <a:r>
              <a:rPr lang="fr-FR" sz="2800" smtClean="0">
                <a:solidFill>
                  <a:srgbClr val="EB641B"/>
                </a:solidFill>
              </a:rPr>
              <a:t>Conseil pour le choix d’une mutuelle </a:t>
            </a:r>
          </a:p>
          <a:p>
            <a:pPr>
              <a:buFont typeface="Wingdings 3" pitchFamily="18" charset="2"/>
              <a:buNone/>
            </a:pPr>
            <a:r>
              <a:rPr lang="fr-FR" sz="2800" smtClean="0">
                <a:sym typeface="Wingdings" pitchFamily="2" charset="2"/>
              </a:rPr>
              <a:t>		</a:t>
            </a:r>
            <a:r>
              <a:rPr lang="fr-FR" sz="2800" smtClean="0"/>
              <a:t>paiement du forfait hospitalier 	(18€)</a:t>
            </a:r>
            <a:endParaRPr lang="fr-FR" sz="2800" smtClean="0">
              <a:solidFill>
                <a:srgbClr val="EB641B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Accès aux soins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2500" dirty="0" smtClean="0">
                <a:solidFill>
                  <a:srgbClr val="EB641B"/>
                </a:solidFill>
              </a:rPr>
              <a:t>Indemnités journalières (maladie)</a:t>
            </a:r>
          </a:p>
          <a:p>
            <a:pPr marL="742950" lvl="1" indent="-285750">
              <a:lnSpc>
                <a:spcPct val="90000"/>
              </a:lnSpc>
            </a:pPr>
            <a:r>
              <a:rPr lang="fr-FR" sz="2100" dirty="0" smtClean="0"/>
              <a:t>par les Caisses de Sécurité Sociales (CPAM, MSA, ENIM, </a:t>
            </a:r>
            <a:r>
              <a:rPr lang="fr-FR" sz="2100" dirty="0" err="1" smtClean="0"/>
              <a:t>etc</a:t>
            </a:r>
            <a:r>
              <a:rPr lang="fr-FR" sz="2100" dirty="0" smtClean="0"/>
              <a:t>…) suivant des conditions de temps de travail.</a:t>
            </a:r>
          </a:p>
          <a:p>
            <a:pPr marL="742950" lvl="1" indent="-285750">
              <a:lnSpc>
                <a:spcPct val="90000"/>
              </a:lnSpc>
            </a:pPr>
            <a:r>
              <a:rPr lang="fr-FR" sz="2100" dirty="0" smtClean="0"/>
              <a:t>Le calcul du montant des IJ se fait en fonction du salaire antérieur (50 % du salaire journalier de base). </a:t>
            </a:r>
          </a:p>
          <a:p>
            <a:pPr marL="742950" lvl="1" indent="-285750">
              <a:lnSpc>
                <a:spcPct val="90000"/>
              </a:lnSpc>
            </a:pPr>
            <a:r>
              <a:rPr lang="fr-FR" sz="2100" dirty="0" smtClean="0"/>
              <a:t>Versement pendant 3 ans maximum suivant l’avis du médecin conseil.</a:t>
            </a:r>
          </a:p>
          <a:p>
            <a:pPr>
              <a:lnSpc>
                <a:spcPct val="90000"/>
              </a:lnSpc>
            </a:pPr>
            <a:r>
              <a:rPr lang="fr-FR" sz="2500" dirty="0" smtClean="0">
                <a:solidFill>
                  <a:srgbClr val="EB641B"/>
                </a:solidFill>
              </a:rPr>
              <a:t>Indemnités journalières (accident de travail ou de trajet)</a:t>
            </a:r>
          </a:p>
          <a:p>
            <a:pPr marL="742950" lvl="1" indent="-285750">
              <a:lnSpc>
                <a:spcPct val="90000"/>
              </a:lnSpc>
            </a:pPr>
            <a:r>
              <a:rPr lang="fr-FR" sz="2100" dirty="0" smtClean="0"/>
              <a:t>Le montant est de 60% du salaire de journalier puis 80 % à partir du 29</a:t>
            </a:r>
            <a:r>
              <a:rPr lang="fr-FR" sz="2100" baseline="30000" dirty="0" smtClean="0"/>
              <a:t>ème</a:t>
            </a:r>
            <a:r>
              <a:rPr lang="fr-FR" sz="2100" dirty="0" smtClean="0"/>
              <a:t> jour</a:t>
            </a:r>
            <a:r>
              <a:rPr lang="fr-FR" sz="2100" dirty="0" smtClean="0"/>
              <a:t>. </a:t>
            </a:r>
            <a:endParaRPr lang="fr-FR" sz="21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Accès à des revenus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sz="2500" dirty="0" smtClean="0">
                <a:solidFill>
                  <a:srgbClr val="EB641B"/>
                </a:solidFill>
              </a:rPr>
              <a:t>Pension d’invalidité</a:t>
            </a:r>
            <a:endParaRPr lang="fr-FR" sz="2500" dirty="0" smtClean="0"/>
          </a:p>
          <a:p>
            <a:pPr marL="742950" lvl="1" indent="-285750">
              <a:lnSpc>
                <a:spcPct val="80000"/>
              </a:lnSpc>
            </a:pPr>
            <a:r>
              <a:rPr lang="fr-FR" sz="2100" dirty="0" smtClean="0"/>
              <a:t> versée après les indemnités journalières si la capacité de travail est réduite d’au moins 2/3</a:t>
            </a:r>
          </a:p>
          <a:p>
            <a:pPr marL="1143000" lvl="2">
              <a:lnSpc>
                <a:spcPct val="80000"/>
              </a:lnSpc>
            </a:pPr>
            <a:r>
              <a:rPr lang="fr-FR" sz="1900" dirty="0" smtClean="0"/>
              <a:t>1</a:t>
            </a:r>
            <a:r>
              <a:rPr lang="fr-FR" sz="1900" baseline="30000" dirty="0" smtClean="0"/>
              <a:t>ère</a:t>
            </a:r>
            <a:r>
              <a:rPr lang="fr-FR" sz="1900" dirty="0" smtClean="0"/>
              <a:t> catégorie = 30% salaire moyen sur 10 ans</a:t>
            </a:r>
          </a:p>
          <a:p>
            <a:pPr marL="1143000" lvl="2">
              <a:lnSpc>
                <a:spcPct val="80000"/>
              </a:lnSpc>
            </a:pPr>
            <a:r>
              <a:rPr lang="fr-FR" sz="1900" dirty="0" smtClean="0"/>
              <a:t>2</a:t>
            </a:r>
            <a:r>
              <a:rPr lang="fr-FR" sz="1900" baseline="30000" dirty="0" smtClean="0"/>
              <a:t>ème</a:t>
            </a:r>
            <a:r>
              <a:rPr lang="fr-FR" sz="1900" dirty="0" smtClean="0"/>
              <a:t> catégorie = 50% salaire moyen</a:t>
            </a:r>
          </a:p>
          <a:p>
            <a:pPr marL="1143000" lvl="2">
              <a:lnSpc>
                <a:spcPct val="80000"/>
              </a:lnSpc>
            </a:pPr>
            <a:r>
              <a:rPr lang="fr-FR" sz="1900" dirty="0" smtClean="0"/>
              <a:t>3</a:t>
            </a:r>
            <a:r>
              <a:rPr lang="fr-FR" sz="1900" baseline="30000" dirty="0" smtClean="0"/>
              <a:t>ème</a:t>
            </a:r>
            <a:r>
              <a:rPr lang="fr-FR" sz="1900" dirty="0" smtClean="0"/>
              <a:t> catégorie = 50% du salaire moyen + majoration de tierce personne (</a:t>
            </a:r>
            <a:r>
              <a:rPr lang="fr-FR" sz="1900" dirty="0" smtClean="0"/>
              <a:t>1104,18€)</a:t>
            </a:r>
            <a:endParaRPr lang="fr-FR" sz="1900" dirty="0" smtClean="0"/>
          </a:p>
          <a:p>
            <a:pPr marL="742950" lvl="1" indent="-285750">
              <a:lnSpc>
                <a:spcPct val="80000"/>
              </a:lnSpc>
            </a:pPr>
            <a:r>
              <a:rPr lang="fr-FR" sz="2100" dirty="0" smtClean="0"/>
              <a:t> allocation supplémentaire invalidité</a:t>
            </a:r>
          </a:p>
          <a:p>
            <a:pPr marL="742950" lvl="1" indent="-285750">
              <a:lnSpc>
                <a:spcPct val="80000"/>
              </a:lnSpc>
            </a:pPr>
            <a:endParaRPr lang="fr-FR" sz="2100" dirty="0" smtClean="0"/>
          </a:p>
          <a:p>
            <a:pPr>
              <a:lnSpc>
                <a:spcPct val="80000"/>
              </a:lnSpc>
            </a:pPr>
            <a:r>
              <a:rPr lang="fr-FR" sz="2500" dirty="0" smtClean="0">
                <a:solidFill>
                  <a:srgbClr val="EB641B"/>
                </a:solidFill>
              </a:rPr>
              <a:t>Rente accident du travail</a:t>
            </a:r>
            <a:r>
              <a:rPr lang="fr-FR" sz="2500" dirty="0" smtClean="0"/>
              <a:t> </a:t>
            </a:r>
          </a:p>
          <a:p>
            <a:pPr marL="742950" lvl="1" indent="-285750">
              <a:lnSpc>
                <a:spcPct val="80000"/>
              </a:lnSpc>
            </a:pPr>
            <a:r>
              <a:rPr lang="fr-FR" sz="2100" dirty="0" smtClean="0"/>
              <a:t>si incapacité de travail d’au moins 10%, en dessous de 10% versement d’un capital.</a:t>
            </a:r>
          </a:p>
          <a:p>
            <a:pPr marL="742950" lvl="1" indent="-285750">
              <a:lnSpc>
                <a:spcPct val="80000"/>
              </a:lnSpc>
              <a:buFont typeface="Verdana" pitchFamily="34" charset="0"/>
              <a:buNone/>
            </a:pPr>
            <a:endParaRPr lang="fr-FR" sz="2100" dirty="0" smtClean="0"/>
          </a:p>
          <a:p>
            <a:pPr>
              <a:lnSpc>
                <a:spcPct val="80000"/>
              </a:lnSpc>
            </a:pPr>
            <a:r>
              <a:rPr lang="fr-FR" sz="2500" dirty="0" smtClean="0"/>
              <a:t>Décisions prises par les médecins conseils des caisses</a:t>
            </a:r>
          </a:p>
          <a:p>
            <a:pPr>
              <a:lnSpc>
                <a:spcPct val="80000"/>
              </a:lnSpc>
            </a:pPr>
            <a:endParaRPr lang="fr-FR" sz="2500" dirty="0" smtClean="0"/>
          </a:p>
          <a:p>
            <a:pPr>
              <a:lnSpc>
                <a:spcPct val="80000"/>
              </a:lnSpc>
            </a:pPr>
            <a:endParaRPr lang="fr-FR" sz="25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fr-FR" sz="2300" b="1" u="sng" smtClean="0">
                <a:solidFill>
                  <a:srgbClr val="EB641B"/>
                </a:solidFill>
              </a:rPr>
              <a:t>A A H (allocation adultes handicapés)</a:t>
            </a:r>
            <a:r>
              <a:rPr lang="fr-FR" sz="2300" b="1" u="sng" smtClean="0"/>
              <a:t> :</a:t>
            </a:r>
            <a:r>
              <a:rPr lang="fr-FR" sz="2300" smtClean="0"/>
              <a:t> </a:t>
            </a:r>
          </a:p>
          <a:p>
            <a:pPr marL="742950" lvl="1" indent="-285750">
              <a:lnSpc>
                <a:spcPct val="90000"/>
              </a:lnSpc>
            </a:pPr>
            <a:r>
              <a:rPr lang="fr-FR" sz="2100" smtClean="0"/>
              <a:t>taux d’incapacité &gt;80% OU compris entre 50 et 80% si restriction substantielle et durable d’accès à l’emploi (cumulable avec d’autres ressources)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fr-FR" sz="2300" smtClean="0">
                <a:solidFill>
                  <a:srgbClr val="EB641B"/>
                </a:solidFill>
              </a:rPr>
              <a:t>	+majoration vie autonome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fr-FR" sz="2300" smtClean="0">
                <a:solidFill>
                  <a:srgbClr val="EB641B"/>
                </a:solidFill>
              </a:rPr>
              <a:t>	+complément de ressources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fr-FR" sz="2300" smtClean="0">
                <a:solidFill>
                  <a:srgbClr val="EB641B"/>
                </a:solidFill>
              </a:rPr>
              <a:t>		</a:t>
            </a:r>
            <a:r>
              <a:rPr lang="fr-FR" sz="2300" smtClean="0"/>
              <a:t>(personne ayant moins de 5 % de capacité de 	travail et logement indépendant)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fr-FR" sz="2300" smtClean="0"/>
              <a:t>	Décision MDPH (Maison départementale des personnes handicapées) paiement par CAF ou MSA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fr-FR" sz="2300" b="1" u="sng" smtClean="0">
                <a:solidFill>
                  <a:srgbClr val="EB641B"/>
                </a:solidFill>
              </a:rPr>
              <a:t>Autres ressources</a:t>
            </a:r>
            <a:r>
              <a:rPr lang="fr-FR" sz="2300" smtClean="0">
                <a:solidFill>
                  <a:srgbClr val="EB641B"/>
                </a:solidFill>
              </a:rPr>
              <a:t> </a:t>
            </a:r>
            <a:r>
              <a:rPr lang="fr-FR" sz="2300" smtClean="0"/>
              <a:t>: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fr-FR" sz="2300" smtClean="0"/>
              <a:t>RSA dans l’attente de l’ AAH Indemnités par des caisses de prévoyance, complémentaires, indemnisation dans le cadre de la réparation des dommages corporels.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fr-FR" sz="230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fr-FR" sz="2100" smtClean="0">
                <a:solidFill>
                  <a:srgbClr val="EB641B"/>
                </a:solidFill>
              </a:rPr>
              <a:t>Ouverture d’un dossier à la MDPH </a:t>
            </a:r>
            <a:r>
              <a:rPr lang="fr-FR" sz="2100" smtClean="0"/>
              <a:t>(Maison Départementale des Personnes Handicapées)</a:t>
            </a:r>
          </a:p>
          <a:p>
            <a:pPr marL="742950" lvl="1" indent="-285750">
              <a:lnSpc>
                <a:spcPct val="80000"/>
              </a:lnSpc>
            </a:pPr>
            <a:r>
              <a:rPr lang="fr-FR" sz="1900" smtClean="0"/>
              <a:t>Suivant le handicap et son évolution :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100" smtClean="0"/>
              <a:t>- demande d’AAH, …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100" smtClean="0"/>
              <a:t>- Demande de carte d’invalidité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100" smtClean="0"/>
              <a:t>- Demande de carte de stationnement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100" smtClean="0"/>
              <a:t>- De PCH (prestation de compensation du handicap) : pour aide humaine, aide technique, aides liées à l’aménagement du  logement et du véhicule, aides spécifiques, aide animalière.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100" smtClean="0"/>
              <a:t>- demande d’orientation pour des  placements en structures (FAM, MAS, accueil de jour, …) ou de prise en charge par des structures médico-sociales (SAMSAH,etc…)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100" smtClean="0"/>
              <a:t>- demande de RQTH et orientation UEROS</a:t>
            </a:r>
          </a:p>
          <a:p>
            <a:pPr>
              <a:lnSpc>
                <a:spcPct val="80000"/>
              </a:lnSpc>
            </a:pPr>
            <a:endParaRPr lang="fr-FR" sz="210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Accès aux droits des personnes handicapées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fr-FR" sz="2400" smtClean="0"/>
              <a:t>Les mesures de protection s’adressent aux personnes majeures dont </a:t>
            </a:r>
            <a:r>
              <a:rPr lang="fr-FR" sz="2400" u="sng" smtClean="0"/>
              <a:t>les facultés mentales et/ou physiques sont altérées</a:t>
            </a:r>
            <a:r>
              <a:rPr lang="fr-FR" sz="2400" smtClean="0"/>
              <a:t>. L’altération doit être de nature </a:t>
            </a:r>
            <a:r>
              <a:rPr lang="fr-FR" sz="2400" u="sng" smtClean="0"/>
              <a:t>à empêcher l’expression de la volonté </a:t>
            </a:r>
            <a:r>
              <a:rPr lang="fr-FR" sz="2400" smtClean="0"/>
              <a:t>de la personne dans l’impossibilité de pourvoir seule à ses intérêts.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fr-FR" sz="2400" smtClean="0"/>
          </a:p>
          <a:p>
            <a:pPr>
              <a:lnSpc>
                <a:spcPct val="80000"/>
              </a:lnSpc>
            </a:pPr>
            <a:r>
              <a:rPr lang="fr-FR" sz="2400" smtClean="0">
                <a:solidFill>
                  <a:srgbClr val="EB641B"/>
                </a:solidFill>
              </a:rPr>
              <a:t>Les différentes mesures </a:t>
            </a:r>
            <a:r>
              <a:rPr lang="fr-FR" sz="2400" smtClean="0"/>
              <a:t>: 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400" smtClean="0"/>
              <a:t>		sauvegarde de justice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400" smtClean="0"/>
              <a:t>		curatelle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400" smtClean="0"/>
              <a:t>		tutelle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400" smtClean="0"/>
              <a:t>		masp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400" smtClean="0"/>
              <a:t>		mesure d’accompagnement judiciaire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1900" smtClean="0"/>
              <a:t>	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1900" smtClean="0"/>
              <a:t>	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Mesures de protections des majeurs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fr-FR" sz="2000" dirty="0" smtClean="0"/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000" dirty="0" smtClean="0"/>
              <a:t>	- </a:t>
            </a:r>
            <a:r>
              <a:rPr lang="fr-FR" sz="2000" u="sng" dirty="0" smtClean="0"/>
              <a:t>La Sauvegarde de justice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000" dirty="0" smtClean="0"/>
              <a:t>		Par déclaration d’un médecin au Procureur de </a:t>
            </a:r>
            <a:r>
              <a:rPr lang="fr-FR" sz="2000" dirty="0" smtClean="0"/>
              <a:t>la République</a:t>
            </a:r>
            <a:r>
              <a:rPr lang="fr-FR" sz="2000" dirty="0" smtClean="0"/>
              <a:t>	ou au Juge des tutelles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000" dirty="0" smtClean="0"/>
              <a:t>		Besoin temporaire de protection juridique.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000" dirty="0" smtClean="0"/>
              <a:t>		Valable un an , renouvelable 1 fois.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000" dirty="0" smtClean="0"/>
              <a:t>		Dans le cas des TC, souvent dans l’attente d’une mesure 	continue, avec en plus demande d’un mandat spécial aux 	biens et à la personne.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000" dirty="0" smtClean="0"/>
              <a:t>	- </a:t>
            </a:r>
            <a:r>
              <a:rPr lang="fr-FR" sz="2000" u="sng" dirty="0" smtClean="0"/>
              <a:t>La curatelle : mesure d’assistance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000" dirty="0" smtClean="0"/>
              <a:t>	 	Curatelle simple (article 440 du code civil)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000" dirty="0" smtClean="0"/>
              <a:t>		Curatelle renforcée (article 472 du CC)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000" dirty="0" smtClean="0"/>
              <a:t>	-</a:t>
            </a:r>
            <a:r>
              <a:rPr lang="fr-FR" sz="2000" u="sng" dirty="0" smtClean="0"/>
              <a:t> La Tutelle </a:t>
            </a:r>
            <a:r>
              <a:rPr lang="fr-FR" sz="2000" dirty="0" smtClean="0"/>
              <a:t>: représentation continue dans les actes de la vie civile. La tutelle peut être uniquement pour les biens ou les biens et la personne.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r>
              <a:rPr lang="fr-FR" sz="2000" dirty="0" smtClean="0"/>
              <a:t>		tutelle avec Conseil de famille</a:t>
            </a:r>
          </a:p>
          <a:p>
            <a:pPr marL="1143000" lvl="2">
              <a:lnSpc>
                <a:spcPct val="80000"/>
              </a:lnSpc>
              <a:buFont typeface="Wingdings 2" pitchFamily="18" charset="2"/>
              <a:buNone/>
            </a:pPr>
            <a:r>
              <a:rPr lang="fr-FR" sz="1700" dirty="0" smtClean="0"/>
              <a:t>tutelle confiée à un mandataire judiciaire (UDAF, ATP pour le Finistère)</a:t>
            </a:r>
          </a:p>
          <a:p>
            <a:pPr>
              <a:lnSpc>
                <a:spcPct val="80000"/>
              </a:lnSpc>
              <a:buFont typeface="Wingdings 3" pitchFamily="18" charset="2"/>
              <a:buNone/>
            </a:pPr>
            <a:endParaRPr lang="fr-FR" sz="2000" dirty="0" smtClean="0"/>
          </a:p>
          <a:p>
            <a:pPr>
              <a:lnSpc>
                <a:spcPct val="80000"/>
              </a:lnSpc>
            </a:pPr>
            <a:endParaRPr lang="fr-FR" sz="2500" u="sng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3300" dirty="0" smtClean="0">
                <a:solidFill>
                  <a:srgbClr val="EB641B"/>
                </a:solidFill>
                <a:effectLst/>
              </a:rPr>
              <a:t>		Les différentes mesures de protection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772</TotalTime>
  <Words>674</Words>
  <Application>Microsoft Office PowerPoint</Application>
  <PresentationFormat>Affichage à l'écran (4:3)</PresentationFormat>
  <Paragraphs>92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Rotonde</vt:lpstr>
      <vt:lpstr>Droits sociaux  des traumatisés crâniens  le 03/06/16</vt:lpstr>
      <vt:lpstr>Spécificité du rôle du service social en SSR spécialisé auprès des TC</vt:lpstr>
      <vt:lpstr>Accès aux soins</vt:lpstr>
      <vt:lpstr>Accès à des revenus</vt:lpstr>
      <vt:lpstr>Diapositive 5</vt:lpstr>
      <vt:lpstr>Diapositive 6</vt:lpstr>
      <vt:lpstr>Accès aux droits des personnes handicapées</vt:lpstr>
      <vt:lpstr>Mesures de protections des majeurs</vt:lpstr>
      <vt:lpstr>  Les différentes mesures de protection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Droits sociaux  des traumatisés crâniens  le 03/06/16</dc:title>
  <dc:creator>FCR0098</dc:creator>
  <cp:lastModifiedBy>FCR0098</cp:lastModifiedBy>
  <cp:revision>89</cp:revision>
  <dcterms:created xsi:type="dcterms:W3CDTF">2016-05-10T06:33:15Z</dcterms:created>
  <dcterms:modified xsi:type="dcterms:W3CDTF">2016-06-02T06:17:05Z</dcterms:modified>
</cp:coreProperties>
</file>