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1" r:id="rId4"/>
    <p:sldId id="265" r:id="rId5"/>
    <p:sldId id="270" r:id="rId6"/>
    <p:sldId id="259" r:id="rId7"/>
    <p:sldId id="258" r:id="rId8"/>
    <p:sldId id="264" r:id="rId9"/>
    <p:sldId id="266" r:id="rId10"/>
    <p:sldId id="273" r:id="rId11"/>
    <p:sldId id="262" r:id="rId12"/>
    <p:sldId id="276" r:id="rId13"/>
    <p:sldId id="269" r:id="rId14"/>
    <p:sldId id="271" r:id="rId15"/>
    <p:sldId id="275" r:id="rId16"/>
    <p:sldId id="274" r:id="rId17"/>
    <p:sldId id="267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7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42CC4-8228-4E5A-B48E-2948CC8AF327}" type="datetimeFigureOut">
              <a:rPr lang="fr-FR" smtClean="0"/>
              <a:pPr/>
              <a:t>01/06/2016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922ED-91A6-4E72-B277-C8B2B80B6E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68246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B3C3FB-B9B6-4EAF-8A76-C9AFD1BE28A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B3C3FB-B9B6-4EAF-8A76-C9AFD1BE28A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B3C3FB-B9B6-4EAF-8A76-C9AFD1BE28A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B3C3FB-B9B6-4EAF-8A76-C9AFD1BE28A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B3C3FB-B9B6-4EAF-8A76-C9AFD1BE28A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Masque A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9C8E15-BF18-4FBD-8A8C-1371A4E16BF3}" type="datetimeFigureOut">
              <a:rPr lang="fr-FR" smtClean="0"/>
              <a:pPr/>
              <a:t>01/06/2016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99E77-21FC-422A-BEAE-334EEB8C2C9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ltGray">
          <a:xfrm>
            <a:off x="-22225" y="3200400"/>
            <a:ext cx="1470025" cy="367188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6" name="Picture 4"/>
          <p:cNvPicPr>
            <a:picLocks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ltGray">
          <a:xfrm>
            <a:off x="-17463" y="1966913"/>
            <a:ext cx="1460500" cy="10953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152400" y="3581400"/>
            <a:ext cx="152400" cy="3275013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ltGray">
          <a:xfrm>
            <a:off x="457200" y="3844925"/>
            <a:ext cx="152400" cy="3011488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762000" y="4691063"/>
            <a:ext cx="152400" cy="2165350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ltGray">
          <a:xfrm>
            <a:off x="1066800" y="4533900"/>
            <a:ext cx="152400" cy="2322513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1" name="Group 10"/>
          <p:cNvGrpSpPr>
            <a:grpSpLocks/>
          </p:cNvGrpSpPr>
          <p:nvPr userDrawn="1"/>
        </p:nvGrpSpPr>
        <p:grpSpPr bwMode="auto">
          <a:xfrm>
            <a:off x="-22225" y="3175"/>
            <a:ext cx="1470025" cy="6869113"/>
            <a:chOff x="-14" y="2"/>
            <a:chExt cx="926" cy="4327"/>
          </a:xfrm>
        </p:grpSpPr>
        <p:sp>
          <p:nvSpPr>
            <p:cNvPr id="12" name="Rectangle 2"/>
            <p:cNvSpPr>
              <a:spLocks noChangeArrowheads="1"/>
            </p:cNvSpPr>
            <p:nvPr/>
          </p:nvSpPr>
          <p:spPr bwMode="ltGray">
            <a:xfrm>
              <a:off x="-14" y="2"/>
              <a:ext cx="926" cy="4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7" rIns="92075" bIns="46037" anchor="ctr"/>
            <a:lstStyle/>
            <a:p>
              <a:pPr algn="ctr"/>
              <a:r>
                <a:rPr lang="en-GB" sz="2400"/>
                <a:t>  </a:t>
              </a:r>
            </a:p>
          </p:txBody>
        </p:sp>
        <p:sp>
          <p:nvSpPr>
            <p:cNvPr id="13" name="Rectangle 3"/>
            <p:cNvSpPr>
              <a:spLocks noChangeArrowheads="1"/>
            </p:cNvSpPr>
            <p:nvPr/>
          </p:nvSpPr>
          <p:spPr bwMode="ltGray">
            <a:xfrm>
              <a:off x="-14" y="2016"/>
              <a:ext cx="926" cy="231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14" name="Picture 4"/>
            <p:cNvPicPr>
              <a:picLocks noChangeArrowheads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 bwMode="ltGray">
            <a:xfrm>
              <a:off x="-11" y="1239"/>
              <a:ext cx="920" cy="690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effectLst/>
          </p:spPr>
        </p:pic>
        <p:grpSp>
          <p:nvGrpSpPr>
            <p:cNvPr id="15" name="Group 9"/>
            <p:cNvGrpSpPr>
              <a:grpSpLocks/>
            </p:cNvGrpSpPr>
            <p:nvPr/>
          </p:nvGrpSpPr>
          <p:grpSpPr bwMode="auto">
            <a:xfrm>
              <a:off x="96" y="2256"/>
              <a:ext cx="672" cy="2063"/>
              <a:chOff x="96" y="2256"/>
              <a:chExt cx="672" cy="2063"/>
            </a:xfrm>
          </p:grpSpPr>
          <p:sp>
            <p:nvSpPr>
              <p:cNvPr id="16" name="Rectangle 5"/>
              <p:cNvSpPr>
                <a:spLocks noChangeArrowheads="1"/>
              </p:cNvSpPr>
              <p:nvPr/>
            </p:nvSpPr>
            <p:spPr bwMode="ltGray">
              <a:xfrm>
                <a:off x="96" y="2256"/>
                <a:ext cx="96" cy="20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7" name="Rectangle 6"/>
              <p:cNvSpPr>
                <a:spLocks noChangeArrowheads="1"/>
              </p:cNvSpPr>
              <p:nvPr/>
            </p:nvSpPr>
            <p:spPr bwMode="ltGray">
              <a:xfrm>
                <a:off x="288" y="2422"/>
                <a:ext cx="96" cy="189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8" name="Rectangle 7"/>
              <p:cNvSpPr>
                <a:spLocks noChangeArrowheads="1"/>
              </p:cNvSpPr>
              <p:nvPr/>
            </p:nvSpPr>
            <p:spPr bwMode="ltGray">
              <a:xfrm>
                <a:off x="480" y="2955"/>
                <a:ext cx="96" cy="136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9" name="Rectangle 8"/>
              <p:cNvSpPr>
                <a:spLocks noChangeArrowheads="1"/>
              </p:cNvSpPr>
              <p:nvPr/>
            </p:nvSpPr>
            <p:spPr bwMode="ltGray">
              <a:xfrm>
                <a:off x="672" y="2856"/>
                <a:ext cx="96" cy="14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-22225" y="3175"/>
            <a:ext cx="1470025" cy="6869113"/>
            <a:chOff x="-14" y="2"/>
            <a:chExt cx="926" cy="4327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ltGray">
            <a:xfrm>
              <a:off x="-14" y="2"/>
              <a:ext cx="926" cy="4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7" rIns="92075" bIns="46037" anchor="ctr"/>
            <a:lstStyle/>
            <a:p>
              <a:pPr algn="ctr"/>
              <a:r>
                <a:rPr lang="en-GB" sz="2400"/>
                <a:t>  </a:t>
              </a:r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ltGray">
            <a:xfrm>
              <a:off x="-14" y="2016"/>
              <a:ext cx="926" cy="231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2052" name="Picture 4"/>
            <p:cNvPicPr>
              <a:picLocks noChangeArrowheads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 bwMode="ltGray">
            <a:xfrm>
              <a:off x="-11" y="1239"/>
              <a:ext cx="920" cy="690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effectLst/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96" y="2256"/>
              <a:ext cx="672" cy="2063"/>
              <a:chOff x="96" y="2256"/>
              <a:chExt cx="672" cy="2063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ltGray">
              <a:xfrm>
                <a:off x="96" y="2256"/>
                <a:ext cx="96" cy="20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ltGray">
              <a:xfrm>
                <a:off x="288" y="2422"/>
                <a:ext cx="96" cy="189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ltGray">
              <a:xfrm>
                <a:off x="480" y="2955"/>
                <a:ext cx="96" cy="136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ltGray">
              <a:xfrm>
                <a:off x="672" y="2856"/>
                <a:ext cx="96" cy="14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20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smtClean="0"/>
              <a:t>Cliquez pour modifier le style des sous-titres du masque</a:t>
            </a:r>
            <a:endParaRPr lang="en-GB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F9C8E15-BF18-4FBD-8A8C-1371A4E16BF3}" type="datetimeFigureOut">
              <a:rPr lang="fr-FR" smtClean="0"/>
              <a:pPr/>
              <a:t>01/06/2016</a:t>
            </a:fld>
            <a:endParaRPr lang="fr-FR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3699E77-21FC-422A-BEAE-334EEB8C2C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chemeClr val="accent3">
                <a:lumMod val="85000"/>
              </a:schemeClr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-73025" y="-14288"/>
            <a:ext cx="1520825" cy="6923088"/>
            <a:chOff x="-46" y="-9"/>
            <a:chExt cx="958" cy="436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-46" y="-9"/>
              <a:ext cx="958" cy="4361"/>
              <a:chOff x="-46" y="-9"/>
              <a:chExt cx="958" cy="4361"/>
            </a:xfrm>
          </p:grpSpPr>
          <p:sp>
            <p:nvSpPr>
              <p:cNvPr id="1026" name="Rectangle 2"/>
              <p:cNvSpPr>
                <a:spLocks noChangeArrowheads="1"/>
              </p:cNvSpPr>
              <p:nvPr/>
            </p:nvSpPr>
            <p:spPr bwMode="ltGray">
              <a:xfrm>
                <a:off x="-46" y="-9"/>
                <a:ext cx="958" cy="436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7" rIns="92075" bIns="46037" anchor="ctr"/>
              <a:lstStyle/>
              <a:p>
                <a:pPr algn="ctr"/>
                <a:r>
                  <a:rPr lang="en-GB" sz="2400"/>
                  <a:t>  </a:t>
                </a:r>
              </a:p>
            </p:txBody>
          </p:sp>
          <p:pic>
            <p:nvPicPr>
              <p:cNvPr id="1027" name="Picture 3"/>
              <p:cNvPicPr>
                <a:picLocks noChangeArrowheads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 bwMode="ltGray">
              <a:xfrm>
                <a:off x="-11" y="327"/>
                <a:ext cx="920" cy="690"/>
              </a:xfrm>
              <a:prstGeom prst="rect">
                <a:avLst/>
              </a:prstGeom>
              <a:noFill/>
              <a:ln w="9525">
                <a:miter lim="800000"/>
                <a:headEnd/>
                <a:tailEnd/>
              </a:ln>
              <a:effectLst/>
            </p:spPr>
          </p:pic>
          <p:sp>
            <p:nvSpPr>
              <p:cNvPr id="1028" name="Rectangle 4"/>
              <p:cNvSpPr>
                <a:spLocks noChangeArrowheads="1"/>
              </p:cNvSpPr>
              <p:nvPr/>
            </p:nvSpPr>
            <p:spPr bwMode="ltGray">
              <a:xfrm>
                <a:off x="-46" y="1191"/>
                <a:ext cx="958" cy="3159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030" name="Rectangle 6"/>
            <p:cNvSpPr>
              <a:spLocks noChangeArrowheads="1"/>
            </p:cNvSpPr>
            <p:nvPr/>
          </p:nvSpPr>
          <p:spPr bwMode="ltGray">
            <a:xfrm>
              <a:off x="96" y="1344"/>
              <a:ext cx="96" cy="2975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ltGray">
            <a:xfrm>
              <a:off x="288" y="1584"/>
              <a:ext cx="96" cy="2735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ltGray">
            <a:xfrm>
              <a:off x="480" y="2352"/>
              <a:ext cx="96" cy="1967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ltGray">
            <a:xfrm>
              <a:off x="672" y="2208"/>
              <a:ext cx="96" cy="2111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475656" y="269776"/>
            <a:ext cx="75921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Cliquer</a:t>
            </a:r>
            <a:r>
              <a:rPr lang="en-GB" dirty="0" smtClean="0"/>
              <a:t> </a:t>
            </a:r>
            <a:r>
              <a:rPr lang="en-GB" dirty="0" err="1" smtClean="0"/>
              <a:t>ici</a:t>
            </a:r>
            <a:r>
              <a:rPr lang="en-GB" dirty="0" smtClean="0"/>
              <a:t> pour modifier le style du titre du masque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5656" y="1981200"/>
            <a:ext cx="705874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Cliquer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BF9C8E15-BF18-4FBD-8A8C-1371A4E16BF3}" type="datetimeFigureOut">
              <a:rPr lang="fr-FR" smtClean="0"/>
              <a:pPr/>
              <a:t>01/06/2016</a:t>
            </a:fld>
            <a:endParaRPr lang="fr-FR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03699E77-21FC-422A-BEAE-334EEB8C2C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2800">
          <a:solidFill>
            <a:schemeClr val="tx1"/>
          </a:solidFill>
          <a:latin typeface="Century Gothic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Century Gothic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Century Gothic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Century Gothic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amities-armor.asso.fr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sz="quarter"/>
          </p:nvPr>
        </p:nvSpPr>
        <p:spPr>
          <a:xfrm>
            <a:off x="1475655" y="548680"/>
            <a:ext cx="7590557" cy="3296245"/>
          </a:xfrm>
        </p:spPr>
        <p:txBody>
          <a:bodyPr/>
          <a:lstStyle/>
          <a:p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fr-F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fr-F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fr-FR" sz="3600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 d’Accueil de Jour</a:t>
            </a:r>
            <a:br>
              <a:rPr lang="fr-FR" sz="3600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600" kern="1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3600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600" kern="1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Hébergement </a:t>
            </a:r>
            <a:r>
              <a:rPr lang="fr-FR" sz="3600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temporaire de nuit</a:t>
            </a:r>
            <a:br>
              <a:rPr lang="fr-FR" sz="3600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600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3600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600" kern="1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</a:t>
            </a:r>
            <a:r>
              <a:rPr lang="fr-FR" sz="3600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Traumatisés Crâniens </a:t>
            </a:r>
            <a:r>
              <a:rPr lang="fr-F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fr-F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fr-F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fr-F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fr-F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fr-FR" b="1" dirty="0">
              <a:latin typeface="Century Gothic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sz="quarter" idx="1"/>
          </p:nvPr>
        </p:nvSpPr>
        <p:spPr>
          <a:xfrm>
            <a:off x="2051720" y="4941168"/>
            <a:ext cx="6400800" cy="1752600"/>
          </a:xfrm>
        </p:spPr>
        <p:txBody>
          <a:bodyPr/>
          <a:lstStyle/>
          <a:p>
            <a:r>
              <a:rPr lang="fr-FR" sz="2400" dirty="0" smtClean="0">
                <a:latin typeface="Century Gothic" pitchFamily="34" charset="0"/>
              </a:rPr>
              <a:t>François MESTON, COORDINATEUR</a:t>
            </a:r>
          </a:p>
          <a:p>
            <a:r>
              <a:rPr lang="fr-FR" sz="2400" dirty="0" smtClean="0">
                <a:latin typeface="Century Gothic" pitchFamily="34" charset="0"/>
              </a:rPr>
              <a:t>Résidence Ker </a:t>
            </a:r>
            <a:r>
              <a:rPr lang="fr-FR" sz="2400" dirty="0" err="1" smtClean="0">
                <a:latin typeface="Century Gothic" pitchFamily="34" charset="0"/>
              </a:rPr>
              <a:t>Digemer</a:t>
            </a:r>
            <a:r>
              <a:rPr lang="fr-FR" sz="2400" dirty="0" smtClean="0">
                <a:latin typeface="Century Gothic" pitchFamily="34" charset="0"/>
              </a:rPr>
              <a:t> BREST</a:t>
            </a:r>
            <a:endParaRPr lang="fr-FR" sz="2400" dirty="0">
              <a:latin typeface="Century Gothic" pitchFamily="34" charset="0"/>
            </a:endParaRPr>
          </a:p>
        </p:txBody>
      </p:sp>
      <p:pic>
        <p:nvPicPr>
          <p:cNvPr id="5" name="Image 4" descr="amitiéArmor_bandeau COULEU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4221088"/>
            <a:ext cx="5832648" cy="156415"/>
          </a:xfrm>
          <a:prstGeom prst="rect">
            <a:avLst/>
          </a:prstGeom>
        </p:spPr>
      </p:pic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-22225" y="3175"/>
            <a:ext cx="1470025" cy="6869113"/>
            <a:chOff x="-14" y="2"/>
            <a:chExt cx="926" cy="4327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ltGray">
            <a:xfrm>
              <a:off x="-14" y="2"/>
              <a:ext cx="926" cy="4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7" rIns="92075" bIns="46037" anchor="ctr"/>
            <a:lstStyle/>
            <a:p>
              <a:pPr algn="ctr"/>
              <a:r>
                <a:rPr lang="en-GB" sz="2400"/>
                <a:t>  </a:t>
              </a:r>
            </a:p>
          </p:txBody>
        </p:sp>
        <p:sp>
          <p:nvSpPr>
            <p:cNvPr id="8" name="Rectangle 3"/>
            <p:cNvSpPr>
              <a:spLocks noChangeArrowheads="1"/>
            </p:cNvSpPr>
            <p:nvPr/>
          </p:nvSpPr>
          <p:spPr bwMode="ltGray">
            <a:xfrm>
              <a:off x="-14" y="2016"/>
              <a:ext cx="926" cy="231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9" name="Picture 4"/>
            <p:cNvPicPr>
              <a:picLocks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ltGray">
            <a:xfrm>
              <a:off x="-11" y="1239"/>
              <a:ext cx="920" cy="690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effectLst/>
          </p:spPr>
        </p:pic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96" y="2256"/>
              <a:ext cx="672" cy="2063"/>
              <a:chOff x="96" y="2256"/>
              <a:chExt cx="672" cy="2063"/>
            </a:xfrm>
          </p:grpSpPr>
          <p:sp>
            <p:nvSpPr>
              <p:cNvPr id="11" name="Rectangle 5"/>
              <p:cNvSpPr>
                <a:spLocks noChangeArrowheads="1"/>
              </p:cNvSpPr>
              <p:nvPr/>
            </p:nvSpPr>
            <p:spPr bwMode="ltGray">
              <a:xfrm>
                <a:off x="96" y="2256"/>
                <a:ext cx="96" cy="20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" name="Rectangle 6"/>
              <p:cNvSpPr>
                <a:spLocks noChangeArrowheads="1"/>
              </p:cNvSpPr>
              <p:nvPr/>
            </p:nvSpPr>
            <p:spPr bwMode="ltGray">
              <a:xfrm>
                <a:off x="288" y="2422"/>
                <a:ext cx="96" cy="189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" name="Rectangle 7"/>
              <p:cNvSpPr>
                <a:spLocks noChangeArrowheads="1"/>
              </p:cNvSpPr>
              <p:nvPr/>
            </p:nvSpPr>
            <p:spPr bwMode="ltGray">
              <a:xfrm>
                <a:off x="480" y="2955"/>
                <a:ext cx="96" cy="136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ltGray">
              <a:xfrm>
                <a:off x="672" y="2856"/>
                <a:ext cx="96" cy="14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2"/>
          <p:cNvSpPr txBox="1">
            <a:spLocks noChangeArrowheads="1"/>
          </p:cNvSpPr>
          <p:nvPr/>
        </p:nvSpPr>
        <p:spPr bwMode="auto">
          <a:xfrm>
            <a:off x="457200" y="646864"/>
            <a:ext cx="8358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547664" y="125759"/>
            <a:ext cx="7416824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L’équipe du C.A.J</a:t>
            </a:r>
            <a:endParaRPr lang="fr-FR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6" name="Image 5" descr="amitiéArmor_bandeau COULEU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412775"/>
            <a:ext cx="6048672" cy="74675"/>
          </a:xfrm>
          <a:prstGeom prst="rect">
            <a:avLst/>
          </a:prstGeom>
        </p:spPr>
      </p:pic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-22225" y="3175"/>
            <a:ext cx="1470025" cy="6869113"/>
            <a:chOff x="-14" y="2"/>
            <a:chExt cx="926" cy="4327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ltGray">
            <a:xfrm>
              <a:off x="-14" y="2"/>
              <a:ext cx="926" cy="4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7" rIns="92075" bIns="46037" anchor="ctr"/>
            <a:lstStyle/>
            <a:p>
              <a:pPr algn="ctr"/>
              <a:r>
                <a:rPr lang="en-GB" sz="2400"/>
                <a:t>  </a:t>
              </a:r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ltGray">
            <a:xfrm>
              <a:off x="-14" y="2016"/>
              <a:ext cx="926" cy="231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10" name="Picture 4"/>
            <p:cNvPicPr>
              <a:picLocks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ltGray">
            <a:xfrm>
              <a:off x="-11" y="1239"/>
              <a:ext cx="920" cy="690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effectLst/>
          </p:spPr>
        </p:pic>
        <p:grpSp>
          <p:nvGrpSpPr>
            <p:cNvPr id="11" name="Group 9"/>
            <p:cNvGrpSpPr>
              <a:grpSpLocks/>
            </p:cNvGrpSpPr>
            <p:nvPr/>
          </p:nvGrpSpPr>
          <p:grpSpPr bwMode="auto">
            <a:xfrm>
              <a:off x="96" y="2256"/>
              <a:ext cx="672" cy="2063"/>
              <a:chOff x="96" y="2256"/>
              <a:chExt cx="672" cy="2063"/>
            </a:xfrm>
          </p:grpSpPr>
          <p:sp>
            <p:nvSpPr>
              <p:cNvPr id="12" name="Rectangle 5"/>
              <p:cNvSpPr>
                <a:spLocks noChangeArrowheads="1"/>
              </p:cNvSpPr>
              <p:nvPr/>
            </p:nvSpPr>
            <p:spPr bwMode="ltGray">
              <a:xfrm>
                <a:off x="96" y="2256"/>
                <a:ext cx="96" cy="20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" name="Rectangle 6"/>
              <p:cNvSpPr>
                <a:spLocks noChangeArrowheads="1"/>
              </p:cNvSpPr>
              <p:nvPr/>
            </p:nvSpPr>
            <p:spPr bwMode="ltGray">
              <a:xfrm>
                <a:off x="288" y="2422"/>
                <a:ext cx="96" cy="189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ltGray">
              <a:xfrm>
                <a:off x="480" y="2955"/>
                <a:ext cx="96" cy="136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ltGray">
              <a:xfrm>
                <a:off x="672" y="2856"/>
                <a:ext cx="96" cy="14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6" name="Group 132"/>
          <p:cNvGrpSpPr>
            <a:grpSpLocks/>
          </p:cNvGrpSpPr>
          <p:nvPr/>
        </p:nvGrpSpPr>
        <p:grpSpPr bwMode="auto">
          <a:xfrm>
            <a:off x="971600" y="1628799"/>
            <a:ext cx="7992888" cy="4680521"/>
            <a:chOff x="87" y="797"/>
            <a:chExt cx="5577" cy="3065"/>
          </a:xfrm>
        </p:grpSpPr>
        <p:cxnSp>
          <p:nvCxnSpPr>
            <p:cNvPr id="18" name="_s14414"/>
            <p:cNvCxnSpPr>
              <a:cxnSpLocks noChangeShapeType="1"/>
              <a:stCxn id="38" idx="4"/>
              <a:endCxn id="29" idx="3"/>
            </p:cNvCxnSpPr>
            <p:nvPr/>
          </p:nvCxnSpPr>
          <p:spPr bwMode="auto">
            <a:xfrm flipV="1">
              <a:off x="3030" y="1459"/>
              <a:ext cx="233" cy="368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</p:spPr>
        </p:cxnSp>
        <p:cxnSp>
          <p:nvCxnSpPr>
            <p:cNvPr id="27" name="_s14394"/>
            <p:cNvCxnSpPr>
              <a:cxnSpLocks noChangeShapeType="1"/>
              <a:endCxn id="29" idx="3"/>
            </p:cNvCxnSpPr>
            <p:nvPr/>
          </p:nvCxnSpPr>
          <p:spPr bwMode="auto">
            <a:xfrm rot="10800000">
              <a:off x="3265" y="1459"/>
              <a:ext cx="1425" cy="570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</p:spPr>
        </p:cxnSp>
        <p:cxnSp>
          <p:nvCxnSpPr>
            <p:cNvPr id="28" name="_s14392"/>
            <p:cNvCxnSpPr>
              <a:cxnSpLocks noChangeShapeType="1"/>
              <a:endCxn id="29" idx="3"/>
            </p:cNvCxnSpPr>
            <p:nvPr/>
          </p:nvCxnSpPr>
          <p:spPr bwMode="auto">
            <a:xfrm flipV="1">
              <a:off x="1891" y="1459"/>
              <a:ext cx="1374" cy="570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</p:spPr>
        </p:cxnSp>
        <p:sp>
          <p:nvSpPr>
            <p:cNvPr id="29" name="_s14383"/>
            <p:cNvSpPr>
              <a:spLocks noChangeArrowheads="1"/>
            </p:cNvSpPr>
            <p:nvPr/>
          </p:nvSpPr>
          <p:spPr bwMode="auto">
            <a:xfrm>
              <a:off x="2765" y="945"/>
              <a:ext cx="1056" cy="514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fr-FR" sz="12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Directrice</a:t>
              </a:r>
              <a:endParaRPr lang="fr-FR" sz="1200" b="1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0" name="_s14395"/>
            <p:cNvSpPr>
              <a:spLocks noChangeArrowheads="1"/>
            </p:cNvSpPr>
            <p:nvPr/>
          </p:nvSpPr>
          <p:spPr bwMode="auto">
            <a:xfrm>
              <a:off x="1232" y="3229"/>
              <a:ext cx="608" cy="436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fr-FR" sz="1100" b="1" dirty="0" smtClean="0"/>
                <a:t> AMP </a:t>
              </a:r>
              <a:endParaRPr lang="fr-FR" sz="1100" b="1" dirty="0"/>
            </a:p>
            <a:p>
              <a:pPr algn="ctr"/>
              <a:r>
                <a:rPr lang="fr-FR" sz="1100" b="1" dirty="0" smtClean="0"/>
                <a:t> Infirmière</a:t>
              </a:r>
              <a:endParaRPr lang="fr-FR" sz="1100" b="1" dirty="0"/>
            </a:p>
          </p:txBody>
        </p:sp>
        <p:sp>
          <p:nvSpPr>
            <p:cNvPr id="31" name="_s14397"/>
            <p:cNvSpPr>
              <a:spLocks noChangeArrowheads="1"/>
            </p:cNvSpPr>
            <p:nvPr/>
          </p:nvSpPr>
          <p:spPr bwMode="auto">
            <a:xfrm>
              <a:off x="2044" y="3215"/>
              <a:ext cx="608" cy="43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fr-FR" sz="1100" b="1" dirty="0" smtClean="0"/>
                <a:t>Animateur</a:t>
              </a:r>
              <a:endParaRPr lang="fr-FR" sz="1100" b="1" dirty="0"/>
            </a:p>
          </p:txBody>
        </p:sp>
        <p:sp>
          <p:nvSpPr>
            <p:cNvPr id="32" name="_s14399"/>
            <p:cNvSpPr>
              <a:spLocks noChangeArrowheads="1"/>
            </p:cNvSpPr>
            <p:nvPr/>
          </p:nvSpPr>
          <p:spPr bwMode="auto">
            <a:xfrm>
              <a:off x="2842" y="3229"/>
              <a:ext cx="608" cy="43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fr-FR" sz="1100" b="1" dirty="0"/>
                <a:t>Éducatrice </a:t>
              </a:r>
            </a:p>
            <a:p>
              <a:pPr algn="ctr"/>
              <a:r>
                <a:rPr lang="fr-FR" sz="1100" b="1" dirty="0" smtClean="0"/>
                <a:t>Spécialisée</a:t>
              </a:r>
              <a:endParaRPr lang="fr-FR" sz="1100" b="1" dirty="0"/>
            </a:p>
          </p:txBody>
        </p:sp>
        <p:sp>
          <p:nvSpPr>
            <p:cNvPr id="33" name="_s14401"/>
            <p:cNvSpPr>
              <a:spLocks noChangeArrowheads="1"/>
            </p:cNvSpPr>
            <p:nvPr/>
          </p:nvSpPr>
          <p:spPr bwMode="auto">
            <a:xfrm>
              <a:off x="3642" y="3216"/>
              <a:ext cx="708" cy="43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fr-FR" sz="1100" b="1" dirty="0" smtClean="0"/>
                <a:t>Ergothérapeute</a:t>
              </a:r>
              <a:endParaRPr lang="fr-FR" sz="1100" b="1" dirty="0"/>
            </a:p>
          </p:txBody>
        </p:sp>
        <p:sp>
          <p:nvSpPr>
            <p:cNvPr id="37" name="_s14409"/>
            <p:cNvSpPr>
              <a:spLocks noChangeArrowheads="1"/>
            </p:cNvSpPr>
            <p:nvPr/>
          </p:nvSpPr>
          <p:spPr bwMode="auto">
            <a:xfrm>
              <a:off x="4624" y="3216"/>
              <a:ext cx="608" cy="436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fr-FR" sz="1100" b="1" dirty="0"/>
                <a:t>Agent </a:t>
              </a:r>
            </a:p>
            <a:p>
              <a:pPr algn="ctr"/>
              <a:r>
                <a:rPr lang="fr-FR" sz="1100" b="1" dirty="0" smtClean="0"/>
                <a:t>Hôtelier</a:t>
              </a:r>
              <a:endParaRPr lang="fr-FR" sz="1100" b="1" dirty="0"/>
            </a:p>
          </p:txBody>
        </p:sp>
        <p:sp>
          <p:nvSpPr>
            <p:cNvPr id="38" name="_s14413"/>
            <p:cNvSpPr>
              <a:spLocks noChangeArrowheads="1"/>
            </p:cNvSpPr>
            <p:nvPr/>
          </p:nvSpPr>
          <p:spPr bwMode="auto">
            <a:xfrm>
              <a:off x="2461" y="1644"/>
              <a:ext cx="608" cy="331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fol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fr-FR" sz="1100" b="1" dirty="0" smtClean="0"/>
                <a:t>Secrétaire</a:t>
              </a:r>
              <a:endParaRPr lang="fr-FR" sz="1100" b="1" dirty="0"/>
            </a:p>
          </p:txBody>
        </p:sp>
        <p:grpSp>
          <p:nvGrpSpPr>
            <p:cNvPr id="39" name="Group 85"/>
            <p:cNvGrpSpPr>
              <a:grpSpLocks/>
            </p:cNvGrpSpPr>
            <p:nvPr/>
          </p:nvGrpSpPr>
          <p:grpSpPr bwMode="auto">
            <a:xfrm>
              <a:off x="970" y="2063"/>
              <a:ext cx="4310" cy="913"/>
              <a:chOff x="938" y="2301"/>
              <a:chExt cx="4310" cy="959"/>
            </a:xfrm>
          </p:grpSpPr>
          <p:sp>
            <p:nvSpPr>
              <p:cNvPr id="43" name="_s14391"/>
              <p:cNvSpPr>
                <a:spLocks noChangeArrowheads="1"/>
              </p:cNvSpPr>
              <p:nvPr/>
            </p:nvSpPr>
            <p:spPr bwMode="auto">
              <a:xfrm>
                <a:off x="938" y="2801"/>
                <a:ext cx="1378" cy="459"/>
              </a:xfrm>
              <a:prstGeom prst="cube">
                <a:avLst>
                  <a:gd name="adj" fmla="val 10764"/>
                </a:avLst>
              </a:prstGeom>
              <a:gradFill rotWithShape="0">
                <a:gsLst>
                  <a:gs pos="0">
                    <a:schemeClr val="hlink">
                      <a:alpha val="39999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r>
                  <a:rPr lang="fr-FR" sz="1200" b="1" dirty="0" smtClean="0">
                    <a:solidFill>
                      <a:schemeClr val="accent2"/>
                    </a:solidFill>
                  </a:rPr>
                  <a:t>Animateur Coordinateur</a:t>
                </a:r>
                <a:endParaRPr lang="fr-FR" sz="12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4" name="_s14393"/>
              <p:cNvSpPr>
                <a:spLocks noChangeArrowheads="1"/>
              </p:cNvSpPr>
              <p:nvPr/>
            </p:nvSpPr>
            <p:spPr bwMode="auto">
              <a:xfrm>
                <a:off x="3964" y="2855"/>
                <a:ext cx="1284" cy="405"/>
              </a:xfrm>
              <a:prstGeom prst="cube">
                <a:avLst>
                  <a:gd name="adj" fmla="val 10764"/>
                </a:avLst>
              </a:prstGeom>
              <a:gradFill rotWithShape="0">
                <a:gsLst>
                  <a:gs pos="0">
                    <a:schemeClr val="hlink">
                      <a:alpha val="39999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r>
                  <a:rPr lang="fr-FR" sz="1200" b="1" dirty="0" smtClean="0">
                    <a:solidFill>
                      <a:schemeClr val="accent2"/>
                    </a:solidFill>
                  </a:rPr>
                  <a:t>Infirmier coordinateur</a:t>
                </a:r>
              </a:p>
              <a:p>
                <a:pPr algn="ctr"/>
                <a:endParaRPr lang="fr-FR" sz="12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5" name="_s1048"/>
              <p:cNvSpPr>
                <a:spLocks noChangeArrowheads="1"/>
              </p:cNvSpPr>
              <p:nvPr/>
            </p:nvSpPr>
            <p:spPr bwMode="auto">
              <a:xfrm>
                <a:off x="2479" y="2855"/>
                <a:ext cx="1348" cy="374"/>
              </a:xfrm>
              <a:prstGeom prst="cube">
                <a:avLst>
                  <a:gd name="adj" fmla="val 10764"/>
                </a:avLst>
              </a:prstGeom>
              <a:gradFill rotWithShape="0">
                <a:gsLst>
                  <a:gs pos="0">
                    <a:schemeClr val="hlink">
                      <a:alpha val="39999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r>
                  <a:rPr lang="fr-FR" sz="1100" b="1" dirty="0" smtClean="0"/>
                  <a:t>Neuropsychologues</a:t>
                </a:r>
                <a:endParaRPr lang="fr-FR" sz="1100" b="1" dirty="0"/>
              </a:p>
            </p:txBody>
          </p:sp>
          <p:sp>
            <p:nvSpPr>
              <p:cNvPr id="46" name="_s1042"/>
              <p:cNvSpPr>
                <a:spLocks noChangeArrowheads="1"/>
              </p:cNvSpPr>
              <p:nvPr/>
            </p:nvSpPr>
            <p:spPr bwMode="auto">
              <a:xfrm>
                <a:off x="1555" y="2301"/>
                <a:ext cx="608" cy="459"/>
              </a:xfrm>
              <a:prstGeom prst="cube">
                <a:avLst>
                  <a:gd name="adj" fmla="val 10764"/>
                </a:avLst>
              </a:prstGeom>
              <a:solidFill>
                <a:srgbClr val="000080">
                  <a:alpha val="84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r>
                  <a:rPr lang="fr-FR" sz="1400" b="1" dirty="0">
                    <a:solidFill>
                      <a:schemeClr val="bg1"/>
                    </a:solidFill>
                  </a:rPr>
                  <a:t>CAJ </a:t>
                </a:r>
              </a:p>
              <a:p>
                <a:pPr algn="ctr"/>
                <a:r>
                  <a:rPr lang="fr-FR" sz="1400" b="1" dirty="0">
                    <a:solidFill>
                      <a:schemeClr val="bg1"/>
                    </a:solidFill>
                  </a:rPr>
                  <a:t>BREST</a:t>
                </a:r>
              </a:p>
            </p:txBody>
          </p:sp>
          <p:sp>
            <p:nvSpPr>
              <p:cNvPr id="47" name="AutoShape 81"/>
              <p:cNvSpPr>
                <a:spLocks noChangeArrowheads="1"/>
              </p:cNvSpPr>
              <p:nvPr/>
            </p:nvSpPr>
            <p:spPr bwMode="auto">
              <a:xfrm>
                <a:off x="4212" y="2351"/>
                <a:ext cx="760" cy="409"/>
              </a:xfrm>
              <a:prstGeom prst="cube">
                <a:avLst>
                  <a:gd name="adj" fmla="val 10764"/>
                </a:avLst>
              </a:prstGeom>
              <a:solidFill>
                <a:srgbClr val="000080">
                  <a:alpha val="84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r>
                  <a:rPr lang="fr-FR" sz="1400" b="1" dirty="0">
                    <a:solidFill>
                      <a:schemeClr val="bg1"/>
                    </a:solidFill>
                  </a:rPr>
                  <a:t>CAJ </a:t>
                </a:r>
              </a:p>
              <a:p>
                <a:pPr algn="ctr"/>
                <a:r>
                  <a:rPr lang="fr-FR" sz="1400" b="1" dirty="0">
                    <a:solidFill>
                      <a:schemeClr val="bg1"/>
                    </a:solidFill>
                  </a:rPr>
                  <a:t>QUIMPER</a:t>
                </a:r>
              </a:p>
            </p:txBody>
          </p:sp>
        </p:grpSp>
        <p:sp>
          <p:nvSpPr>
            <p:cNvPr id="41" name="AutoShape 44"/>
            <p:cNvSpPr>
              <a:spLocks noChangeAspect="1" noChangeArrowheads="1" noTextEdit="1"/>
            </p:cNvSpPr>
            <p:nvPr/>
          </p:nvSpPr>
          <p:spPr bwMode="auto">
            <a:xfrm>
              <a:off x="87" y="797"/>
              <a:ext cx="5577" cy="3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AutoShape 90"/>
            <p:cNvSpPr>
              <a:spLocks noChangeArrowheads="1"/>
            </p:cNvSpPr>
            <p:nvPr/>
          </p:nvSpPr>
          <p:spPr bwMode="auto">
            <a:xfrm>
              <a:off x="3578" y="1615"/>
              <a:ext cx="1350" cy="424"/>
            </a:xfrm>
            <a:prstGeom prst="cube">
              <a:avLst>
                <a:gd name="adj" fmla="val 12500"/>
              </a:avLst>
            </a:prstGeom>
            <a:gradFill rotWithShape="1">
              <a:gsLst>
                <a:gs pos="0">
                  <a:srgbClr val="CCFFCC">
                    <a:alpha val="36000"/>
                  </a:srgbClr>
                </a:gs>
                <a:gs pos="100000">
                  <a:srgbClr val="CCFFCC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bIns="61200" anchor="ctr"/>
            <a:lstStyle/>
            <a:p>
              <a:pPr algn="ctr"/>
              <a:r>
                <a:rPr lang="fr-FR" dirty="0"/>
                <a:t> </a:t>
              </a:r>
              <a:r>
                <a:rPr lang="fr-FR" sz="1100" b="1" dirty="0"/>
                <a:t>2 médecins rééducateurs</a:t>
              </a:r>
            </a:p>
            <a:p>
              <a:pPr algn="ctr"/>
              <a:r>
                <a:rPr lang="fr-FR" sz="1100" b="1" dirty="0"/>
                <a:t>CHR Quimper</a:t>
              </a:r>
            </a:p>
            <a:p>
              <a:pPr algn="ctr"/>
              <a:r>
                <a:rPr lang="fr-FR" sz="1100" b="1" dirty="0"/>
                <a:t>CHM </a:t>
              </a:r>
              <a:r>
                <a:rPr lang="fr-FR" sz="1100" b="1" dirty="0" err="1"/>
                <a:t>Perharidy</a:t>
              </a:r>
              <a:endParaRPr lang="fr-FR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997693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547664" y="-27384"/>
            <a:ext cx="7416824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L’offre de service….</a:t>
            </a:r>
          </a:p>
        </p:txBody>
      </p:sp>
      <p:pic>
        <p:nvPicPr>
          <p:cNvPr id="5" name="Image 4" descr="amitiéArmor_bandeau COULEU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3131840" y="908720"/>
            <a:ext cx="4208168" cy="72008"/>
          </a:xfrm>
          <a:prstGeom prst="rect">
            <a:avLst/>
          </a:prstGeom>
        </p:spPr>
      </p:pic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-22225" y="3175"/>
            <a:ext cx="1470025" cy="6869113"/>
            <a:chOff x="-14" y="2"/>
            <a:chExt cx="926" cy="4327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ltGray">
            <a:xfrm>
              <a:off x="-14" y="2"/>
              <a:ext cx="926" cy="4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7" rIns="92075" bIns="46037" anchor="ctr"/>
            <a:lstStyle/>
            <a:p>
              <a:pPr algn="ctr"/>
              <a:r>
                <a:rPr lang="en-GB" sz="2400"/>
                <a:t>  </a:t>
              </a:r>
            </a:p>
          </p:txBody>
        </p:sp>
        <p:sp>
          <p:nvSpPr>
            <p:cNvPr id="8" name="Rectangle 3"/>
            <p:cNvSpPr>
              <a:spLocks noChangeArrowheads="1"/>
            </p:cNvSpPr>
            <p:nvPr/>
          </p:nvSpPr>
          <p:spPr bwMode="ltGray">
            <a:xfrm>
              <a:off x="-14" y="2016"/>
              <a:ext cx="926" cy="231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9" name="Picture 4"/>
            <p:cNvPicPr>
              <a:picLocks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ltGray">
            <a:xfrm>
              <a:off x="-11" y="1239"/>
              <a:ext cx="920" cy="690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effectLst/>
          </p:spPr>
        </p:pic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96" y="2256"/>
              <a:ext cx="672" cy="2063"/>
              <a:chOff x="96" y="2256"/>
              <a:chExt cx="672" cy="2063"/>
            </a:xfrm>
          </p:grpSpPr>
          <p:sp>
            <p:nvSpPr>
              <p:cNvPr id="11" name="Rectangle 5"/>
              <p:cNvSpPr>
                <a:spLocks noChangeArrowheads="1"/>
              </p:cNvSpPr>
              <p:nvPr/>
            </p:nvSpPr>
            <p:spPr bwMode="ltGray">
              <a:xfrm>
                <a:off x="96" y="2256"/>
                <a:ext cx="96" cy="20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" name="Rectangle 6"/>
              <p:cNvSpPr>
                <a:spLocks noChangeArrowheads="1"/>
              </p:cNvSpPr>
              <p:nvPr/>
            </p:nvSpPr>
            <p:spPr bwMode="ltGray">
              <a:xfrm>
                <a:off x="288" y="2422"/>
                <a:ext cx="96" cy="189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" name="Rectangle 7"/>
              <p:cNvSpPr>
                <a:spLocks noChangeArrowheads="1"/>
              </p:cNvSpPr>
              <p:nvPr/>
            </p:nvSpPr>
            <p:spPr bwMode="ltGray">
              <a:xfrm>
                <a:off x="480" y="2955"/>
                <a:ext cx="96" cy="136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ltGray">
              <a:xfrm>
                <a:off x="672" y="2856"/>
                <a:ext cx="96" cy="14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5" name="Group 24"/>
          <p:cNvGrpSpPr>
            <a:grpSpLocks/>
          </p:cNvGrpSpPr>
          <p:nvPr/>
        </p:nvGrpSpPr>
        <p:grpSpPr bwMode="auto">
          <a:xfrm>
            <a:off x="2068388" y="4691063"/>
            <a:ext cx="6896100" cy="1782761"/>
            <a:chOff x="845" y="2621"/>
            <a:chExt cx="4344" cy="1581"/>
          </a:xfrm>
        </p:grpSpPr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845" y="2621"/>
              <a:ext cx="1921" cy="1380"/>
              <a:chOff x="845" y="2621"/>
              <a:chExt cx="1921" cy="1380"/>
            </a:xfrm>
          </p:grpSpPr>
          <p:pic>
            <p:nvPicPr>
              <p:cNvPr id="20" name="Picture 15" descr="KER-DIG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45" y="2621"/>
                <a:ext cx="1921" cy="1110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</p:pic>
          <p:sp>
            <p:nvSpPr>
              <p:cNvPr id="21" name="Text Box 17"/>
              <p:cNvSpPr txBox="1">
                <a:spLocks noChangeArrowheads="1"/>
              </p:cNvSpPr>
              <p:nvPr/>
            </p:nvSpPr>
            <p:spPr bwMode="auto">
              <a:xfrm>
                <a:off x="1013" y="3768"/>
                <a:ext cx="165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r-FR" dirty="0"/>
                  <a:t>CAJ – Brest </a:t>
                </a:r>
                <a:r>
                  <a:rPr lang="fr-FR" dirty="0" smtClean="0"/>
                  <a:t>(20 </a:t>
                </a:r>
                <a:r>
                  <a:rPr lang="fr-FR" dirty="0"/>
                  <a:t>places)</a:t>
                </a:r>
              </a:p>
            </p:txBody>
          </p:sp>
        </p:grpSp>
        <p:grpSp>
          <p:nvGrpSpPr>
            <p:cNvPr id="17" name="Group 23"/>
            <p:cNvGrpSpPr>
              <a:grpSpLocks/>
            </p:cNvGrpSpPr>
            <p:nvPr/>
          </p:nvGrpSpPr>
          <p:grpSpPr bwMode="auto">
            <a:xfrm>
              <a:off x="3289" y="2635"/>
              <a:ext cx="1900" cy="1567"/>
              <a:chOff x="3289" y="2635"/>
              <a:chExt cx="1900" cy="1567"/>
            </a:xfrm>
          </p:grpSpPr>
          <p:pic>
            <p:nvPicPr>
              <p:cNvPr id="18" name="Picture 11" descr="photo CAJ Quimper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289" y="2635"/>
                <a:ext cx="1825" cy="1121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</p:pic>
          <p:sp>
            <p:nvSpPr>
              <p:cNvPr id="19" name="Text Box 18"/>
              <p:cNvSpPr txBox="1">
                <a:spLocks noChangeArrowheads="1"/>
              </p:cNvSpPr>
              <p:nvPr/>
            </p:nvSpPr>
            <p:spPr bwMode="auto">
              <a:xfrm>
                <a:off x="3337" y="3798"/>
                <a:ext cx="185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r-FR" dirty="0"/>
                  <a:t>CAJ – Quimper (10 places)</a:t>
                </a:r>
              </a:p>
              <a:p>
                <a:endParaRPr lang="fr-FR" dirty="0"/>
              </a:p>
            </p:txBody>
          </p:sp>
        </p:grpSp>
      </p:grpSp>
      <p:grpSp>
        <p:nvGrpSpPr>
          <p:cNvPr id="22" name="Group 11"/>
          <p:cNvGrpSpPr>
            <a:grpSpLocks/>
          </p:cNvGrpSpPr>
          <p:nvPr/>
        </p:nvGrpSpPr>
        <p:grpSpPr bwMode="auto">
          <a:xfrm>
            <a:off x="2442922" y="1094521"/>
            <a:ext cx="2118606" cy="3292343"/>
            <a:chOff x="565" y="960"/>
            <a:chExt cx="1687" cy="3071"/>
          </a:xfrm>
        </p:grpSpPr>
        <p:pic>
          <p:nvPicPr>
            <p:cNvPr id="23" name="Picture 6" descr="activité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5" y="960"/>
              <a:ext cx="1638" cy="267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910" y="3686"/>
              <a:ext cx="1342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dirty="0"/>
                <a:t>Atelier cuisine </a:t>
              </a:r>
            </a:p>
          </p:txBody>
        </p:sp>
      </p:grpSp>
      <p:pic>
        <p:nvPicPr>
          <p:cNvPr id="25" name="Image 24" descr="P101005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4128" y="1154253"/>
            <a:ext cx="2768008" cy="27206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07701" y="3874946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Sortie nautique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sz="quarter"/>
          </p:nvPr>
        </p:nvSpPr>
        <p:spPr>
          <a:xfrm>
            <a:off x="1293813" y="260648"/>
            <a:ext cx="7772400" cy="1800200"/>
          </a:xfrm>
        </p:spPr>
        <p:txBody>
          <a:bodyPr/>
          <a:lstStyle/>
          <a:p>
            <a:r>
              <a:rPr lang="fr-FR" dirty="0" smtClean="0"/>
              <a:t>Les différentes missions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sz="quarter" idx="1"/>
          </p:nvPr>
        </p:nvSpPr>
        <p:spPr>
          <a:xfrm>
            <a:off x="2057400" y="2780928"/>
            <a:ext cx="6400800" cy="2664296"/>
          </a:xfrm>
        </p:spPr>
        <p:txBody>
          <a:bodyPr/>
          <a:lstStyle/>
          <a:p>
            <a:pPr algn="l"/>
            <a:r>
              <a:rPr lang="fr-FR" sz="1800" dirty="0" smtClean="0"/>
              <a:t>Le centre d’accueil de jour travaille dans le but d’obtenir une réadaptation sociale optimale.</a:t>
            </a:r>
          </a:p>
          <a:p>
            <a:pPr algn="l"/>
            <a:endParaRPr lang="fr-FR" sz="1800" dirty="0" smtClean="0"/>
          </a:p>
          <a:p>
            <a:pPr algn="l"/>
            <a:r>
              <a:rPr lang="fr-FR" sz="1800" dirty="0" smtClean="0"/>
              <a:t>-maintien </a:t>
            </a:r>
            <a:r>
              <a:rPr lang="fr-FR" sz="1800" dirty="0" smtClean="0"/>
              <a:t>des acquis</a:t>
            </a:r>
          </a:p>
          <a:p>
            <a:pPr algn="l"/>
            <a:r>
              <a:rPr lang="fr-FR" sz="1800" dirty="0" smtClean="0"/>
              <a:t>-Améliorer l’autonomie</a:t>
            </a:r>
          </a:p>
          <a:p>
            <a:pPr algn="l"/>
            <a:r>
              <a:rPr lang="fr-FR" sz="1800" dirty="0" smtClean="0"/>
              <a:t>-développer les capacités</a:t>
            </a:r>
          </a:p>
          <a:p>
            <a:pPr algn="l"/>
            <a:r>
              <a:rPr lang="fr-FR" sz="1800" dirty="0" smtClean="0"/>
              <a:t>-reprise d’une formation</a:t>
            </a:r>
          </a:p>
          <a:p>
            <a:pPr algn="l"/>
            <a:r>
              <a:rPr lang="fr-FR" sz="1800" dirty="0" smtClean="0"/>
              <a:t>-Reprise d’un emploi en milieu protégé</a:t>
            </a:r>
            <a:endParaRPr lang="fr-FR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547664" y="-27384"/>
            <a:ext cx="7416824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L’offre de service…</a:t>
            </a:r>
          </a:p>
        </p:txBody>
      </p:sp>
      <p:pic>
        <p:nvPicPr>
          <p:cNvPr id="5" name="Image 4" descr="amitiéArmor_bandeau COULEU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3131840" y="908720"/>
            <a:ext cx="4208168" cy="72008"/>
          </a:xfrm>
          <a:prstGeom prst="rect">
            <a:avLst/>
          </a:prstGeom>
        </p:spPr>
      </p:pic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-22225" y="3175"/>
            <a:ext cx="1470025" cy="6869113"/>
            <a:chOff x="-14" y="2"/>
            <a:chExt cx="926" cy="4327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ltGray">
            <a:xfrm>
              <a:off x="-14" y="2"/>
              <a:ext cx="926" cy="4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7" rIns="92075" bIns="46037" anchor="ctr"/>
            <a:lstStyle/>
            <a:p>
              <a:pPr algn="ctr"/>
              <a:r>
                <a:rPr lang="en-GB" sz="2400"/>
                <a:t>  </a:t>
              </a:r>
            </a:p>
          </p:txBody>
        </p:sp>
        <p:sp>
          <p:nvSpPr>
            <p:cNvPr id="8" name="Rectangle 3"/>
            <p:cNvSpPr>
              <a:spLocks noChangeArrowheads="1"/>
            </p:cNvSpPr>
            <p:nvPr/>
          </p:nvSpPr>
          <p:spPr bwMode="ltGray">
            <a:xfrm>
              <a:off x="-14" y="2016"/>
              <a:ext cx="926" cy="231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9" name="Picture 4"/>
            <p:cNvPicPr>
              <a:picLocks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ltGray">
            <a:xfrm>
              <a:off x="-11" y="1239"/>
              <a:ext cx="920" cy="690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effectLst/>
          </p:spPr>
        </p:pic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96" y="2256"/>
              <a:ext cx="672" cy="2063"/>
              <a:chOff x="96" y="2256"/>
              <a:chExt cx="672" cy="2063"/>
            </a:xfrm>
          </p:grpSpPr>
          <p:sp>
            <p:nvSpPr>
              <p:cNvPr id="11" name="Rectangle 5"/>
              <p:cNvSpPr>
                <a:spLocks noChangeArrowheads="1"/>
              </p:cNvSpPr>
              <p:nvPr/>
            </p:nvSpPr>
            <p:spPr bwMode="ltGray">
              <a:xfrm>
                <a:off x="96" y="2256"/>
                <a:ext cx="96" cy="20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" name="Rectangle 6"/>
              <p:cNvSpPr>
                <a:spLocks noChangeArrowheads="1"/>
              </p:cNvSpPr>
              <p:nvPr/>
            </p:nvSpPr>
            <p:spPr bwMode="ltGray">
              <a:xfrm>
                <a:off x="288" y="2422"/>
                <a:ext cx="96" cy="189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" name="Rectangle 7"/>
              <p:cNvSpPr>
                <a:spLocks noChangeArrowheads="1"/>
              </p:cNvSpPr>
              <p:nvPr/>
            </p:nvSpPr>
            <p:spPr bwMode="ltGray">
              <a:xfrm>
                <a:off x="480" y="2955"/>
                <a:ext cx="96" cy="136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ltGray">
              <a:xfrm>
                <a:off x="672" y="2856"/>
                <a:ext cx="96" cy="14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26" name="Group 10"/>
          <p:cNvGrpSpPr>
            <a:grpSpLocks/>
          </p:cNvGrpSpPr>
          <p:nvPr/>
        </p:nvGrpSpPr>
        <p:grpSpPr bwMode="auto">
          <a:xfrm>
            <a:off x="1763688" y="1628775"/>
            <a:ext cx="3281223" cy="3191424"/>
            <a:chOff x="440" y="1026"/>
            <a:chExt cx="2471" cy="2117"/>
          </a:xfrm>
        </p:grpSpPr>
        <p:pic>
          <p:nvPicPr>
            <p:cNvPr id="27" name="Picture 5" descr="activité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0" y="1026"/>
              <a:ext cx="2386" cy="1821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28" name="Text Box 8"/>
            <p:cNvSpPr txBox="1">
              <a:spLocks noChangeArrowheads="1"/>
            </p:cNvSpPr>
            <p:nvPr/>
          </p:nvSpPr>
          <p:spPr bwMode="auto">
            <a:xfrm>
              <a:off x="814" y="2918"/>
              <a:ext cx="2097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600" b="1"/>
                <a:t>Lecture et revue de presse</a:t>
              </a:r>
            </a:p>
          </p:txBody>
        </p:sp>
      </p:grpSp>
      <p:grpSp>
        <p:nvGrpSpPr>
          <p:cNvPr id="29" name="Group 11"/>
          <p:cNvGrpSpPr>
            <a:grpSpLocks/>
          </p:cNvGrpSpPr>
          <p:nvPr/>
        </p:nvGrpSpPr>
        <p:grpSpPr bwMode="auto">
          <a:xfrm>
            <a:off x="5235923" y="1627189"/>
            <a:ext cx="4009551" cy="3187189"/>
            <a:chOff x="2974" y="1025"/>
            <a:chExt cx="2900" cy="2082"/>
          </a:xfrm>
        </p:grpSpPr>
        <p:pic>
          <p:nvPicPr>
            <p:cNvPr id="30" name="Picture 6" descr="activité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39" y="1025"/>
              <a:ext cx="2409" cy="180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2974" y="2886"/>
              <a:ext cx="290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600" b="1" dirty="0"/>
                <a:t>Tournoi</a:t>
              </a:r>
              <a:r>
                <a:rPr lang="fr-FR" sz="1600" b="1" dirty="0">
                  <a:solidFill>
                    <a:schemeClr val="accent2"/>
                  </a:solidFill>
                </a:rPr>
                <a:t> </a:t>
              </a:r>
              <a:r>
                <a:rPr lang="fr-FR" sz="1600" b="1" dirty="0"/>
                <a:t>de sarbacane avec des enfants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9662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547664" y="-27384"/>
            <a:ext cx="7416824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L’offre de service…</a:t>
            </a:r>
          </a:p>
        </p:txBody>
      </p:sp>
      <p:pic>
        <p:nvPicPr>
          <p:cNvPr id="5" name="Image 4" descr="amitiéArmor_bandeau COULEU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3131840" y="908720"/>
            <a:ext cx="4208168" cy="72008"/>
          </a:xfrm>
          <a:prstGeom prst="rect">
            <a:avLst/>
          </a:prstGeom>
        </p:spPr>
      </p:pic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-22225" y="3175"/>
            <a:ext cx="1470025" cy="5442049"/>
            <a:chOff x="-14" y="2"/>
            <a:chExt cx="926" cy="4327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ltGray">
            <a:xfrm>
              <a:off x="-14" y="2"/>
              <a:ext cx="926" cy="4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7" rIns="92075" bIns="46037" anchor="ctr"/>
            <a:lstStyle/>
            <a:p>
              <a:pPr algn="ctr"/>
              <a:r>
                <a:rPr lang="en-GB" sz="2400"/>
                <a:t>  </a:t>
              </a:r>
            </a:p>
          </p:txBody>
        </p:sp>
        <p:sp>
          <p:nvSpPr>
            <p:cNvPr id="8" name="Rectangle 3"/>
            <p:cNvSpPr>
              <a:spLocks noChangeArrowheads="1"/>
            </p:cNvSpPr>
            <p:nvPr/>
          </p:nvSpPr>
          <p:spPr bwMode="ltGray">
            <a:xfrm>
              <a:off x="-14" y="2016"/>
              <a:ext cx="926" cy="231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9" name="Picture 4"/>
            <p:cNvPicPr>
              <a:picLocks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ltGray">
            <a:xfrm>
              <a:off x="-11" y="1239"/>
              <a:ext cx="920" cy="690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effectLst/>
          </p:spPr>
        </p:pic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96" y="2256"/>
              <a:ext cx="672" cy="2063"/>
              <a:chOff x="96" y="2256"/>
              <a:chExt cx="672" cy="2063"/>
            </a:xfrm>
          </p:grpSpPr>
          <p:sp>
            <p:nvSpPr>
              <p:cNvPr id="11" name="Rectangle 5"/>
              <p:cNvSpPr>
                <a:spLocks noChangeArrowheads="1"/>
              </p:cNvSpPr>
              <p:nvPr/>
            </p:nvSpPr>
            <p:spPr bwMode="ltGray">
              <a:xfrm>
                <a:off x="96" y="2256"/>
                <a:ext cx="96" cy="20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" name="Rectangle 6"/>
              <p:cNvSpPr>
                <a:spLocks noChangeArrowheads="1"/>
              </p:cNvSpPr>
              <p:nvPr/>
            </p:nvSpPr>
            <p:spPr bwMode="ltGray">
              <a:xfrm>
                <a:off x="288" y="2422"/>
                <a:ext cx="96" cy="189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" name="Rectangle 7"/>
              <p:cNvSpPr>
                <a:spLocks noChangeArrowheads="1"/>
              </p:cNvSpPr>
              <p:nvPr/>
            </p:nvSpPr>
            <p:spPr bwMode="ltGray">
              <a:xfrm>
                <a:off x="480" y="2955"/>
                <a:ext cx="96" cy="136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ltGray">
              <a:xfrm>
                <a:off x="672" y="2856"/>
                <a:ext cx="96" cy="14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9" name="Group 12"/>
          <p:cNvGrpSpPr>
            <a:grpSpLocks/>
          </p:cNvGrpSpPr>
          <p:nvPr/>
        </p:nvGrpSpPr>
        <p:grpSpPr bwMode="auto">
          <a:xfrm>
            <a:off x="152400" y="3200400"/>
            <a:ext cx="8812088" cy="3315131"/>
            <a:chOff x="317" y="3258"/>
            <a:chExt cx="5080" cy="934"/>
          </a:xfrm>
        </p:grpSpPr>
        <p:pic>
          <p:nvPicPr>
            <p:cNvPr id="20" name="Picture 6" descr="activités 1 copi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7" y="3258"/>
              <a:ext cx="1427" cy="934"/>
            </a:xfrm>
            <a:prstGeom prst="rect">
              <a:avLst/>
            </a:prstGeom>
            <a:noFill/>
          </p:spPr>
        </p:pic>
        <p:pic>
          <p:nvPicPr>
            <p:cNvPr id="21" name="Picture 7" descr="activités 2 copi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92" y="3258"/>
              <a:ext cx="1266" cy="829"/>
            </a:xfrm>
            <a:prstGeom prst="rect">
              <a:avLst/>
            </a:prstGeom>
            <a:noFill/>
          </p:spPr>
        </p:pic>
        <p:pic>
          <p:nvPicPr>
            <p:cNvPr id="22" name="Picture 8" descr="activités 3 copi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76" y="3258"/>
              <a:ext cx="571" cy="872"/>
            </a:xfrm>
            <a:prstGeom prst="rect">
              <a:avLst/>
            </a:prstGeom>
            <a:noFill/>
          </p:spPr>
        </p:pic>
        <p:pic>
          <p:nvPicPr>
            <p:cNvPr id="23" name="Picture 10" descr="activités 5 copi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92" y="3258"/>
              <a:ext cx="1405" cy="91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23377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547664" y="620688"/>
            <a:ext cx="74168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fr-F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Qui sont les usagers du CAJ </a:t>
            </a:r>
            <a:r>
              <a:rPr lang="fr-F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?</a:t>
            </a:r>
          </a:p>
          <a:p>
            <a:pPr algn="ctr">
              <a:spcBef>
                <a:spcPct val="0"/>
              </a:spcBef>
              <a:defRPr/>
            </a:pPr>
            <a:endParaRPr lang="fr-FR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5" name="Image 4" descr="amitiéArmor_bandeau COULEU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3122320" y="1253364"/>
            <a:ext cx="4208168" cy="72008"/>
          </a:xfrm>
          <a:prstGeom prst="rect">
            <a:avLst/>
          </a:prstGeom>
        </p:spPr>
      </p:pic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-22225" y="3175"/>
            <a:ext cx="1470025" cy="5442049"/>
            <a:chOff x="-14" y="2"/>
            <a:chExt cx="926" cy="4327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ltGray">
            <a:xfrm>
              <a:off x="-14" y="2"/>
              <a:ext cx="926" cy="4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7" rIns="92075" bIns="46037" anchor="ctr"/>
            <a:lstStyle/>
            <a:p>
              <a:pPr algn="ctr"/>
              <a:r>
                <a:rPr lang="en-GB" sz="2400"/>
                <a:t>  </a:t>
              </a:r>
            </a:p>
          </p:txBody>
        </p:sp>
        <p:sp>
          <p:nvSpPr>
            <p:cNvPr id="8" name="Rectangle 3"/>
            <p:cNvSpPr>
              <a:spLocks noChangeArrowheads="1"/>
            </p:cNvSpPr>
            <p:nvPr/>
          </p:nvSpPr>
          <p:spPr bwMode="ltGray">
            <a:xfrm>
              <a:off x="-14" y="2016"/>
              <a:ext cx="926" cy="231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9" name="Picture 4"/>
            <p:cNvPicPr>
              <a:picLocks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ltGray">
            <a:xfrm>
              <a:off x="-11" y="1239"/>
              <a:ext cx="920" cy="690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effectLst/>
          </p:spPr>
        </p:pic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96" y="2256"/>
              <a:ext cx="672" cy="2063"/>
              <a:chOff x="96" y="2256"/>
              <a:chExt cx="672" cy="2063"/>
            </a:xfrm>
          </p:grpSpPr>
          <p:sp>
            <p:nvSpPr>
              <p:cNvPr id="11" name="Rectangle 5"/>
              <p:cNvSpPr>
                <a:spLocks noChangeArrowheads="1"/>
              </p:cNvSpPr>
              <p:nvPr/>
            </p:nvSpPr>
            <p:spPr bwMode="ltGray">
              <a:xfrm>
                <a:off x="96" y="2256"/>
                <a:ext cx="96" cy="20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" name="Rectangle 6"/>
              <p:cNvSpPr>
                <a:spLocks noChangeArrowheads="1"/>
              </p:cNvSpPr>
              <p:nvPr/>
            </p:nvSpPr>
            <p:spPr bwMode="ltGray">
              <a:xfrm>
                <a:off x="288" y="2422"/>
                <a:ext cx="96" cy="189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" name="Rectangle 7"/>
              <p:cNvSpPr>
                <a:spLocks noChangeArrowheads="1"/>
              </p:cNvSpPr>
              <p:nvPr/>
            </p:nvSpPr>
            <p:spPr bwMode="ltGray">
              <a:xfrm>
                <a:off x="480" y="2955"/>
                <a:ext cx="96" cy="136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ltGray">
              <a:xfrm>
                <a:off x="672" y="2856"/>
                <a:ext cx="96" cy="14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25658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50918"/>
            <a:ext cx="3808424" cy="259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473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547664" y="125759"/>
            <a:ext cx="7416824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Un réseau de partenaires</a:t>
            </a:r>
          </a:p>
        </p:txBody>
      </p:sp>
      <p:pic>
        <p:nvPicPr>
          <p:cNvPr id="21" name="Image 20" descr="amitiéArmor_bandeau COULEU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052736"/>
            <a:ext cx="6192688" cy="76453"/>
          </a:xfrm>
          <a:prstGeom prst="rect">
            <a:avLst/>
          </a:prstGeom>
        </p:spPr>
      </p:pic>
      <p:grpSp>
        <p:nvGrpSpPr>
          <p:cNvPr id="29" name="Group 10"/>
          <p:cNvGrpSpPr>
            <a:grpSpLocks/>
          </p:cNvGrpSpPr>
          <p:nvPr/>
        </p:nvGrpSpPr>
        <p:grpSpPr bwMode="auto">
          <a:xfrm>
            <a:off x="-22225" y="3175"/>
            <a:ext cx="1470025" cy="6869113"/>
            <a:chOff x="-14" y="2"/>
            <a:chExt cx="926" cy="4327"/>
          </a:xfrm>
        </p:grpSpPr>
        <p:sp>
          <p:nvSpPr>
            <p:cNvPr id="30" name="Rectangle 2"/>
            <p:cNvSpPr>
              <a:spLocks noChangeArrowheads="1"/>
            </p:cNvSpPr>
            <p:nvPr/>
          </p:nvSpPr>
          <p:spPr bwMode="ltGray">
            <a:xfrm>
              <a:off x="-14" y="2"/>
              <a:ext cx="926" cy="4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7" rIns="92075" bIns="46037" anchor="ctr"/>
            <a:lstStyle/>
            <a:p>
              <a:pPr algn="ctr"/>
              <a:r>
                <a:rPr lang="en-GB" sz="2400"/>
                <a:t>  </a:t>
              </a:r>
            </a:p>
          </p:txBody>
        </p:sp>
        <p:sp>
          <p:nvSpPr>
            <p:cNvPr id="31" name="Rectangle 3"/>
            <p:cNvSpPr>
              <a:spLocks noChangeArrowheads="1"/>
            </p:cNvSpPr>
            <p:nvPr/>
          </p:nvSpPr>
          <p:spPr bwMode="ltGray">
            <a:xfrm>
              <a:off x="-14" y="2016"/>
              <a:ext cx="926" cy="231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32" name="Picture 4"/>
            <p:cNvPicPr>
              <a:picLocks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ltGray">
            <a:xfrm>
              <a:off x="-11" y="1239"/>
              <a:ext cx="920" cy="690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effectLst/>
          </p:spPr>
        </p:pic>
        <p:grpSp>
          <p:nvGrpSpPr>
            <p:cNvPr id="33" name="Group 9"/>
            <p:cNvGrpSpPr>
              <a:grpSpLocks/>
            </p:cNvGrpSpPr>
            <p:nvPr/>
          </p:nvGrpSpPr>
          <p:grpSpPr bwMode="auto">
            <a:xfrm>
              <a:off x="96" y="2256"/>
              <a:ext cx="672" cy="2063"/>
              <a:chOff x="96" y="2256"/>
              <a:chExt cx="672" cy="2063"/>
            </a:xfrm>
          </p:grpSpPr>
          <p:sp>
            <p:nvSpPr>
              <p:cNvPr id="34" name="Rectangle 5"/>
              <p:cNvSpPr>
                <a:spLocks noChangeArrowheads="1"/>
              </p:cNvSpPr>
              <p:nvPr/>
            </p:nvSpPr>
            <p:spPr bwMode="ltGray">
              <a:xfrm>
                <a:off x="96" y="2256"/>
                <a:ext cx="96" cy="20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5" name="Rectangle 6"/>
              <p:cNvSpPr>
                <a:spLocks noChangeArrowheads="1"/>
              </p:cNvSpPr>
              <p:nvPr/>
            </p:nvSpPr>
            <p:spPr bwMode="ltGray">
              <a:xfrm>
                <a:off x="288" y="2422"/>
                <a:ext cx="96" cy="189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" name="Rectangle 7"/>
              <p:cNvSpPr>
                <a:spLocks noChangeArrowheads="1"/>
              </p:cNvSpPr>
              <p:nvPr/>
            </p:nvSpPr>
            <p:spPr bwMode="ltGray">
              <a:xfrm>
                <a:off x="480" y="2955"/>
                <a:ext cx="96" cy="136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" name="Rectangle 8"/>
              <p:cNvSpPr>
                <a:spLocks noChangeArrowheads="1"/>
              </p:cNvSpPr>
              <p:nvPr/>
            </p:nvSpPr>
            <p:spPr bwMode="ltGray">
              <a:xfrm>
                <a:off x="672" y="2856"/>
                <a:ext cx="96" cy="14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2286000" y="1831640"/>
            <a:ext cx="6102424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CHRU Brest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CH Douarnenez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CH Pays de </a:t>
            </a:r>
            <a:r>
              <a:rPr lang="fr-FR" sz="2400" dirty="0" smtClean="0"/>
              <a:t>Morlaix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CH </a:t>
            </a:r>
            <a:r>
              <a:rPr lang="fr-FR" sz="2400" dirty="0"/>
              <a:t>de Cornouaille – Quimper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Hôpital local de Lesneven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Hôpital Le Jeune de Saint Renan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Centre de </a:t>
            </a:r>
            <a:r>
              <a:rPr lang="fr-FR" sz="2400" dirty="0" err="1"/>
              <a:t>Perharidy</a:t>
            </a:r>
            <a:r>
              <a:rPr lang="fr-FR" sz="2400" dirty="0"/>
              <a:t> – Roscoff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Clinique de </a:t>
            </a:r>
            <a:r>
              <a:rPr lang="fr-FR" sz="2400" dirty="0" err="1" smtClean="0"/>
              <a:t>Kefriden</a:t>
            </a:r>
            <a:r>
              <a:rPr lang="fr-FR" sz="2400" dirty="0" smtClean="0"/>
              <a:t> </a:t>
            </a:r>
            <a:r>
              <a:rPr lang="fr-FR" sz="2400" dirty="0"/>
              <a:t>– Châteaulin</a:t>
            </a:r>
          </a:p>
          <a:p>
            <a:pPr>
              <a:lnSpc>
                <a:spcPct val="80000"/>
              </a:lnSpc>
            </a:pPr>
            <a:endParaRPr lang="fr-FR" sz="24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Les Amitiés d’Armor 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L’Association Hospitalière de Bretagne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L’ADAPT </a:t>
            </a:r>
            <a:endParaRPr lang="fr-FR" sz="2400" dirty="0" smtClean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UEROS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LES ESAT</a:t>
            </a:r>
            <a:endParaRPr lang="fr-FR" sz="24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Fondation de </a:t>
            </a:r>
            <a:r>
              <a:rPr lang="fr-FR" sz="2400" dirty="0" err="1"/>
              <a:t>Perharidy</a:t>
            </a:r>
            <a:r>
              <a:rPr lang="fr-FR" sz="2400" dirty="0"/>
              <a:t> – Roscoff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Mutualité du Finistère - Morbihan</a:t>
            </a:r>
          </a:p>
        </p:txBody>
      </p:sp>
    </p:spTree>
    <p:extLst>
      <p:ext uri="{BB962C8B-B14F-4D97-AF65-F5344CB8AC3E}">
        <p14:creationId xmlns:p14="http://schemas.microsoft.com/office/powerpoint/2010/main" xmlns="" val="375120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547664" y="125759"/>
            <a:ext cx="7416824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339752" y="1844824"/>
            <a:ext cx="5760640" cy="4256484"/>
          </a:xfrm>
          <a:prstGeom prst="roundRect">
            <a:avLst/>
          </a:prstGeom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latin typeface="Century Gothic" pitchFamily="34" charset="0"/>
              </a:rPr>
              <a:t>Karine PAQUIE</a:t>
            </a:r>
            <a:r>
              <a:rPr lang="fr-FR" dirty="0" smtClean="0">
                <a:latin typeface="Century Gothic" pitchFamily="34" charset="0"/>
              </a:rPr>
              <a:t>		     </a:t>
            </a:r>
            <a:r>
              <a:rPr lang="fr-FR" b="1" dirty="0" smtClean="0">
                <a:latin typeface="Century Gothic" pitchFamily="34" charset="0"/>
              </a:rPr>
              <a:t>François MESTON</a:t>
            </a:r>
          </a:p>
          <a:p>
            <a:r>
              <a:rPr lang="fr-FR" dirty="0" smtClean="0">
                <a:latin typeface="Century Gothic" pitchFamily="34" charset="0"/>
              </a:rPr>
              <a:t>Directrice 		     Coordinateur</a:t>
            </a:r>
          </a:p>
          <a:p>
            <a:endParaRPr lang="fr-FR" dirty="0" smtClean="0">
              <a:latin typeface="Century Gothic" pitchFamily="34" charset="0"/>
            </a:endParaRPr>
          </a:p>
          <a:p>
            <a:endParaRPr lang="fr-FR" dirty="0">
              <a:latin typeface="Century Gothic" pitchFamily="34" charset="0"/>
            </a:endParaRPr>
          </a:p>
          <a:p>
            <a:pPr algn="ctr"/>
            <a:endParaRPr lang="fr-FR" b="1" dirty="0" smtClean="0">
              <a:latin typeface="Century Gothic" pitchFamily="34" charset="0"/>
            </a:endParaRPr>
          </a:p>
          <a:p>
            <a:pPr algn="ctr"/>
            <a:endParaRPr lang="fr-FR" b="1" dirty="0">
              <a:latin typeface="Century Gothic" pitchFamily="34" charset="0"/>
            </a:endParaRPr>
          </a:p>
          <a:p>
            <a:pPr algn="ctr"/>
            <a:endParaRPr lang="fr-FR" sz="2800" b="1" dirty="0" smtClean="0">
              <a:latin typeface="Century Gothic" pitchFamily="34" charset="0"/>
            </a:endParaRPr>
          </a:p>
          <a:p>
            <a:pPr algn="ctr"/>
            <a:r>
              <a:rPr lang="fr-FR" b="1" dirty="0" smtClean="0">
                <a:latin typeface="Century Gothic" pitchFamily="34" charset="0"/>
              </a:rPr>
              <a:t>RESIDENCE </a:t>
            </a:r>
            <a:r>
              <a:rPr lang="fr-FR" b="1" dirty="0">
                <a:latin typeface="Century Gothic" pitchFamily="34" charset="0"/>
              </a:rPr>
              <a:t>KER DIGEMER</a:t>
            </a:r>
          </a:p>
          <a:p>
            <a:pPr algn="ctr"/>
            <a:r>
              <a:rPr lang="fr-FR" dirty="0" smtClean="0">
                <a:latin typeface="Century Gothic" pitchFamily="34" charset="0"/>
              </a:rPr>
              <a:t>19 Avenue de Tarente </a:t>
            </a:r>
            <a:endParaRPr lang="fr-FR" dirty="0">
              <a:latin typeface="Century Gothic" pitchFamily="34" charset="0"/>
            </a:endParaRPr>
          </a:p>
          <a:p>
            <a:pPr algn="ctr"/>
            <a:r>
              <a:rPr lang="fr-FR" dirty="0" smtClean="0">
                <a:latin typeface="Century Gothic" pitchFamily="34" charset="0"/>
              </a:rPr>
              <a:t>29200 </a:t>
            </a:r>
            <a:r>
              <a:rPr lang="fr-FR" dirty="0">
                <a:latin typeface="Century Gothic" pitchFamily="34" charset="0"/>
              </a:rPr>
              <a:t>BREST </a:t>
            </a:r>
            <a:r>
              <a:rPr lang="fr-FR" dirty="0" smtClean="0">
                <a:latin typeface="Century Gothic" pitchFamily="34" charset="0"/>
              </a:rPr>
              <a:t>Téléphone</a:t>
            </a:r>
            <a:r>
              <a:rPr lang="fr-FR" dirty="0">
                <a:latin typeface="Century Gothic" pitchFamily="34" charset="0"/>
              </a:rPr>
              <a:t> : 02 98 03 </a:t>
            </a:r>
            <a:r>
              <a:rPr lang="fr-FR" dirty="0" smtClean="0">
                <a:latin typeface="Century Gothic" pitchFamily="34" charset="0"/>
              </a:rPr>
              <a:t>15 </a:t>
            </a:r>
            <a:r>
              <a:rPr lang="fr-FR" dirty="0">
                <a:latin typeface="Century Gothic" pitchFamily="34" charset="0"/>
              </a:rPr>
              <a:t>80</a:t>
            </a:r>
          </a:p>
          <a:p>
            <a:pPr algn="ctr"/>
            <a:r>
              <a:rPr lang="fr-FR" dirty="0">
                <a:latin typeface="Century Gothic" pitchFamily="34" charset="0"/>
              </a:rPr>
              <a:t>Télécopie : 02 98 47 29 81</a:t>
            </a:r>
          </a:p>
          <a:p>
            <a:pPr algn="ctr"/>
            <a:r>
              <a:rPr lang="fr-FR" dirty="0">
                <a:latin typeface="Century Gothic" pitchFamily="34" charset="0"/>
              </a:rPr>
              <a:t>mail : </a:t>
            </a:r>
            <a:r>
              <a:rPr lang="fr-FR" dirty="0" smtClean="0">
                <a:latin typeface="Century Gothic" pitchFamily="34" charset="0"/>
              </a:rPr>
              <a:t>kerdigemercaj@amities-armor.asso.fr</a:t>
            </a:r>
            <a:endParaRPr lang="fr-FR" dirty="0">
              <a:latin typeface="Century Gothic" pitchFamily="34" charset="0"/>
            </a:endParaRPr>
          </a:p>
          <a:p>
            <a:pPr algn="ctr"/>
            <a:r>
              <a:rPr lang="fr-FR" dirty="0">
                <a:latin typeface="Century Gothic" pitchFamily="34" charset="0"/>
              </a:rPr>
              <a:t>http : </a:t>
            </a:r>
            <a:r>
              <a:rPr lang="fr-FR" u="sng" dirty="0" smtClean="0">
                <a:latin typeface="Century Gothic" pitchFamily="34" charset="0"/>
                <a:hlinkClick r:id="rId2"/>
              </a:rPr>
              <a:t>www.amities-armor.asso.fr</a:t>
            </a:r>
            <a:r>
              <a:rPr lang="fr-FR" dirty="0"/>
              <a:t> </a:t>
            </a:r>
          </a:p>
        </p:txBody>
      </p:sp>
      <p:pic>
        <p:nvPicPr>
          <p:cNvPr id="13" name="Image 12" descr="amitiéArmor_bandeau COULEU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3244152" y="1196752"/>
            <a:ext cx="4208168" cy="72008"/>
          </a:xfrm>
          <a:prstGeom prst="rect">
            <a:avLst/>
          </a:prstGeom>
        </p:spPr>
      </p:pic>
      <p:pic>
        <p:nvPicPr>
          <p:cNvPr id="3" name="Image 2" descr="KER-DIG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27984" y="2852936"/>
            <a:ext cx="1802185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-22225" y="3175"/>
            <a:ext cx="1470025" cy="6869113"/>
            <a:chOff x="-14" y="2"/>
            <a:chExt cx="926" cy="4327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ltGray">
            <a:xfrm>
              <a:off x="-14" y="2"/>
              <a:ext cx="926" cy="4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7" rIns="92075" bIns="46037" anchor="ctr"/>
            <a:lstStyle/>
            <a:p>
              <a:pPr algn="ctr"/>
              <a:r>
                <a:rPr lang="en-GB" sz="2400"/>
                <a:t>  </a:t>
              </a:r>
            </a:p>
          </p:txBody>
        </p:sp>
        <p:sp>
          <p:nvSpPr>
            <p:cNvPr id="8" name="Rectangle 3"/>
            <p:cNvSpPr>
              <a:spLocks noChangeArrowheads="1"/>
            </p:cNvSpPr>
            <p:nvPr/>
          </p:nvSpPr>
          <p:spPr bwMode="ltGray">
            <a:xfrm>
              <a:off x="-14" y="2016"/>
              <a:ext cx="926" cy="231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9" name="Picture 4"/>
            <p:cNvPicPr>
              <a:picLocks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ltGray">
            <a:xfrm>
              <a:off x="-11" y="1239"/>
              <a:ext cx="920" cy="690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effectLst/>
          </p:spPr>
        </p:pic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96" y="2256"/>
              <a:ext cx="672" cy="2063"/>
              <a:chOff x="96" y="2256"/>
              <a:chExt cx="672" cy="2063"/>
            </a:xfrm>
          </p:grpSpPr>
          <p:sp>
            <p:nvSpPr>
              <p:cNvPr id="11" name="Rectangle 5"/>
              <p:cNvSpPr>
                <a:spLocks noChangeArrowheads="1"/>
              </p:cNvSpPr>
              <p:nvPr/>
            </p:nvSpPr>
            <p:spPr bwMode="ltGray">
              <a:xfrm>
                <a:off x="96" y="2256"/>
                <a:ext cx="96" cy="20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" name="Rectangle 6"/>
              <p:cNvSpPr>
                <a:spLocks noChangeArrowheads="1"/>
              </p:cNvSpPr>
              <p:nvPr/>
            </p:nvSpPr>
            <p:spPr bwMode="ltGray">
              <a:xfrm>
                <a:off x="288" y="2422"/>
                <a:ext cx="96" cy="189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ltGray">
              <a:xfrm>
                <a:off x="480" y="2955"/>
                <a:ext cx="96" cy="136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ltGray">
              <a:xfrm>
                <a:off x="672" y="2856"/>
                <a:ext cx="96" cy="14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2"/>
          <p:cNvSpPr txBox="1">
            <a:spLocks noChangeArrowheads="1"/>
          </p:cNvSpPr>
          <p:nvPr/>
        </p:nvSpPr>
        <p:spPr bwMode="auto">
          <a:xfrm>
            <a:off x="428625" y="714376"/>
            <a:ext cx="8358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4099" name="Titre 4"/>
          <p:cNvSpPr>
            <a:spLocks noGrp="1"/>
          </p:cNvSpPr>
          <p:nvPr>
            <p:ph type="title" idx="4294967295"/>
          </p:nvPr>
        </p:nvSpPr>
        <p:spPr>
          <a:xfrm>
            <a:off x="1871663" y="1671638"/>
            <a:ext cx="7272337" cy="4205287"/>
          </a:xfrm>
        </p:spPr>
        <p:txBody>
          <a:bodyPr>
            <a:noAutofit/>
          </a:bodyPr>
          <a:lstStyle/>
          <a:p>
            <a:r>
              <a:rPr lang="fr-FR" sz="2000" b="1" i="0" dirty="0" smtClean="0">
                <a:latin typeface="Century Gothic" pitchFamily="34" charset="0"/>
              </a:rPr>
              <a:t>.</a:t>
            </a:r>
            <a:endParaRPr lang="fr-FR" sz="2000" b="1" i="0" dirty="0">
              <a:latin typeface="Century Gothic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475656" y="341783"/>
            <a:ext cx="7416824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Une implantation </a:t>
            </a:r>
            <a:r>
              <a:rPr lang="fr-F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Finistérienne</a:t>
            </a:r>
            <a:endParaRPr lang="fr-FR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6" name="Image 5" descr="amitiéArmor_bandeau COULEU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628801"/>
            <a:ext cx="5832648" cy="72008"/>
          </a:xfrm>
          <a:prstGeom prst="rect">
            <a:avLst/>
          </a:prstGeom>
        </p:spPr>
      </p:pic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-22225" y="3175"/>
            <a:ext cx="1470025" cy="6869113"/>
            <a:chOff x="-14" y="2"/>
            <a:chExt cx="926" cy="4327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ltGray">
            <a:xfrm>
              <a:off x="-14" y="2"/>
              <a:ext cx="926" cy="4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7" rIns="92075" bIns="46037" anchor="ctr"/>
            <a:lstStyle/>
            <a:p>
              <a:pPr algn="ctr"/>
              <a:r>
                <a:rPr lang="en-GB" sz="2400"/>
                <a:t>  </a:t>
              </a:r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ltGray">
            <a:xfrm>
              <a:off x="-14" y="2016"/>
              <a:ext cx="926" cy="231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10" name="Picture 4"/>
            <p:cNvPicPr>
              <a:picLocks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ltGray">
            <a:xfrm>
              <a:off x="-11" y="1239"/>
              <a:ext cx="920" cy="690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effectLst/>
          </p:spPr>
        </p:pic>
        <p:grpSp>
          <p:nvGrpSpPr>
            <p:cNvPr id="11" name="Group 9"/>
            <p:cNvGrpSpPr>
              <a:grpSpLocks/>
            </p:cNvGrpSpPr>
            <p:nvPr/>
          </p:nvGrpSpPr>
          <p:grpSpPr bwMode="auto">
            <a:xfrm>
              <a:off x="96" y="2256"/>
              <a:ext cx="672" cy="2063"/>
              <a:chOff x="96" y="2256"/>
              <a:chExt cx="672" cy="2063"/>
            </a:xfrm>
          </p:grpSpPr>
          <p:sp>
            <p:nvSpPr>
              <p:cNvPr id="12" name="Rectangle 5"/>
              <p:cNvSpPr>
                <a:spLocks noChangeArrowheads="1"/>
              </p:cNvSpPr>
              <p:nvPr/>
            </p:nvSpPr>
            <p:spPr bwMode="ltGray">
              <a:xfrm>
                <a:off x="96" y="2256"/>
                <a:ext cx="96" cy="20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" name="Rectangle 6"/>
              <p:cNvSpPr>
                <a:spLocks noChangeArrowheads="1"/>
              </p:cNvSpPr>
              <p:nvPr/>
            </p:nvSpPr>
            <p:spPr bwMode="ltGray">
              <a:xfrm>
                <a:off x="288" y="2422"/>
                <a:ext cx="96" cy="189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ltGray">
              <a:xfrm>
                <a:off x="480" y="2955"/>
                <a:ext cx="96" cy="136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ltGray">
              <a:xfrm>
                <a:off x="672" y="2856"/>
                <a:ext cx="96" cy="14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pic>
        <p:nvPicPr>
          <p:cNvPr id="16" name="Picture 2" descr="cart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2750" y="1966147"/>
            <a:ext cx="3887450" cy="4343174"/>
          </a:xfrm>
          <a:prstGeom prst="rect">
            <a:avLst/>
          </a:prstGeom>
          <a:noFill/>
        </p:spPr>
      </p:pic>
      <p:sp>
        <p:nvSpPr>
          <p:cNvPr id="17" name="AutoShape 28"/>
          <p:cNvSpPr>
            <a:spLocks noChangeArrowheads="1"/>
          </p:cNvSpPr>
          <p:nvPr/>
        </p:nvSpPr>
        <p:spPr bwMode="auto">
          <a:xfrm>
            <a:off x="6372200" y="5529860"/>
            <a:ext cx="182265" cy="223589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915000" y="590706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1" dirty="0"/>
              <a:t>Quimper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5256076" y="3097820"/>
            <a:ext cx="641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400" b="1" dirty="0"/>
              <a:t>Brest</a:t>
            </a:r>
          </a:p>
        </p:txBody>
      </p:sp>
      <p:sp>
        <p:nvSpPr>
          <p:cNvPr id="20" name="AutoShape 28"/>
          <p:cNvSpPr>
            <a:spLocks noChangeArrowheads="1"/>
          </p:cNvSpPr>
          <p:nvPr/>
        </p:nvSpPr>
        <p:spPr bwMode="auto">
          <a:xfrm>
            <a:off x="5394486" y="3357811"/>
            <a:ext cx="182265" cy="223589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2"/>
          <p:cNvSpPr txBox="1">
            <a:spLocks noChangeArrowheads="1"/>
          </p:cNvSpPr>
          <p:nvPr/>
        </p:nvSpPr>
        <p:spPr bwMode="auto">
          <a:xfrm>
            <a:off x="428625" y="714376"/>
            <a:ext cx="8358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4099" name="Titre 4"/>
          <p:cNvSpPr>
            <a:spLocks noGrp="1"/>
          </p:cNvSpPr>
          <p:nvPr>
            <p:ph type="title" idx="4294967295"/>
          </p:nvPr>
        </p:nvSpPr>
        <p:spPr>
          <a:xfrm>
            <a:off x="1871663" y="1340768"/>
            <a:ext cx="7020817" cy="5040560"/>
          </a:xfrm>
        </p:spPr>
        <p:txBody>
          <a:bodyPr>
            <a:noAutofit/>
          </a:bodyPr>
          <a:lstStyle/>
          <a:p>
            <a:r>
              <a:rPr lang="fr-FR" sz="2000" i="0" dirty="0" smtClean="0">
                <a:solidFill>
                  <a:srgbClr val="C00000"/>
                </a:solidFill>
                <a:latin typeface="Century Gothic" pitchFamily="34" charset="0"/>
                <a:ea typeface="Calibri" pitchFamily="34" charset="0"/>
                <a:cs typeface="Arial" charset="0"/>
              </a:rPr>
              <a:t/>
            </a:r>
            <a:br>
              <a:rPr lang="fr-FR" sz="2000" i="0" dirty="0" smtClean="0">
                <a:solidFill>
                  <a:srgbClr val="C00000"/>
                </a:solidFill>
                <a:latin typeface="Century Gothic" pitchFamily="34" charset="0"/>
                <a:ea typeface="Calibri" pitchFamily="34" charset="0"/>
                <a:cs typeface="Arial" charset="0"/>
              </a:rPr>
            </a:br>
            <a:r>
              <a:rPr lang="fr-FR" sz="2000" i="0" dirty="0" smtClean="0">
                <a:latin typeface="Century Gothic" pitchFamily="34" charset="0"/>
                <a:ea typeface="Calibri" pitchFamily="34" charset="0"/>
                <a:cs typeface="Arial" charset="0"/>
              </a:rPr>
              <a:t> </a:t>
            </a:r>
            <a:br>
              <a:rPr lang="fr-FR" sz="2000" i="0" dirty="0" smtClean="0">
                <a:latin typeface="Century Gothic" pitchFamily="34" charset="0"/>
                <a:ea typeface="Calibri" pitchFamily="34" charset="0"/>
                <a:cs typeface="Arial" charset="0"/>
              </a:rPr>
            </a:br>
            <a:r>
              <a:rPr lang="fr-FR" sz="2000" i="0" dirty="0" smtClean="0">
                <a:latin typeface="Century Gothic" pitchFamily="34" charset="0"/>
                <a:ea typeface="Calibri" pitchFamily="34" charset="0"/>
                <a:cs typeface="Arial" charset="0"/>
              </a:rPr>
              <a:t/>
            </a:r>
            <a:br>
              <a:rPr lang="fr-FR" sz="2000" i="0" dirty="0" smtClean="0">
                <a:latin typeface="Century Gothic" pitchFamily="34" charset="0"/>
                <a:ea typeface="Calibri" pitchFamily="34" charset="0"/>
                <a:cs typeface="Arial" charset="0"/>
              </a:rPr>
            </a:br>
            <a:r>
              <a:rPr lang="fr-FR" sz="2000" i="1" dirty="0"/>
              <a:t>Une structure médico-social </a:t>
            </a:r>
            <a:br>
              <a:rPr lang="fr-FR" sz="2000" i="1" dirty="0"/>
            </a:br>
            <a:r>
              <a:rPr lang="fr-FR" sz="2000" i="1" dirty="0" smtClean="0"/>
              <a:t>d’accompagnement </a:t>
            </a:r>
            <a:r>
              <a:rPr lang="fr-FR" sz="2000" i="1" dirty="0"/>
              <a:t>de personnes </a:t>
            </a:r>
            <a:r>
              <a:rPr lang="fr-FR" sz="2000" i="1" dirty="0" smtClean="0"/>
              <a:t>lésées cérébrales  </a:t>
            </a:r>
            <a:r>
              <a:rPr lang="fr-FR" sz="2000" i="1" dirty="0"/>
              <a:t>et de maintien à domicile</a:t>
            </a:r>
            <a:r>
              <a:rPr lang="fr-FR" sz="2400" i="1" dirty="0"/>
              <a:t/>
            </a:r>
            <a:br>
              <a:rPr lang="fr-FR" sz="2400" i="1" dirty="0"/>
            </a:br>
            <a:r>
              <a:rPr lang="fr-FR" sz="2000" dirty="0">
                <a:solidFill>
                  <a:srgbClr val="00B0F0"/>
                </a:solidFill>
              </a:rPr>
              <a:t>Création de la structure en 1996 à Brest </a:t>
            </a:r>
            <a:r>
              <a:rPr lang="fr-FR" sz="2400" dirty="0">
                <a:solidFill>
                  <a:srgbClr val="00B0F0"/>
                </a:solidFill>
              </a:rPr>
              <a:t/>
            </a:r>
            <a:br>
              <a:rPr lang="fr-FR" sz="2400" dirty="0">
                <a:solidFill>
                  <a:srgbClr val="00B0F0"/>
                </a:solidFill>
              </a:rPr>
            </a:br>
            <a:r>
              <a:rPr lang="fr-FR" sz="2100" i="0" dirty="0" smtClean="0">
                <a:latin typeface="Century Gothic" pitchFamily="34" charset="0"/>
              </a:rPr>
              <a:t/>
            </a:r>
            <a:br>
              <a:rPr lang="fr-FR" sz="2100" i="0" dirty="0" smtClean="0">
                <a:latin typeface="Century Gothic" pitchFamily="34" charset="0"/>
              </a:rPr>
            </a:br>
            <a:r>
              <a:rPr lang="fr-FR" sz="2000" i="1" dirty="0"/>
              <a:t>19, avenue de </a:t>
            </a:r>
            <a:r>
              <a:rPr lang="fr-FR" sz="2000" i="1" dirty="0" smtClean="0"/>
              <a:t>Tarente</a:t>
            </a:r>
            <a:r>
              <a:rPr lang="fr-FR" sz="2000" i="1" dirty="0"/>
              <a:t> </a:t>
            </a:r>
            <a:r>
              <a:rPr lang="fr-FR" sz="2000" i="1" dirty="0" smtClean="0"/>
              <a:t>- 29200 </a:t>
            </a:r>
            <a:r>
              <a:rPr lang="fr-FR" sz="2000" i="1" dirty="0"/>
              <a:t>BREST</a:t>
            </a:r>
            <a:br>
              <a:rPr lang="fr-FR" sz="2000" i="1" dirty="0"/>
            </a:br>
            <a:r>
              <a:rPr lang="fr-FR" sz="2000" i="1" dirty="0"/>
              <a:t/>
            </a:r>
            <a:br>
              <a:rPr lang="fr-FR" sz="2000" i="1" dirty="0"/>
            </a:br>
            <a:r>
              <a:rPr lang="fr-FR" sz="2000" i="1" dirty="0"/>
              <a:t>22, </a:t>
            </a:r>
            <a:r>
              <a:rPr lang="fr-FR" sz="2000" i="1" dirty="0" smtClean="0"/>
              <a:t>Avenue </a:t>
            </a:r>
            <a:r>
              <a:rPr lang="fr-FR" sz="2000" i="1" dirty="0"/>
              <a:t>de Ti </a:t>
            </a:r>
            <a:r>
              <a:rPr lang="fr-FR" sz="2000" i="1" dirty="0" smtClean="0"/>
              <a:t>Douar -29000 </a:t>
            </a:r>
            <a:r>
              <a:rPr lang="fr-FR" sz="2000" i="1" dirty="0"/>
              <a:t>QUIMPER</a:t>
            </a:r>
            <a:br>
              <a:rPr lang="fr-FR" sz="2000" i="1" dirty="0"/>
            </a:br>
            <a:r>
              <a:rPr lang="fr-FR" sz="2000" i="1" dirty="0"/>
              <a:t/>
            </a:r>
            <a:br>
              <a:rPr lang="fr-FR" sz="2000" i="1" dirty="0"/>
            </a:br>
            <a:r>
              <a:rPr lang="fr-FR" sz="2000" i="1" dirty="0"/>
              <a:t>02 98 03 15 </a:t>
            </a:r>
            <a:r>
              <a:rPr lang="fr-FR" sz="2000" i="1" dirty="0" smtClean="0"/>
              <a:t>80</a:t>
            </a:r>
            <a:br>
              <a:rPr lang="fr-FR" sz="2000" i="1" dirty="0" smtClean="0"/>
            </a:br>
            <a:r>
              <a:rPr lang="fr-FR" sz="2000" dirty="0">
                <a:solidFill>
                  <a:srgbClr val="00B0F0"/>
                </a:solidFill>
              </a:rPr>
              <a:t/>
            </a:r>
            <a:br>
              <a:rPr lang="fr-FR" sz="2000" dirty="0">
                <a:solidFill>
                  <a:srgbClr val="00B0F0"/>
                </a:solidFill>
              </a:rPr>
            </a:br>
            <a:r>
              <a:rPr lang="fr-FR" sz="2000" dirty="0">
                <a:solidFill>
                  <a:srgbClr val="00B0F0"/>
                </a:solidFill>
              </a:rPr>
              <a:t>Depuis 2011 </a:t>
            </a:r>
            <a:br>
              <a:rPr lang="fr-FR" sz="2000" dirty="0">
                <a:solidFill>
                  <a:srgbClr val="00B0F0"/>
                </a:solidFill>
              </a:rPr>
            </a:br>
            <a:r>
              <a:rPr lang="fr-FR" sz="2000" dirty="0">
                <a:solidFill>
                  <a:srgbClr val="00B0F0"/>
                </a:solidFill>
              </a:rPr>
              <a:t>2 places d’accueil temporaire de nuit ont été créées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i="1" dirty="0"/>
              <a:t/>
            </a:r>
            <a:br>
              <a:rPr lang="fr-FR" sz="2000" i="1" dirty="0"/>
            </a:br>
            <a:r>
              <a:rPr lang="fr-FR" sz="2100" i="0" dirty="0" smtClean="0">
                <a:latin typeface="Century Gothic" pitchFamily="34" charset="0"/>
                <a:ea typeface="Calibri" pitchFamily="34" charset="0"/>
                <a:cs typeface="Arial" charset="0"/>
              </a:rPr>
              <a:t> </a:t>
            </a:r>
            <a:r>
              <a:rPr lang="fr-FR" sz="2000" i="0" dirty="0" smtClean="0">
                <a:latin typeface="Century Gothic" pitchFamily="34" charset="0"/>
                <a:ea typeface="Calibri" pitchFamily="34" charset="0"/>
                <a:cs typeface="Arial" charset="0"/>
              </a:rPr>
              <a:t/>
            </a:r>
            <a:br>
              <a:rPr lang="fr-FR" sz="2000" i="0" dirty="0" smtClean="0">
                <a:latin typeface="Century Gothic" pitchFamily="34" charset="0"/>
                <a:ea typeface="Calibri" pitchFamily="34" charset="0"/>
                <a:cs typeface="Arial" charset="0"/>
              </a:rPr>
            </a:br>
            <a:r>
              <a:rPr lang="fr-FR" sz="2000" i="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fr-FR" sz="2000" i="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</a:br>
            <a:endParaRPr lang="fr-FR" sz="2000" i="0" dirty="0" smtClean="0">
              <a:latin typeface="Century Gothic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475656" y="44624"/>
            <a:ext cx="7416824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Le Centre d’Accueil de </a:t>
            </a:r>
            <a:r>
              <a:rPr lang="fr-F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Jour</a:t>
            </a:r>
            <a:endParaRPr lang="fr-FR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6" name="Image 5" descr="amitiéArmor_bandeau COULEU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052736"/>
            <a:ext cx="5832648" cy="72008"/>
          </a:xfrm>
          <a:prstGeom prst="rect">
            <a:avLst/>
          </a:prstGeom>
        </p:spPr>
      </p:pic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-22225" y="3175"/>
            <a:ext cx="1470025" cy="6869113"/>
            <a:chOff x="-14" y="2"/>
            <a:chExt cx="926" cy="4327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ltGray">
            <a:xfrm>
              <a:off x="-14" y="2"/>
              <a:ext cx="926" cy="4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7" rIns="92075" bIns="46037" anchor="ctr"/>
            <a:lstStyle/>
            <a:p>
              <a:pPr algn="ctr"/>
              <a:r>
                <a:rPr lang="en-GB" sz="2400"/>
                <a:t>  </a:t>
              </a:r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ltGray">
            <a:xfrm>
              <a:off x="-14" y="2016"/>
              <a:ext cx="926" cy="231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10" name="Picture 4"/>
            <p:cNvPicPr>
              <a:picLocks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ltGray">
            <a:xfrm>
              <a:off x="-11" y="1239"/>
              <a:ext cx="920" cy="690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effectLst/>
          </p:spPr>
        </p:pic>
        <p:grpSp>
          <p:nvGrpSpPr>
            <p:cNvPr id="11" name="Group 9"/>
            <p:cNvGrpSpPr>
              <a:grpSpLocks/>
            </p:cNvGrpSpPr>
            <p:nvPr/>
          </p:nvGrpSpPr>
          <p:grpSpPr bwMode="auto">
            <a:xfrm>
              <a:off x="96" y="2256"/>
              <a:ext cx="672" cy="2063"/>
              <a:chOff x="96" y="2256"/>
              <a:chExt cx="672" cy="2063"/>
            </a:xfrm>
          </p:grpSpPr>
          <p:sp>
            <p:nvSpPr>
              <p:cNvPr id="12" name="Rectangle 5"/>
              <p:cNvSpPr>
                <a:spLocks noChangeArrowheads="1"/>
              </p:cNvSpPr>
              <p:nvPr/>
            </p:nvSpPr>
            <p:spPr bwMode="ltGray">
              <a:xfrm>
                <a:off x="96" y="2256"/>
                <a:ext cx="96" cy="20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" name="Rectangle 6"/>
              <p:cNvSpPr>
                <a:spLocks noChangeArrowheads="1"/>
              </p:cNvSpPr>
              <p:nvPr/>
            </p:nvSpPr>
            <p:spPr bwMode="ltGray">
              <a:xfrm>
                <a:off x="288" y="2422"/>
                <a:ext cx="96" cy="189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ltGray">
              <a:xfrm>
                <a:off x="480" y="2955"/>
                <a:ext cx="96" cy="136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ltGray">
              <a:xfrm>
                <a:off x="672" y="2856"/>
                <a:ext cx="96" cy="14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sz="quarter"/>
          </p:nvPr>
        </p:nvSpPr>
        <p:spPr>
          <a:xfrm>
            <a:off x="1192088" y="-27384"/>
            <a:ext cx="8060432" cy="1143000"/>
          </a:xfrm>
        </p:spPr>
        <p:txBody>
          <a:bodyPr/>
          <a:lstStyle/>
          <a:p>
            <a:r>
              <a:rPr lang="fr-FR" sz="4000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CAJ Ker </a:t>
            </a:r>
            <a:r>
              <a:rPr lang="fr-FR" sz="4000" kern="12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Digemer</a:t>
            </a:r>
            <a:r>
              <a:rPr lang="fr-FR" sz="4000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br>
              <a:rPr lang="fr-FR" sz="4000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4000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peu d’histoire </a:t>
            </a:r>
            <a:r>
              <a:rPr lang="fr-FR" sz="3600" i="1" dirty="0">
                <a:solidFill>
                  <a:srgbClr val="E8183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sz="quarter" idx="1"/>
          </p:nvPr>
        </p:nvSpPr>
        <p:spPr>
          <a:xfrm>
            <a:off x="1584176" y="1628800"/>
            <a:ext cx="7236296" cy="4968552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fr-FR" sz="1600" dirty="0"/>
              <a:t> </a:t>
            </a:r>
            <a:r>
              <a:rPr lang="fr-FR" sz="1600" b="1" dirty="0"/>
              <a:t>1996</a:t>
            </a:r>
            <a:r>
              <a:rPr lang="fr-FR" sz="1600" dirty="0"/>
              <a:t> : Ouverture du CAJ Ker </a:t>
            </a:r>
            <a:r>
              <a:rPr lang="fr-FR" sz="1600" dirty="0" err="1"/>
              <a:t>Digemer</a:t>
            </a:r>
            <a:r>
              <a:rPr lang="fr-FR" sz="1600" dirty="0"/>
              <a:t> à Brest en partenariat avec l’AFTC 29</a:t>
            </a:r>
          </a:p>
          <a:p>
            <a:pPr algn="l">
              <a:buFontTx/>
              <a:buChar char="•"/>
            </a:pPr>
            <a:endParaRPr lang="fr-FR" sz="1600" dirty="0"/>
          </a:p>
          <a:p>
            <a:pPr algn="l">
              <a:buFontTx/>
              <a:buChar char="•"/>
            </a:pPr>
            <a:r>
              <a:rPr lang="fr-FR" sz="1600" dirty="0"/>
              <a:t> </a:t>
            </a:r>
            <a:r>
              <a:rPr lang="fr-FR" sz="1600" b="1" dirty="0"/>
              <a:t>1997</a:t>
            </a:r>
            <a:r>
              <a:rPr lang="fr-FR" sz="1600" dirty="0"/>
              <a:t> : Ouverture officielle et administrative du CAJ Ker </a:t>
            </a:r>
            <a:r>
              <a:rPr lang="fr-FR" sz="1600" dirty="0" err="1"/>
              <a:t>Digemer</a:t>
            </a:r>
            <a:r>
              <a:rPr lang="fr-FR" sz="1600" dirty="0"/>
              <a:t> de Brest</a:t>
            </a:r>
          </a:p>
          <a:p>
            <a:pPr algn="l">
              <a:buFontTx/>
              <a:buChar char="•"/>
            </a:pPr>
            <a:endParaRPr lang="fr-FR" sz="1600" dirty="0"/>
          </a:p>
          <a:p>
            <a:pPr algn="l">
              <a:buFontTx/>
              <a:buChar char="•"/>
            </a:pPr>
            <a:r>
              <a:rPr lang="fr-FR" sz="1600" dirty="0"/>
              <a:t> </a:t>
            </a:r>
            <a:r>
              <a:rPr lang="fr-FR" sz="1600" b="1" dirty="0"/>
              <a:t>2000</a:t>
            </a:r>
            <a:r>
              <a:rPr lang="fr-FR" sz="1600" dirty="0"/>
              <a:t> : Ouverture de l’antenne de Quimper </a:t>
            </a:r>
          </a:p>
          <a:p>
            <a:pPr algn="l">
              <a:buFontTx/>
              <a:buChar char="•"/>
            </a:pPr>
            <a:endParaRPr lang="fr-FR" sz="1600" dirty="0"/>
          </a:p>
          <a:p>
            <a:pPr algn="l">
              <a:buFontTx/>
              <a:buChar char="•"/>
            </a:pPr>
            <a:r>
              <a:rPr lang="fr-FR" sz="1600" dirty="0"/>
              <a:t> </a:t>
            </a:r>
            <a:r>
              <a:rPr lang="fr-FR" sz="1600" b="1" dirty="0"/>
              <a:t>2001</a:t>
            </a:r>
            <a:r>
              <a:rPr lang="fr-FR" sz="1600" dirty="0"/>
              <a:t> : Dotation budgétaire globale </a:t>
            </a:r>
          </a:p>
          <a:p>
            <a:pPr algn="l">
              <a:buFontTx/>
              <a:buChar char="•"/>
            </a:pPr>
            <a:endParaRPr lang="fr-FR" sz="1600" dirty="0"/>
          </a:p>
          <a:p>
            <a:pPr algn="l">
              <a:buFontTx/>
              <a:buChar char="•"/>
            </a:pPr>
            <a:r>
              <a:rPr lang="fr-FR" sz="1600" dirty="0"/>
              <a:t> </a:t>
            </a:r>
            <a:r>
              <a:rPr lang="fr-FR" sz="1600" b="1" dirty="0"/>
              <a:t>2005</a:t>
            </a:r>
            <a:r>
              <a:rPr lang="fr-FR" sz="1600" dirty="0"/>
              <a:t> : Signature d’une Convention à l’Aide Sociale avec le Conseil Général </a:t>
            </a:r>
          </a:p>
          <a:p>
            <a:pPr algn="l">
              <a:buFontTx/>
              <a:buChar char="•"/>
            </a:pPr>
            <a:endParaRPr lang="fr-FR" sz="1600" dirty="0"/>
          </a:p>
          <a:p>
            <a:pPr algn="l">
              <a:buFontTx/>
              <a:buChar char="•"/>
            </a:pPr>
            <a:r>
              <a:rPr lang="fr-FR" sz="1600" dirty="0"/>
              <a:t> </a:t>
            </a:r>
            <a:r>
              <a:rPr lang="fr-FR" sz="1600" b="1" dirty="0"/>
              <a:t>2011 </a:t>
            </a:r>
            <a:r>
              <a:rPr lang="fr-FR" sz="1600" dirty="0"/>
              <a:t>: Extension de 5 places supplémentaires  et création de 2 places d’accueil temporaire de nuit</a:t>
            </a:r>
          </a:p>
          <a:p>
            <a:pPr>
              <a:buFontTx/>
              <a:buChar char="•"/>
            </a:pPr>
            <a:endParaRPr lang="fr-FR" sz="1800" dirty="0"/>
          </a:p>
          <a:p>
            <a:pPr algn="l"/>
            <a:endParaRPr lang="fr-FR" sz="1800" dirty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endParaRPr lang="fr-FR" sz="1800" dirty="0" smtClean="0">
              <a:latin typeface="Century Gothic" pitchFamily="34" charset="0"/>
            </a:endParaRPr>
          </a:p>
          <a:p>
            <a:pPr algn="l"/>
            <a:endParaRPr lang="fr-FR" sz="1800" dirty="0">
              <a:latin typeface="Century Gothic" pitchFamily="34" charset="0"/>
            </a:endParaRPr>
          </a:p>
        </p:txBody>
      </p:sp>
      <p:pic>
        <p:nvPicPr>
          <p:cNvPr id="4" name="Image 3" descr="amitiéArmor_bandeau COULEU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1619672" y="1268760"/>
            <a:ext cx="7200800" cy="78232"/>
          </a:xfrm>
          <a:prstGeom prst="rect">
            <a:avLst/>
          </a:prstGeom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-22225" y="3175"/>
            <a:ext cx="1470025" cy="6869113"/>
            <a:chOff x="-14" y="2"/>
            <a:chExt cx="926" cy="4327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ltGray">
            <a:xfrm>
              <a:off x="-14" y="2"/>
              <a:ext cx="926" cy="4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7" rIns="92075" bIns="46037" anchor="ctr"/>
            <a:lstStyle/>
            <a:p>
              <a:pPr algn="ctr"/>
              <a:r>
                <a:rPr lang="en-GB" sz="2400"/>
                <a:t>  </a:t>
              </a:r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ltGray">
            <a:xfrm>
              <a:off x="-14" y="2016"/>
              <a:ext cx="926" cy="231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8" name="Picture 4"/>
            <p:cNvPicPr>
              <a:picLocks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ltGray">
            <a:xfrm>
              <a:off x="-11" y="1239"/>
              <a:ext cx="920" cy="690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effectLst/>
          </p:spPr>
        </p:pic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96" y="2256"/>
              <a:ext cx="672" cy="2063"/>
              <a:chOff x="96" y="2256"/>
              <a:chExt cx="672" cy="2063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96" y="2256"/>
                <a:ext cx="96" cy="20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ltGray">
              <a:xfrm>
                <a:off x="288" y="2422"/>
                <a:ext cx="96" cy="189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" name="Rectangle 7"/>
              <p:cNvSpPr>
                <a:spLocks noChangeArrowheads="1"/>
              </p:cNvSpPr>
              <p:nvPr/>
            </p:nvSpPr>
            <p:spPr bwMode="ltGray">
              <a:xfrm>
                <a:off x="480" y="2955"/>
                <a:ext cx="96" cy="136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ltGray">
              <a:xfrm>
                <a:off x="672" y="2856"/>
                <a:ext cx="96" cy="14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2"/>
          <p:cNvSpPr txBox="1">
            <a:spLocks noChangeArrowheads="1"/>
          </p:cNvSpPr>
          <p:nvPr/>
        </p:nvSpPr>
        <p:spPr bwMode="auto">
          <a:xfrm>
            <a:off x="457200" y="646864"/>
            <a:ext cx="8358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547664" y="125759"/>
            <a:ext cx="7416824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fr-FR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Le Centre de Ker </a:t>
            </a:r>
            <a:r>
              <a:rPr lang="fr-FR" sz="40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Digemer</a:t>
            </a:r>
            <a:r>
              <a:rPr lang="fr-FR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 :</a:t>
            </a:r>
          </a:p>
        </p:txBody>
      </p:sp>
      <p:pic>
        <p:nvPicPr>
          <p:cNvPr id="6" name="Image 5" descr="amitiéArmor_bandeau COULEU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412775"/>
            <a:ext cx="6048672" cy="74675"/>
          </a:xfrm>
          <a:prstGeom prst="rect">
            <a:avLst/>
          </a:prstGeom>
        </p:spPr>
      </p:pic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-22225" y="3175"/>
            <a:ext cx="1470025" cy="6869113"/>
            <a:chOff x="-14" y="2"/>
            <a:chExt cx="926" cy="4327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ltGray">
            <a:xfrm>
              <a:off x="-14" y="2"/>
              <a:ext cx="926" cy="4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7" rIns="92075" bIns="46037" anchor="ctr"/>
            <a:lstStyle/>
            <a:p>
              <a:pPr algn="ctr"/>
              <a:r>
                <a:rPr lang="en-GB" sz="2400"/>
                <a:t>  </a:t>
              </a:r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ltGray">
            <a:xfrm>
              <a:off x="-14" y="2016"/>
              <a:ext cx="926" cy="231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10" name="Picture 4"/>
            <p:cNvPicPr>
              <a:picLocks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ltGray">
            <a:xfrm>
              <a:off x="-11" y="1239"/>
              <a:ext cx="920" cy="690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effectLst/>
          </p:spPr>
        </p:pic>
        <p:grpSp>
          <p:nvGrpSpPr>
            <p:cNvPr id="11" name="Group 9"/>
            <p:cNvGrpSpPr>
              <a:grpSpLocks/>
            </p:cNvGrpSpPr>
            <p:nvPr/>
          </p:nvGrpSpPr>
          <p:grpSpPr bwMode="auto">
            <a:xfrm>
              <a:off x="96" y="2256"/>
              <a:ext cx="672" cy="2063"/>
              <a:chOff x="96" y="2256"/>
              <a:chExt cx="672" cy="2063"/>
            </a:xfrm>
          </p:grpSpPr>
          <p:sp>
            <p:nvSpPr>
              <p:cNvPr id="12" name="Rectangle 5"/>
              <p:cNvSpPr>
                <a:spLocks noChangeArrowheads="1"/>
              </p:cNvSpPr>
              <p:nvPr/>
            </p:nvSpPr>
            <p:spPr bwMode="ltGray">
              <a:xfrm>
                <a:off x="96" y="2256"/>
                <a:ext cx="96" cy="20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" name="Rectangle 6"/>
              <p:cNvSpPr>
                <a:spLocks noChangeArrowheads="1"/>
              </p:cNvSpPr>
              <p:nvPr/>
            </p:nvSpPr>
            <p:spPr bwMode="ltGray">
              <a:xfrm>
                <a:off x="288" y="2422"/>
                <a:ext cx="96" cy="189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ltGray">
              <a:xfrm>
                <a:off x="480" y="2955"/>
                <a:ext cx="96" cy="136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ltGray">
              <a:xfrm>
                <a:off x="672" y="2856"/>
                <a:ext cx="96" cy="14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636084" y="1806490"/>
            <a:ext cx="7051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Ouvert 5 jours par semaine de 8h30 à 18h00 - 12 mois de l’année </a:t>
            </a:r>
          </a:p>
          <a:p>
            <a:pPr algn="ctr"/>
            <a:r>
              <a:rPr lang="fr-FR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Ouvert 4 nuits par semaine de 18h00 à 8h30 – 12 mois de l’année</a:t>
            </a:r>
          </a:p>
        </p:txBody>
      </p:sp>
      <p:sp>
        <p:nvSpPr>
          <p:cNvPr id="3" name="Rectangle 2"/>
          <p:cNvSpPr/>
          <p:nvPr/>
        </p:nvSpPr>
        <p:spPr>
          <a:xfrm>
            <a:off x="1636084" y="2550986"/>
            <a:ext cx="7344816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accent2"/>
                </a:solidFill>
                <a:sym typeface="Wingdings" pitchFamily="2" charset="2"/>
              </a:rPr>
              <a:t> </a:t>
            </a:r>
            <a:r>
              <a:rPr lang="fr-FR" sz="2000" b="1" dirty="0">
                <a:solidFill>
                  <a:schemeClr val="accent2"/>
                </a:solidFill>
              </a:rPr>
              <a:t>Double objectif dans l’accompagnement des personnes traumatisées crâniennes :</a:t>
            </a:r>
          </a:p>
          <a:p>
            <a:endParaRPr lang="fr-FR" sz="800" dirty="0">
              <a:solidFill>
                <a:schemeClr val="accent2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 </a:t>
            </a:r>
            <a:r>
              <a:rPr lang="fr-FR" dirty="0"/>
              <a:t>Permettre aux personnes handicapées de construire et d’évoluer dans leur   </a:t>
            </a:r>
            <a:r>
              <a:rPr lang="fr-FR" b="1" dirty="0"/>
              <a:t>Projet de vie</a:t>
            </a:r>
          </a:p>
          <a:p>
            <a:pPr lvl="1">
              <a:buFont typeface="Wingdings" pitchFamily="2" charset="2"/>
              <a:buNone/>
            </a:pPr>
            <a:endParaRPr lang="fr-FR" sz="800" b="1" dirty="0"/>
          </a:p>
          <a:p>
            <a:pPr lvl="1">
              <a:buFont typeface="Wingdings" pitchFamily="2" charset="2"/>
              <a:buChar char="§"/>
            </a:pPr>
            <a:r>
              <a:rPr lang="fr-FR" dirty="0"/>
              <a:t> Être un </a:t>
            </a:r>
            <a:r>
              <a:rPr lang="fr-FR" b="1" dirty="0"/>
              <a:t>relais à l’entourage et aux familles</a:t>
            </a:r>
          </a:p>
          <a:p>
            <a:endParaRPr lang="fr-FR" sz="1400" dirty="0"/>
          </a:p>
          <a:p>
            <a:r>
              <a:rPr lang="fr-FR" sz="2000" b="1" dirty="0">
                <a:solidFill>
                  <a:schemeClr val="accent2"/>
                </a:solidFill>
                <a:sym typeface="Wingdings" pitchFamily="2" charset="2"/>
              </a:rPr>
              <a:t></a:t>
            </a:r>
            <a:r>
              <a:rPr lang="fr-FR" sz="2000" b="1" dirty="0">
                <a:sym typeface="Wingdings" pitchFamily="2" charset="2"/>
              </a:rPr>
              <a:t> </a:t>
            </a:r>
            <a:r>
              <a:rPr lang="fr-FR" sz="2000" b="1" dirty="0">
                <a:solidFill>
                  <a:schemeClr val="accent2"/>
                </a:solidFill>
                <a:sym typeface="Wingdings" pitchFamily="2" charset="2"/>
              </a:rPr>
              <a:t>Double p</a:t>
            </a:r>
            <a:r>
              <a:rPr lang="fr-FR" sz="2000" b="1" dirty="0">
                <a:solidFill>
                  <a:schemeClr val="accent2"/>
                </a:solidFill>
              </a:rPr>
              <a:t>rincipe de fonctionnement :</a:t>
            </a:r>
          </a:p>
          <a:p>
            <a:endParaRPr lang="fr-FR" sz="1000" b="1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fr-FR" dirty="0"/>
              <a:t>Le Centre d’Accueil de Jour est une structure de réadaptation sociale avec :</a:t>
            </a:r>
          </a:p>
          <a:p>
            <a:pPr>
              <a:buFont typeface="Wingdings" pitchFamily="2" charset="2"/>
              <a:buNone/>
            </a:pPr>
            <a:endParaRPr lang="fr-FR" sz="500" dirty="0"/>
          </a:p>
          <a:p>
            <a:pPr lvl="1">
              <a:buFont typeface="Wingdings" pitchFamily="2" charset="2"/>
              <a:buChar char="§"/>
            </a:pPr>
            <a:r>
              <a:rPr lang="fr-FR" dirty="0"/>
              <a:t> Un fonctionnement collectif (activité de groupe)</a:t>
            </a:r>
          </a:p>
          <a:p>
            <a:pPr lvl="1">
              <a:buFont typeface="Wingdings" pitchFamily="2" charset="2"/>
              <a:buNone/>
            </a:pPr>
            <a:endParaRPr lang="fr-FR" sz="800" dirty="0"/>
          </a:p>
          <a:p>
            <a:pPr lvl="1">
              <a:buFont typeface="Wingdings" pitchFamily="2" charset="2"/>
              <a:buChar char="§"/>
            </a:pPr>
            <a:r>
              <a:rPr lang="fr-FR" dirty="0"/>
              <a:t> Un suivi individualisé (projet individuel et soutien psychologique)</a:t>
            </a:r>
          </a:p>
        </p:txBody>
      </p:sp>
    </p:spTree>
    <p:extLst>
      <p:ext uri="{BB962C8B-B14F-4D97-AF65-F5344CB8AC3E}">
        <p14:creationId xmlns:p14="http://schemas.microsoft.com/office/powerpoint/2010/main" xmlns="" val="3806217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547664" y="125759"/>
            <a:ext cx="7416824" cy="128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Le Traumatisme Crânien 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un handicap spécifique</a:t>
            </a:r>
          </a:p>
        </p:txBody>
      </p:sp>
      <p:sp>
        <p:nvSpPr>
          <p:cNvPr id="3" name="Titre 4"/>
          <p:cNvSpPr txBox="1">
            <a:spLocks/>
          </p:cNvSpPr>
          <p:nvPr/>
        </p:nvSpPr>
        <p:spPr bwMode="auto">
          <a:xfrm>
            <a:off x="1691680" y="1196751"/>
            <a:ext cx="7272808" cy="565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  <a:noAutofit/>
          </a:bodyPr>
          <a:lstStyle/>
          <a:p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r>
              <a:rPr lang="fr-FR" sz="1600" dirty="0" smtClean="0"/>
              <a:t>Handicap</a:t>
            </a:r>
            <a:r>
              <a:rPr lang="fr-FR" sz="1600" dirty="0"/>
              <a:t>, spécifique et complexe, le traumatisme crânien est souvent qualifié de « fléau silencieux » parce que généralement non apparent au premier abord. </a:t>
            </a:r>
          </a:p>
          <a:p>
            <a:r>
              <a:rPr lang="fr-FR" sz="1600" dirty="0"/>
              <a:t>Il frappe, en effet, 160 000 personnes par an dont 3 000 environ garderont des séquelles gravement invalidantes. Deux tiers des Traumatisés crâniens sont des victimes d’accidents de la voie publique survenus en moyenne à l’âge de 25 ans.</a:t>
            </a:r>
          </a:p>
          <a:p>
            <a:endParaRPr lang="fr-FR" sz="1600" dirty="0"/>
          </a:p>
          <a:p>
            <a:r>
              <a:rPr lang="fr-FR" sz="1200" b="1" u="sng" dirty="0">
                <a:solidFill>
                  <a:schemeClr val="accent2"/>
                </a:solidFill>
              </a:rPr>
              <a:t>L’origine du handicap</a:t>
            </a:r>
            <a:r>
              <a:rPr lang="fr-FR" sz="1200" b="1" dirty="0">
                <a:solidFill>
                  <a:schemeClr val="accent2"/>
                </a:solidFill>
              </a:rPr>
              <a:t> :</a:t>
            </a:r>
          </a:p>
          <a:p>
            <a:r>
              <a:rPr lang="fr-FR" sz="1200" dirty="0"/>
              <a:t> </a:t>
            </a:r>
            <a:r>
              <a:rPr lang="fr-FR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</a:t>
            </a:r>
            <a:r>
              <a:rPr lang="fr-FR" sz="1200" b="1" dirty="0"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 </a:t>
            </a:r>
            <a:r>
              <a:rPr lang="fr-FR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Accident de la voie publique</a:t>
            </a:r>
          </a:p>
          <a:p>
            <a:r>
              <a:rPr lang="fr-FR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fr-FR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</a:t>
            </a:r>
            <a:r>
              <a:rPr lang="fr-FR" sz="1200" b="1" dirty="0"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 </a:t>
            </a:r>
            <a:r>
              <a:rPr lang="fr-FR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Accident de travail</a:t>
            </a:r>
          </a:p>
          <a:p>
            <a:r>
              <a:rPr lang="fr-FR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fr-FR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 </a:t>
            </a:r>
            <a:r>
              <a:rPr lang="fr-FR" sz="1200" b="1" dirty="0"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Accident domestique</a:t>
            </a:r>
            <a:endParaRPr lang="fr-FR" sz="1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fr-FR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fr-FR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</a:t>
            </a:r>
            <a:r>
              <a:rPr lang="fr-FR" sz="1200" b="1" dirty="0"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 </a:t>
            </a:r>
            <a:r>
              <a:rPr lang="fr-FR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Maladie</a:t>
            </a:r>
          </a:p>
          <a:p>
            <a:r>
              <a:rPr lang="fr-FR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fr-FR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</a:t>
            </a:r>
            <a:r>
              <a:rPr lang="fr-FR" sz="1200" b="1" dirty="0"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 </a:t>
            </a:r>
            <a:r>
              <a:rPr lang="fr-FR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Accident Vasculaire Cérébral</a:t>
            </a:r>
          </a:p>
          <a:p>
            <a:endParaRPr lang="fr-FR" sz="1200" dirty="0"/>
          </a:p>
          <a:p>
            <a:r>
              <a:rPr lang="fr-FR" sz="1200" b="1" u="sng" dirty="0" smtClean="0">
                <a:solidFill>
                  <a:schemeClr val="accent2"/>
                </a:solidFill>
              </a:rPr>
              <a:t>De </a:t>
            </a:r>
            <a:r>
              <a:rPr lang="fr-FR" sz="1200" b="1" u="sng" dirty="0">
                <a:solidFill>
                  <a:schemeClr val="accent2"/>
                </a:solidFill>
              </a:rPr>
              <a:t>graves séquelles</a:t>
            </a:r>
            <a:r>
              <a:rPr lang="fr-FR" sz="1200" b="1" dirty="0">
                <a:solidFill>
                  <a:schemeClr val="accent2"/>
                </a:solidFill>
              </a:rPr>
              <a:t> </a:t>
            </a:r>
            <a:r>
              <a:rPr lang="fr-FR" sz="1200" b="1" dirty="0" smtClean="0">
                <a:solidFill>
                  <a:schemeClr val="accent2"/>
                </a:solidFill>
              </a:rPr>
              <a:t>:</a:t>
            </a:r>
          </a:p>
          <a:p>
            <a:r>
              <a:rPr lang="fr-FR" sz="1200" b="1" dirty="0" smtClean="0">
                <a:solidFill>
                  <a:schemeClr val="accent2"/>
                </a:solidFill>
                <a:sym typeface="Wingdings" pitchFamily="2" charset="2"/>
              </a:rPr>
              <a:t> </a:t>
            </a:r>
            <a:r>
              <a:rPr lang="fr-FR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Des séquelles motrices</a:t>
            </a:r>
          </a:p>
          <a:p>
            <a:r>
              <a:rPr lang="fr-FR" sz="1200" b="1" dirty="0" smtClean="0">
                <a:solidFill>
                  <a:schemeClr val="accent2"/>
                </a:solidFill>
                <a:sym typeface="Wingdings" pitchFamily="2" charset="2"/>
              </a:rPr>
              <a:t></a:t>
            </a:r>
            <a:r>
              <a:rPr lang="fr-FR" sz="1200" dirty="0" smtClean="0">
                <a:sym typeface="Wingdings" pitchFamily="2" charset="2"/>
              </a:rPr>
              <a:t> </a:t>
            </a:r>
            <a:r>
              <a:rPr lang="fr-FR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Des séquelles cognitives</a:t>
            </a:r>
          </a:p>
          <a:p>
            <a:r>
              <a:rPr lang="fr-FR" sz="1200" b="1" dirty="0" smtClean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fr-FR" sz="1200" b="1" dirty="0">
                <a:solidFill>
                  <a:schemeClr val="accent2"/>
                </a:solidFill>
                <a:sym typeface="Wingdings" pitchFamily="2" charset="2"/>
              </a:rPr>
              <a:t></a:t>
            </a:r>
            <a:r>
              <a:rPr lang="fr-FR" sz="1200" dirty="0">
                <a:sym typeface="Wingdings" pitchFamily="2" charset="2"/>
              </a:rPr>
              <a:t> </a:t>
            </a:r>
            <a:r>
              <a:rPr lang="fr-FR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Des séquelles psychologiques</a:t>
            </a:r>
          </a:p>
          <a:p>
            <a:r>
              <a:rPr lang="fr-FR" sz="1200" b="1" dirty="0" smtClean="0">
                <a:solidFill>
                  <a:schemeClr val="accent2"/>
                </a:solidFill>
                <a:sym typeface="Wingdings" pitchFamily="2" charset="2"/>
              </a:rPr>
              <a:t></a:t>
            </a:r>
            <a:r>
              <a:rPr lang="fr-FR" sz="1200" dirty="0" smtClean="0">
                <a:sym typeface="Wingdings" pitchFamily="2" charset="2"/>
              </a:rPr>
              <a:t> </a:t>
            </a:r>
            <a:r>
              <a:rPr lang="fr-FR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Des </a:t>
            </a:r>
            <a:r>
              <a:rPr lang="fr-FR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séquelles comportementales</a:t>
            </a:r>
            <a:endParaRPr lang="fr-FR" sz="1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fr-FR" sz="2000" b="1" i="1" dirty="0"/>
              <a:t>Un accompagnement adaptée </a:t>
            </a:r>
          </a:p>
          <a:p>
            <a:pPr algn="ctr"/>
            <a:r>
              <a:rPr lang="fr-FR" sz="2000" b="1" i="1" dirty="0"/>
              <a:t>pour les traumatisés crâniens et les lésés cérébraux </a:t>
            </a:r>
          </a:p>
          <a:p>
            <a:pPr algn="ctr"/>
            <a:r>
              <a:rPr lang="fr-FR" sz="2000" b="1" i="1" dirty="0"/>
              <a:t>au Centre d’Accueil de Jour Ker </a:t>
            </a:r>
            <a:r>
              <a:rPr lang="fr-FR" sz="2000" b="1" i="1" dirty="0" err="1"/>
              <a:t>Digemer</a:t>
            </a:r>
            <a:r>
              <a:rPr lang="fr-FR" sz="2000" b="1" dirty="0"/>
              <a:t>  </a:t>
            </a:r>
          </a:p>
          <a:p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itchFamily="34" charset="0"/>
                <a:ea typeface="Calibri" pitchFamily="34" charset="0"/>
                <a:cs typeface="Times New Roman" pitchFamily="18" charset="0"/>
              </a:rPr>
            </a:b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4" name="Image 3" descr="amitiéArmor_bandeau COULEU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6805" y="1325918"/>
            <a:ext cx="6120680" cy="75564"/>
          </a:xfrm>
          <a:prstGeom prst="rect">
            <a:avLst/>
          </a:prstGeom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-22225" y="3175"/>
            <a:ext cx="1470025" cy="6869113"/>
            <a:chOff x="-14" y="2"/>
            <a:chExt cx="926" cy="4327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ltGray">
            <a:xfrm>
              <a:off x="-14" y="2"/>
              <a:ext cx="926" cy="4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7" rIns="92075" bIns="46037" anchor="ctr"/>
            <a:lstStyle/>
            <a:p>
              <a:pPr algn="ctr"/>
              <a:r>
                <a:rPr lang="en-GB" sz="2400"/>
                <a:t>  </a:t>
              </a:r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ltGray">
            <a:xfrm>
              <a:off x="-14" y="2016"/>
              <a:ext cx="926" cy="231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8" name="Picture 4"/>
            <p:cNvPicPr>
              <a:picLocks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ltGray">
            <a:xfrm>
              <a:off x="-11" y="1239"/>
              <a:ext cx="920" cy="690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effectLst/>
          </p:spPr>
        </p:pic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96" y="2256"/>
              <a:ext cx="672" cy="2063"/>
              <a:chOff x="96" y="2256"/>
              <a:chExt cx="672" cy="2063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96" y="2256"/>
                <a:ext cx="96" cy="20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ltGray">
              <a:xfrm>
                <a:off x="288" y="2422"/>
                <a:ext cx="96" cy="189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" name="Rectangle 7"/>
              <p:cNvSpPr>
                <a:spLocks noChangeArrowheads="1"/>
              </p:cNvSpPr>
              <p:nvPr/>
            </p:nvSpPr>
            <p:spPr bwMode="ltGray">
              <a:xfrm>
                <a:off x="480" y="2955"/>
                <a:ext cx="96" cy="136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ltGray">
              <a:xfrm>
                <a:off x="672" y="2856"/>
                <a:ext cx="96" cy="14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2"/>
          <p:cNvSpPr txBox="1">
            <a:spLocks noChangeArrowheads="1"/>
          </p:cNvSpPr>
          <p:nvPr/>
        </p:nvSpPr>
        <p:spPr bwMode="auto">
          <a:xfrm>
            <a:off x="457200" y="646864"/>
            <a:ext cx="8358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619672" y="1806490"/>
            <a:ext cx="727280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Orientation CDAPH : Foyer d’accueil médicalisé</a:t>
            </a:r>
          </a:p>
          <a:p>
            <a:endParaRPr lang="fr-F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Adulte </a:t>
            </a:r>
            <a:r>
              <a:rPr lang="fr-FR" sz="2000" dirty="0"/>
              <a:t>de plus de 18 ans</a:t>
            </a:r>
          </a:p>
          <a:p>
            <a:endParaRPr lang="fr-F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 smtClean="0"/>
              <a:t>Cérébro</a:t>
            </a:r>
            <a:r>
              <a:rPr lang="fr-FR" sz="2000" dirty="0" smtClean="0"/>
              <a:t>-lésion </a:t>
            </a:r>
            <a:r>
              <a:rPr lang="fr-FR" sz="2000" dirty="0"/>
              <a:t>acquise, non évolutive</a:t>
            </a:r>
          </a:p>
          <a:p>
            <a:endParaRPr lang="fr-F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Procédure </a:t>
            </a:r>
            <a:r>
              <a:rPr lang="fr-FR" sz="2000" dirty="0"/>
              <a:t>d’admission validée par la commission CAJ</a:t>
            </a:r>
          </a:p>
          <a:p>
            <a:endParaRPr lang="fr-F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Assurer </a:t>
            </a:r>
            <a:r>
              <a:rPr lang="fr-FR" sz="2000" dirty="0"/>
              <a:t>son transport jusqu’au CAJ</a:t>
            </a:r>
          </a:p>
          <a:p>
            <a:endParaRPr lang="fr-F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Fréquenter </a:t>
            </a:r>
            <a:r>
              <a:rPr lang="fr-FR" sz="2000" dirty="0"/>
              <a:t>le CAJ au minimum 2 jours /semaine</a:t>
            </a:r>
          </a:p>
          <a:p>
            <a:endParaRPr lang="fr-F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Respecter </a:t>
            </a:r>
            <a:r>
              <a:rPr lang="fr-FR" sz="2000" dirty="0"/>
              <a:t>le règlement intérieur</a:t>
            </a:r>
          </a:p>
          <a:p>
            <a:endParaRPr lang="fr-FR" sz="2400" dirty="0">
              <a:latin typeface="Century Gothic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547664" y="125759"/>
            <a:ext cx="7416824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fr-FR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Conditions d’admission</a:t>
            </a:r>
          </a:p>
        </p:txBody>
      </p:sp>
      <p:pic>
        <p:nvPicPr>
          <p:cNvPr id="6" name="Image 5" descr="amitiéArmor_bandeau COULEU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412775"/>
            <a:ext cx="6048672" cy="74675"/>
          </a:xfrm>
          <a:prstGeom prst="rect">
            <a:avLst/>
          </a:prstGeom>
        </p:spPr>
      </p:pic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-22225" y="3175"/>
            <a:ext cx="1470025" cy="6869113"/>
            <a:chOff x="-14" y="2"/>
            <a:chExt cx="926" cy="4327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ltGray">
            <a:xfrm>
              <a:off x="-14" y="2"/>
              <a:ext cx="926" cy="4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7" rIns="92075" bIns="46037" anchor="ctr"/>
            <a:lstStyle/>
            <a:p>
              <a:pPr algn="ctr"/>
              <a:r>
                <a:rPr lang="en-GB" sz="2400"/>
                <a:t>  </a:t>
              </a:r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ltGray">
            <a:xfrm>
              <a:off x="-14" y="2016"/>
              <a:ext cx="926" cy="231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10" name="Picture 4"/>
            <p:cNvPicPr>
              <a:picLocks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ltGray">
            <a:xfrm>
              <a:off x="-11" y="1239"/>
              <a:ext cx="920" cy="690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effectLst/>
          </p:spPr>
        </p:pic>
        <p:grpSp>
          <p:nvGrpSpPr>
            <p:cNvPr id="11" name="Group 9"/>
            <p:cNvGrpSpPr>
              <a:grpSpLocks/>
            </p:cNvGrpSpPr>
            <p:nvPr/>
          </p:nvGrpSpPr>
          <p:grpSpPr bwMode="auto">
            <a:xfrm>
              <a:off x="96" y="2256"/>
              <a:ext cx="672" cy="2063"/>
              <a:chOff x="96" y="2256"/>
              <a:chExt cx="672" cy="2063"/>
            </a:xfrm>
          </p:grpSpPr>
          <p:sp>
            <p:nvSpPr>
              <p:cNvPr id="12" name="Rectangle 5"/>
              <p:cNvSpPr>
                <a:spLocks noChangeArrowheads="1"/>
              </p:cNvSpPr>
              <p:nvPr/>
            </p:nvSpPr>
            <p:spPr bwMode="ltGray">
              <a:xfrm>
                <a:off x="96" y="2256"/>
                <a:ext cx="96" cy="20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" name="Rectangle 6"/>
              <p:cNvSpPr>
                <a:spLocks noChangeArrowheads="1"/>
              </p:cNvSpPr>
              <p:nvPr/>
            </p:nvSpPr>
            <p:spPr bwMode="ltGray">
              <a:xfrm>
                <a:off x="288" y="2422"/>
                <a:ext cx="96" cy="189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ltGray">
              <a:xfrm>
                <a:off x="480" y="2955"/>
                <a:ext cx="96" cy="136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ltGray">
              <a:xfrm>
                <a:off x="672" y="2856"/>
                <a:ext cx="96" cy="14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547664" y="125759"/>
            <a:ext cx="7416824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Un projet individualisé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835697" y="1916832"/>
            <a:ext cx="69127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entury Gothic" pitchFamily="34" charset="0"/>
              </a:rPr>
              <a:t>Selon la circulaire du 30 octobre 2002 : </a:t>
            </a:r>
          </a:p>
          <a:p>
            <a:r>
              <a:rPr lang="fr-FR" sz="2400" i="1" dirty="0" smtClean="0">
                <a:latin typeface="Century Gothic" pitchFamily="34" charset="0"/>
              </a:rPr>
              <a:t>« L’équipe pluridisciplinaire Centre d’Accueil de Jour élabore avec chaque personne accueillie, un projet individualisé adapté à ses besoins, qui définit les objectifs thérapeutiques médicaux, psychologiques et sociaux ainsi que les moyens mis en œuvre pour les atteindre ».</a:t>
            </a:r>
            <a:endParaRPr lang="fr-FR" sz="2400" dirty="0" smtClean="0">
              <a:latin typeface="Century Gothic" pitchFamily="34" charset="0"/>
            </a:endParaRPr>
          </a:p>
          <a:p>
            <a:endParaRPr lang="fr-FR" sz="2400" dirty="0"/>
          </a:p>
        </p:txBody>
      </p:sp>
      <p:pic>
        <p:nvPicPr>
          <p:cNvPr id="5" name="Image 4" descr="amitiéArmor_bandeau COULEU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052736"/>
            <a:ext cx="5400600" cy="66674"/>
          </a:xfrm>
          <a:prstGeom prst="rect">
            <a:avLst/>
          </a:prstGeom>
        </p:spPr>
      </p:pic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-22225" y="3175"/>
            <a:ext cx="1470025" cy="6869113"/>
            <a:chOff x="-14" y="2"/>
            <a:chExt cx="926" cy="4327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ltGray">
            <a:xfrm>
              <a:off x="-14" y="2"/>
              <a:ext cx="926" cy="4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7" rIns="92075" bIns="46037" anchor="ctr"/>
            <a:lstStyle/>
            <a:p>
              <a:pPr algn="ctr"/>
              <a:r>
                <a:rPr lang="en-GB" sz="2400"/>
                <a:t>  </a:t>
              </a:r>
            </a:p>
          </p:txBody>
        </p:sp>
        <p:sp>
          <p:nvSpPr>
            <p:cNvPr id="8" name="Rectangle 3"/>
            <p:cNvSpPr>
              <a:spLocks noChangeArrowheads="1"/>
            </p:cNvSpPr>
            <p:nvPr/>
          </p:nvSpPr>
          <p:spPr bwMode="ltGray">
            <a:xfrm>
              <a:off x="-14" y="2016"/>
              <a:ext cx="926" cy="231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9" name="Picture 4"/>
            <p:cNvPicPr>
              <a:picLocks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ltGray">
            <a:xfrm>
              <a:off x="-11" y="1239"/>
              <a:ext cx="920" cy="690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effectLst/>
          </p:spPr>
        </p:pic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96" y="2256"/>
              <a:ext cx="672" cy="2063"/>
              <a:chOff x="96" y="2256"/>
              <a:chExt cx="672" cy="2063"/>
            </a:xfrm>
          </p:grpSpPr>
          <p:sp>
            <p:nvSpPr>
              <p:cNvPr id="11" name="Rectangle 5"/>
              <p:cNvSpPr>
                <a:spLocks noChangeArrowheads="1"/>
              </p:cNvSpPr>
              <p:nvPr/>
            </p:nvSpPr>
            <p:spPr bwMode="ltGray">
              <a:xfrm>
                <a:off x="96" y="2256"/>
                <a:ext cx="96" cy="20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" name="Rectangle 6"/>
              <p:cNvSpPr>
                <a:spLocks noChangeArrowheads="1"/>
              </p:cNvSpPr>
              <p:nvPr/>
            </p:nvSpPr>
            <p:spPr bwMode="ltGray">
              <a:xfrm>
                <a:off x="288" y="2422"/>
                <a:ext cx="96" cy="189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" name="Rectangle 7"/>
              <p:cNvSpPr>
                <a:spLocks noChangeArrowheads="1"/>
              </p:cNvSpPr>
              <p:nvPr/>
            </p:nvSpPr>
            <p:spPr bwMode="ltGray">
              <a:xfrm>
                <a:off x="480" y="2955"/>
                <a:ext cx="96" cy="136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ltGray">
              <a:xfrm>
                <a:off x="672" y="2856"/>
                <a:ext cx="96" cy="14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547664" y="-963488"/>
            <a:ext cx="7416824" cy="4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Un </a:t>
            </a:r>
            <a:r>
              <a:rPr lang="fr-FR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accompagnement individualisé …</a:t>
            </a:r>
          </a:p>
          <a:p>
            <a:pPr algn="ctr"/>
            <a:r>
              <a:rPr lang="fr-FR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Vers l’apprentissage de l’autonomie</a:t>
            </a:r>
          </a:p>
        </p:txBody>
      </p:sp>
      <p:sp>
        <p:nvSpPr>
          <p:cNvPr id="3" name="Titre 4"/>
          <p:cNvSpPr txBox="1">
            <a:spLocks/>
          </p:cNvSpPr>
          <p:nvPr/>
        </p:nvSpPr>
        <p:spPr bwMode="auto">
          <a:xfrm>
            <a:off x="1257288" y="2266156"/>
            <a:ext cx="741682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sz="2000" b="1" dirty="0">
                <a:latin typeface="Century Gothic" pitchFamily="34" charset="0"/>
              </a:rPr>
              <a:t> </a:t>
            </a:r>
            <a:endParaRPr lang="fr-FR" sz="2000" dirty="0">
              <a:latin typeface="Century Gothic" pitchFamily="34" charset="0"/>
            </a:endParaRPr>
          </a:p>
          <a:p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4" name="Image 3" descr="amitiéArmor_bandeau COULEU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3244152" y="1382409"/>
            <a:ext cx="4208168" cy="72008"/>
          </a:xfrm>
          <a:prstGeom prst="rect">
            <a:avLst/>
          </a:prstGeom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-22225" y="3175"/>
            <a:ext cx="1470025" cy="6869113"/>
            <a:chOff x="-14" y="2"/>
            <a:chExt cx="926" cy="4327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ltGray">
            <a:xfrm>
              <a:off x="-14" y="2"/>
              <a:ext cx="926" cy="4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7" rIns="92075" bIns="46037" anchor="ctr"/>
            <a:lstStyle/>
            <a:p>
              <a:pPr algn="ctr"/>
              <a:r>
                <a:rPr lang="en-GB" sz="2400"/>
                <a:t>  </a:t>
              </a:r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ltGray">
            <a:xfrm>
              <a:off x="-14" y="2016"/>
              <a:ext cx="926" cy="231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8" name="Picture 4"/>
            <p:cNvPicPr>
              <a:picLocks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ltGray">
            <a:xfrm>
              <a:off x="-11" y="1239"/>
              <a:ext cx="920" cy="690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effectLst/>
          </p:spPr>
        </p:pic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96" y="2256"/>
              <a:ext cx="672" cy="2063"/>
              <a:chOff x="96" y="2256"/>
              <a:chExt cx="672" cy="2063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96" y="2256"/>
                <a:ext cx="96" cy="20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ltGray">
              <a:xfrm>
                <a:off x="288" y="2422"/>
                <a:ext cx="96" cy="189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" name="Rectangle 7"/>
              <p:cNvSpPr>
                <a:spLocks noChangeArrowheads="1"/>
              </p:cNvSpPr>
              <p:nvPr/>
            </p:nvSpPr>
            <p:spPr bwMode="ltGray">
              <a:xfrm>
                <a:off x="480" y="2955"/>
                <a:ext cx="96" cy="136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ltGray">
              <a:xfrm>
                <a:off x="672" y="2856"/>
                <a:ext cx="96" cy="14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3920902" y="2470944"/>
            <a:ext cx="4179490" cy="1373982"/>
          </a:xfrm>
          <a:prstGeom prst="flowChartAlternateProcess">
            <a:avLst/>
          </a:prstGeom>
          <a:solidFill>
            <a:srgbClr val="CC99FF">
              <a:alpha val="3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r-FR" sz="1600" b="1" dirty="0"/>
              <a:t>Autonomie :</a:t>
            </a:r>
            <a:r>
              <a:rPr lang="fr-FR" dirty="0"/>
              <a:t> </a:t>
            </a:r>
          </a:p>
          <a:p>
            <a:endParaRPr lang="fr-FR" sz="300" dirty="0"/>
          </a:p>
          <a:p>
            <a:pPr>
              <a:buFontTx/>
              <a:buChar char="•"/>
            </a:pPr>
            <a:r>
              <a:rPr lang="fr-FR" sz="1400" dirty="0"/>
              <a:t> conseil et aide à l’aménagement du logement</a:t>
            </a:r>
          </a:p>
          <a:p>
            <a:pPr>
              <a:buFontTx/>
              <a:buChar char="•"/>
            </a:pPr>
            <a:r>
              <a:rPr lang="fr-FR" sz="1400" dirty="0"/>
              <a:t> aide et adaptation à l’appareillage</a:t>
            </a:r>
          </a:p>
          <a:p>
            <a:pPr>
              <a:buFontTx/>
              <a:buChar char="•"/>
            </a:pPr>
            <a:r>
              <a:rPr lang="fr-FR" sz="1400" dirty="0"/>
              <a:t> conseil et achat de matériel adapté</a:t>
            </a:r>
          </a:p>
          <a:p>
            <a:pPr>
              <a:buFontTx/>
              <a:buChar char="•"/>
            </a:pPr>
            <a:r>
              <a:rPr lang="fr-FR" sz="1400" dirty="0"/>
              <a:t> apprentissage des moyens de transport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304800" y="3844925"/>
            <a:ext cx="3616102" cy="1550338"/>
          </a:xfrm>
          <a:prstGeom prst="flowChartAlternateProcess">
            <a:avLst/>
          </a:prstGeom>
          <a:solidFill>
            <a:srgbClr val="CCFFFF">
              <a:alpha val="2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r-FR" sz="1600" b="1" dirty="0"/>
              <a:t>Social :</a:t>
            </a:r>
          </a:p>
          <a:p>
            <a:pPr>
              <a:buFontTx/>
              <a:buChar char="•"/>
            </a:pPr>
            <a:r>
              <a:rPr lang="fr-FR" sz="1400" dirty="0"/>
              <a:t> apprentissage de la relation sociale</a:t>
            </a:r>
          </a:p>
          <a:p>
            <a:pPr>
              <a:buFontTx/>
              <a:buChar char="•"/>
            </a:pPr>
            <a:r>
              <a:rPr lang="fr-FR" sz="1400" dirty="0"/>
              <a:t> information sur les droits sociaux et aide </a:t>
            </a:r>
          </a:p>
          <a:p>
            <a:r>
              <a:rPr lang="fr-FR" sz="1400" dirty="0"/>
              <a:t>Au montage des dossiers :</a:t>
            </a:r>
          </a:p>
          <a:p>
            <a:r>
              <a:rPr lang="fr-FR" sz="1400" dirty="0"/>
              <a:t>	 - ressources, </a:t>
            </a:r>
          </a:p>
          <a:p>
            <a:r>
              <a:rPr lang="fr-FR" sz="1400" dirty="0"/>
              <a:t>	 - mesures de protection,  </a:t>
            </a:r>
          </a:p>
          <a:p>
            <a:r>
              <a:rPr lang="fr-FR" sz="1400" dirty="0"/>
              <a:t> 	 - aide au logement …</a:t>
            </a: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5895974" y="4129982"/>
            <a:ext cx="2555875" cy="988911"/>
          </a:xfrm>
          <a:prstGeom prst="flowChartAlternateProcess">
            <a:avLst/>
          </a:prstGeom>
          <a:solidFill>
            <a:srgbClr val="FFFF99">
              <a:alpha val="6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r-FR" sz="1600" b="1" dirty="0"/>
              <a:t>Santé :</a:t>
            </a:r>
            <a:r>
              <a:rPr lang="fr-FR" dirty="0"/>
              <a:t> </a:t>
            </a:r>
          </a:p>
          <a:p>
            <a:endParaRPr lang="fr-FR" sz="300" dirty="0"/>
          </a:p>
          <a:p>
            <a:pPr>
              <a:buFontTx/>
              <a:buChar char="•"/>
            </a:pPr>
            <a:r>
              <a:rPr lang="fr-FR" sz="1400" dirty="0"/>
              <a:t> hygiène et prévention</a:t>
            </a:r>
          </a:p>
          <a:p>
            <a:pPr>
              <a:buFontTx/>
              <a:buChar char="•"/>
            </a:pPr>
            <a:r>
              <a:rPr lang="fr-FR" sz="1400" dirty="0"/>
              <a:t> alimentation et diététique</a:t>
            </a:r>
          </a:p>
          <a:p>
            <a:pPr>
              <a:buFontTx/>
              <a:buChar char="•"/>
            </a:pPr>
            <a:r>
              <a:rPr lang="fr-FR" sz="1400" dirty="0"/>
              <a:t> information sur le handicap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2957290" y="5547663"/>
            <a:ext cx="1927225" cy="1079500"/>
          </a:xfrm>
          <a:prstGeom prst="flowChartAlternateProcess">
            <a:avLst/>
          </a:prstGeom>
          <a:solidFill>
            <a:srgbClr val="3366FF">
              <a:alpha val="3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r-FR" sz="1600" b="1"/>
              <a:t>Psychologique :</a:t>
            </a:r>
          </a:p>
          <a:p>
            <a:endParaRPr lang="fr-FR" sz="300"/>
          </a:p>
          <a:p>
            <a:pPr>
              <a:buFontTx/>
              <a:buChar char="•"/>
            </a:pPr>
            <a:r>
              <a:rPr lang="fr-FR" sz="1400"/>
              <a:t> soutien individuel</a:t>
            </a:r>
          </a:p>
          <a:p>
            <a:pPr>
              <a:buFontTx/>
              <a:buChar char="•"/>
            </a:pPr>
            <a:r>
              <a:rPr lang="fr-FR" sz="1400"/>
              <a:t> aide aux proches</a:t>
            </a: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5495925" y="5395263"/>
            <a:ext cx="3355975" cy="1231900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r-FR" sz="1600" b="1" dirty="0"/>
              <a:t>Culture et loisirs : </a:t>
            </a:r>
          </a:p>
          <a:p>
            <a:endParaRPr lang="fr-FR" sz="300" b="1" dirty="0"/>
          </a:p>
          <a:p>
            <a:pPr>
              <a:buFontTx/>
              <a:buChar char="•"/>
            </a:pPr>
            <a:r>
              <a:rPr lang="fr-FR" sz="1400" dirty="0"/>
              <a:t> découverte de nouvelles activités</a:t>
            </a:r>
          </a:p>
          <a:p>
            <a:pPr>
              <a:buFontTx/>
              <a:buChar char="•"/>
            </a:pPr>
            <a:r>
              <a:rPr lang="fr-FR" sz="1400" dirty="0"/>
              <a:t> mise en place de projets de vacances</a:t>
            </a:r>
          </a:p>
          <a:p>
            <a:pPr>
              <a:buFontTx/>
              <a:buChar char="•"/>
            </a:pPr>
            <a:r>
              <a:rPr lang="fr-FR" sz="1400" dirty="0"/>
              <a:t> abonnements / adhésions</a:t>
            </a:r>
          </a:p>
        </p:txBody>
      </p:sp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4235450" y="4129982"/>
            <a:ext cx="1054100" cy="952500"/>
            <a:chOff x="2832" y="2136"/>
            <a:chExt cx="664" cy="600"/>
          </a:xfrm>
        </p:grpSpPr>
        <p:sp>
          <p:nvSpPr>
            <p:cNvPr id="20" name="Oval 13"/>
            <p:cNvSpPr>
              <a:spLocks noChangeArrowheads="1"/>
            </p:cNvSpPr>
            <p:nvPr/>
          </p:nvSpPr>
          <p:spPr bwMode="auto">
            <a:xfrm>
              <a:off x="2832" y="2136"/>
              <a:ext cx="664" cy="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2870" y="2311"/>
              <a:ext cx="5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FFFF00"/>
                  </a:solidFill>
                </a:rPr>
                <a:t>Usager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3 AA">
  <a:themeElements>
    <a:clrScheme name="Thème Office 2">
      <a:dk1>
        <a:srgbClr val="000000"/>
      </a:dk1>
      <a:lt1>
        <a:srgbClr val="FFFFFF"/>
      </a:lt1>
      <a:dk2>
        <a:srgbClr val="336699"/>
      </a:dk2>
      <a:lt2>
        <a:srgbClr val="C3D6DD"/>
      </a:lt2>
      <a:accent1>
        <a:srgbClr val="B2B2B2"/>
      </a:accent1>
      <a:accent2>
        <a:srgbClr val="6A9159"/>
      </a:accent2>
      <a:accent3>
        <a:srgbClr val="FFFFFF"/>
      </a:accent3>
      <a:accent4>
        <a:srgbClr val="000000"/>
      </a:accent4>
      <a:accent5>
        <a:srgbClr val="D5D5D5"/>
      </a:accent5>
      <a:accent6>
        <a:srgbClr val="5F8350"/>
      </a:accent6>
      <a:hlink>
        <a:srgbClr val="C9606F"/>
      </a:hlink>
      <a:folHlink>
        <a:srgbClr val="0099CC"/>
      </a:folHlink>
    </a:clrScheme>
    <a:fontScheme name="Thème Offic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hème Office 1">
        <a:dk1>
          <a:srgbClr val="000066"/>
        </a:dk1>
        <a:lt1>
          <a:srgbClr val="FFFFCC"/>
        </a:lt1>
        <a:dk2>
          <a:srgbClr val="0066CC"/>
        </a:dk2>
        <a:lt2>
          <a:srgbClr val="EAEAEA"/>
        </a:lt2>
        <a:accent1>
          <a:srgbClr val="00CCCC"/>
        </a:accent1>
        <a:accent2>
          <a:srgbClr val="008080"/>
        </a:accent2>
        <a:accent3>
          <a:srgbClr val="AAB8E2"/>
        </a:accent3>
        <a:accent4>
          <a:srgbClr val="DADAAE"/>
        </a:accent4>
        <a:accent5>
          <a:srgbClr val="AAE2E2"/>
        </a:accent5>
        <a:accent6>
          <a:srgbClr val="007373"/>
        </a:accent6>
        <a:hlink>
          <a:srgbClr val="9999FF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336699"/>
        </a:dk2>
        <a:lt2>
          <a:srgbClr val="C3D6DD"/>
        </a:lt2>
        <a:accent1>
          <a:srgbClr val="B2B2B2"/>
        </a:accent1>
        <a:accent2>
          <a:srgbClr val="6A9159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F8350"/>
        </a:accent6>
        <a:hlink>
          <a:srgbClr val="C9606F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969696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996633"/>
        </a:dk2>
        <a:lt2>
          <a:srgbClr val="FFE1C3"/>
        </a:lt2>
        <a:accent1>
          <a:srgbClr val="CC9900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5C8A00"/>
        </a:accent6>
        <a:hlink>
          <a:srgbClr val="FF0033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660066"/>
        </a:dk1>
        <a:lt1>
          <a:srgbClr val="FFFFCC"/>
        </a:lt1>
        <a:dk2>
          <a:srgbClr val="CC0066"/>
        </a:dk2>
        <a:lt2>
          <a:srgbClr val="EAEAEA"/>
        </a:lt2>
        <a:accent1>
          <a:srgbClr val="FF9966"/>
        </a:accent1>
        <a:accent2>
          <a:srgbClr val="336600"/>
        </a:accent2>
        <a:accent3>
          <a:srgbClr val="E2AAB8"/>
        </a:accent3>
        <a:accent4>
          <a:srgbClr val="DADAAE"/>
        </a:accent4>
        <a:accent5>
          <a:srgbClr val="FFCAB8"/>
        </a:accent5>
        <a:accent6>
          <a:srgbClr val="2D5C00"/>
        </a:accent6>
        <a:hlink>
          <a:srgbClr val="999933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3300"/>
        </a:dk1>
        <a:lt1>
          <a:srgbClr val="FFFFCC"/>
        </a:lt1>
        <a:dk2>
          <a:srgbClr val="006633"/>
        </a:dk2>
        <a:lt2>
          <a:srgbClr val="CBCBCB"/>
        </a:lt2>
        <a:accent1>
          <a:srgbClr val="CC6600"/>
        </a:accent1>
        <a:accent2>
          <a:srgbClr val="669900"/>
        </a:accent2>
        <a:accent3>
          <a:srgbClr val="AAB8AD"/>
        </a:accent3>
        <a:accent4>
          <a:srgbClr val="DADAAE"/>
        </a:accent4>
        <a:accent5>
          <a:srgbClr val="E2B8AA"/>
        </a:accent5>
        <a:accent6>
          <a:srgbClr val="5C8A00"/>
        </a:accent6>
        <a:hlink>
          <a:srgbClr val="FF00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333300"/>
        </a:dk1>
        <a:lt1>
          <a:srgbClr val="FFFFCC"/>
        </a:lt1>
        <a:dk2>
          <a:srgbClr val="996633"/>
        </a:dk2>
        <a:lt2>
          <a:srgbClr val="CBCBCB"/>
        </a:lt2>
        <a:accent1>
          <a:srgbClr val="CC6600"/>
        </a:accent1>
        <a:accent2>
          <a:srgbClr val="669900"/>
        </a:accent2>
        <a:accent3>
          <a:srgbClr val="CAB8AD"/>
        </a:accent3>
        <a:accent4>
          <a:srgbClr val="DADAAE"/>
        </a:accent4>
        <a:accent5>
          <a:srgbClr val="E2B8AA"/>
        </a:accent5>
        <a:accent6>
          <a:srgbClr val="5C8A00"/>
        </a:accent6>
        <a:hlink>
          <a:srgbClr val="FF00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610</Words>
  <Application>Microsoft Office PowerPoint</Application>
  <PresentationFormat>Affichage à l'écran (4:3)</PresentationFormat>
  <Paragraphs>202</Paragraphs>
  <Slides>17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Masque 3 AA</vt:lpstr>
      <vt:lpstr>    Centre d’Accueil de Jour   Hébergement temporaire de nuit  Pour Traumatisés Crâniens      </vt:lpstr>
      <vt:lpstr>.</vt:lpstr>
      <vt:lpstr>    Une structure médico-social  d’accompagnement de personnes lésées cérébrales  et de maintien à domicile Création de la structure en 1996 à Brest   19, avenue de Tarente - 29200 BREST  22, Avenue de Ti Douar -29000 QUIMPER  02 98 03 15 80  Depuis 2011  2 places d’accueil temporaire de nuit ont été créées     </vt:lpstr>
      <vt:lpstr>Le CAJ Ker Digemer :  Un peu d’histoire …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Les différentes missions</vt:lpstr>
      <vt:lpstr>Diapositive 13</vt:lpstr>
      <vt:lpstr>Diapositive 14</vt:lpstr>
      <vt:lpstr>Diapositive 15</vt:lpstr>
      <vt:lpstr>Diapositive 16</vt:lpstr>
      <vt:lpstr>Diapositive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Appartements de coordination Thérapeutique</dc:title>
  <dc:creator>dorianel</dc:creator>
  <cp:lastModifiedBy>coordinateur</cp:lastModifiedBy>
  <cp:revision>32</cp:revision>
  <dcterms:created xsi:type="dcterms:W3CDTF">2013-02-07T13:30:41Z</dcterms:created>
  <dcterms:modified xsi:type="dcterms:W3CDTF">2016-06-01T11:31:14Z</dcterms:modified>
</cp:coreProperties>
</file>