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9" r:id="rId3"/>
    <p:sldId id="261" r:id="rId4"/>
    <p:sldId id="262" r:id="rId5"/>
    <p:sldId id="263" r:id="rId6"/>
    <p:sldId id="270" r:id="rId7"/>
    <p:sldId id="266" r:id="rId8"/>
    <p:sldId id="268" r:id="rId9"/>
    <p:sldId id="269" r:id="rId10"/>
    <p:sldId id="275" r:id="rId11"/>
    <p:sldId id="276" r:id="rId12"/>
    <p:sldId id="271"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smtClean="0"/>
              <a:t>FORUM FRANCE TRAUMATISME CRANIEN- 10 AVRIL 2015</a:t>
            </a:r>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DBB63E-2AE5-47B4-BE8B-830B89DEA637}" type="datetimeFigureOut">
              <a:rPr lang="fr-FR" smtClean="0"/>
              <a:t>21/04/2015</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4F700A-5BB8-4F5F-8CD3-29646182BDA9}" type="slidenum">
              <a:rPr lang="fr-FR" smtClean="0"/>
              <a:t>‹N°›</a:t>
            </a:fld>
            <a:endParaRPr lang="fr-FR"/>
          </a:p>
        </p:txBody>
      </p:sp>
    </p:spTree>
    <p:extLst>
      <p:ext uri="{BB962C8B-B14F-4D97-AF65-F5344CB8AC3E}">
        <p14:creationId xmlns:p14="http://schemas.microsoft.com/office/powerpoint/2010/main" val="182668214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smtClean="0"/>
              <a:t>FORUM FRANCE TRAUMATISME CRANIEN- 10 AVRIL 2015</a:t>
            </a:r>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2BA7F6-2541-4CA5-9C98-F3BCB4880A0A}" type="datetimeFigureOut">
              <a:rPr lang="fr-FR" smtClean="0"/>
              <a:t>21/04/2015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94B2C2-E2CD-42C1-8A7E-75F87D02ECB9}" type="slidenum">
              <a:rPr lang="fr-FR" smtClean="0"/>
              <a:t>‹N°›</a:t>
            </a:fld>
            <a:endParaRPr lang="fr-FR"/>
          </a:p>
        </p:txBody>
      </p:sp>
    </p:spTree>
    <p:extLst>
      <p:ext uri="{BB962C8B-B14F-4D97-AF65-F5344CB8AC3E}">
        <p14:creationId xmlns:p14="http://schemas.microsoft.com/office/powerpoint/2010/main" val="344099787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60F626D-0728-408D-A04D-5C45323F0EE5}" type="datetime1">
              <a:rPr lang="fr-FR" smtClean="0"/>
              <a:t>21/04/2015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415126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26A7D7-8D5E-41D1-BCD3-D28A92299D7D}" type="datetime1">
              <a:rPr lang="fr-FR" smtClean="0"/>
              <a:t>21/04/2015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728161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A26C454-5205-4E57-8C7F-C2C293137EA4}" type="datetime1">
              <a:rPr lang="fr-FR" smtClean="0"/>
              <a:t>21/04/2015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285519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534B682-592A-4356-9812-A750E041EB09}" type="datetime1">
              <a:rPr lang="fr-FR" smtClean="0"/>
              <a:t>21/04/2015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2982094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ECB5675-0D33-4159-9684-A136EDE91D74}" type="datetime1">
              <a:rPr lang="fr-FR" smtClean="0"/>
              <a:t>21/04/2015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3677604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21416C0-C543-4154-B750-CC5D040EEFDC}" type="datetime1">
              <a:rPr lang="fr-FR" smtClean="0"/>
              <a:t>21/04/2015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87303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D141D1B-AED7-46B9-B55F-471BC3E898AF}" type="datetime1">
              <a:rPr lang="fr-FR" smtClean="0"/>
              <a:t>21/04/2015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391376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5B3DE91-01F4-4C0C-8235-41F2866C64E9}" type="datetime1">
              <a:rPr lang="fr-FR" smtClean="0"/>
              <a:t>21/04/2015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254700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CD4CA26-F98B-451C-B13C-1FB5B83C05A3}" type="datetime1">
              <a:rPr lang="fr-FR" smtClean="0"/>
              <a:t>21/04/2015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157813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9925A77-7A7A-4FA2-9B4C-65B12707E735}" type="datetime1">
              <a:rPr lang="fr-FR" smtClean="0"/>
              <a:t>21/04/2015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920970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056922B-E185-4779-AF24-9FC478B75201}" type="datetime1">
              <a:rPr lang="fr-FR" smtClean="0"/>
              <a:t>21/04/2015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C6FF52-D948-420E-93AB-24F685D57A58}" type="slidenum">
              <a:rPr lang="fr-FR" smtClean="0"/>
              <a:t>‹N°›</a:t>
            </a:fld>
            <a:endParaRPr lang="fr-FR"/>
          </a:p>
        </p:txBody>
      </p:sp>
    </p:spTree>
    <p:extLst>
      <p:ext uri="{BB962C8B-B14F-4D97-AF65-F5344CB8AC3E}">
        <p14:creationId xmlns:p14="http://schemas.microsoft.com/office/powerpoint/2010/main" val="144675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B50C2-8D69-412C-B869-CC60EA92AB1F}" type="datetime1">
              <a:rPr lang="fr-FR" smtClean="0"/>
              <a:t>21/04/2015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6FF52-D948-420E-93AB-24F685D57A58}" type="slidenum">
              <a:rPr lang="fr-FR" smtClean="0"/>
              <a:t>‹N°›</a:t>
            </a:fld>
            <a:endParaRPr lang="fr-FR"/>
          </a:p>
        </p:txBody>
      </p:sp>
    </p:spTree>
    <p:extLst>
      <p:ext uri="{BB962C8B-B14F-4D97-AF65-F5344CB8AC3E}">
        <p14:creationId xmlns:p14="http://schemas.microsoft.com/office/powerpoint/2010/main" val="1650293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05273" y="299134"/>
            <a:ext cx="2134800" cy="2017029"/>
          </a:xfrm>
          <a:prstGeom prst="rect">
            <a:avLst/>
          </a:prstGeom>
        </p:spPr>
      </p:pic>
      <p:sp>
        <p:nvSpPr>
          <p:cNvPr id="2" name="Titre 1"/>
          <p:cNvSpPr>
            <a:spLocks noGrp="1"/>
          </p:cNvSpPr>
          <p:nvPr>
            <p:ph type="ctrTitle" idx="4294967295"/>
          </p:nvPr>
        </p:nvSpPr>
        <p:spPr>
          <a:xfrm>
            <a:off x="0" y="1122363"/>
            <a:ext cx="9144000" cy="2387600"/>
          </a:xfrm>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endParaRPr lang="fr-FR" dirty="0"/>
          </a:p>
        </p:txBody>
      </p:sp>
      <p:sp>
        <p:nvSpPr>
          <p:cNvPr id="3" name="Sous-titre 2"/>
          <p:cNvSpPr>
            <a:spLocks noGrp="1"/>
          </p:cNvSpPr>
          <p:nvPr>
            <p:ph type="subTitle" idx="4294967295"/>
          </p:nvPr>
        </p:nvSpPr>
        <p:spPr>
          <a:xfrm>
            <a:off x="1427583" y="1122363"/>
            <a:ext cx="9144000" cy="5091825"/>
          </a:xfrm>
        </p:spPr>
        <p:txBody>
          <a:bodyPr>
            <a:normAutofit fontScale="92500" lnSpcReduction="20000"/>
          </a:bodyPr>
          <a:lstStyle/>
          <a:p>
            <a:pPr marL="0" indent="0" algn="ctr">
              <a:buNone/>
            </a:pPr>
            <a:endParaRPr lang="fr-FR" b="1" dirty="0" smtClean="0"/>
          </a:p>
          <a:p>
            <a:pPr marL="0" indent="0" algn="ctr">
              <a:buNone/>
            </a:pPr>
            <a:r>
              <a:rPr lang="fr-FR" sz="4000" b="1" dirty="0" smtClean="0">
                <a:solidFill>
                  <a:srgbClr val="FF0000"/>
                </a:solidFill>
              </a:rPr>
              <a:t>FORUM </a:t>
            </a:r>
            <a:r>
              <a:rPr lang="fr-FR" sz="4000" dirty="0" smtClean="0">
                <a:solidFill>
                  <a:srgbClr val="FF0000"/>
                </a:solidFill>
              </a:rPr>
              <a:t/>
            </a:r>
            <a:br>
              <a:rPr lang="fr-FR" sz="4000" dirty="0" smtClean="0">
                <a:solidFill>
                  <a:srgbClr val="FF0000"/>
                </a:solidFill>
              </a:rPr>
            </a:br>
            <a:r>
              <a:rPr lang="fr-FR" sz="4000" dirty="0" smtClean="0">
                <a:solidFill>
                  <a:srgbClr val="FF0000"/>
                </a:solidFill>
              </a:rPr>
              <a:t>France Traumatisme Crânien </a:t>
            </a:r>
            <a:br>
              <a:rPr lang="fr-FR" sz="4000" dirty="0" smtClean="0">
                <a:solidFill>
                  <a:srgbClr val="FF0000"/>
                </a:solidFill>
              </a:rPr>
            </a:br>
            <a:r>
              <a:rPr lang="fr-FR" sz="4000" dirty="0" smtClean="0">
                <a:solidFill>
                  <a:srgbClr val="FF0000"/>
                </a:solidFill>
              </a:rPr>
              <a:t>Vendredi 10 avril 2015 </a:t>
            </a:r>
            <a:br>
              <a:rPr lang="fr-FR" sz="4000" dirty="0" smtClean="0">
                <a:solidFill>
                  <a:srgbClr val="FF0000"/>
                </a:solidFill>
              </a:rPr>
            </a:br>
            <a:r>
              <a:rPr lang="fr-FR" sz="4000" dirty="0" smtClean="0">
                <a:solidFill>
                  <a:srgbClr val="FF0000"/>
                </a:solidFill>
              </a:rPr>
              <a:t>de 8h30 à 17h30 </a:t>
            </a:r>
          </a:p>
          <a:p>
            <a:pPr marL="0" indent="0" algn="ctr">
              <a:buNone/>
            </a:pPr>
            <a:r>
              <a:rPr lang="fr-FR" dirty="0" smtClean="0">
                <a:solidFill>
                  <a:srgbClr val="FF9999"/>
                </a:solidFill>
              </a:rPr>
              <a:t/>
            </a:r>
            <a:br>
              <a:rPr lang="fr-FR" dirty="0" smtClean="0">
                <a:solidFill>
                  <a:srgbClr val="FF9999"/>
                </a:solidFill>
              </a:rPr>
            </a:br>
            <a:r>
              <a:rPr lang="fr-FR" b="1" dirty="0" smtClean="0">
                <a:solidFill>
                  <a:srgbClr val="000000"/>
                </a:solidFill>
              </a:rPr>
              <a:t>2</a:t>
            </a:r>
            <a:r>
              <a:rPr lang="fr-FR" b="1" baseline="30000" dirty="0" smtClean="0">
                <a:solidFill>
                  <a:srgbClr val="000000"/>
                </a:solidFill>
              </a:rPr>
              <a:t>ème</a:t>
            </a:r>
            <a:r>
              <a:rPr lang="fr-FR" b="1" dirty="0" smtClean="0">
                <a:solidFill>
                  <a:srgbClr val="000000"/>
                </a:solidFill>
              </a:rPr>
              <a:t> partie : Table ronde :</a:t>
            </a:r>
          </a:p>
          <a:p>
            <a:pPr marL="0" indent="0" algn="ctr">
              <a:buNone/>
            </a:pPr>
            <a:r>
              <a:rPr lang="fr-FR" b="1" dirty="0" smtClean="0">
                <a:solidFill>
                  <a:srgbClr val="000000"/>
                </a:solidFill>
              </a:rPr>
              <a:t>Financement, quelle est la place de la solidarité nationale ? </a:t>
            </a:r>
          </a:p>
          <a:p>
            <a:pPr marL="0" indent="0" algn="ctr">
              <a:buNone/>
            </a:pPr>
            <a:endParaRPr lang="fr-FR" b="1" dirty="0">
              <a:solidFill>
                <a:srgbClr val="000000"/>
              </a:solidFill>
            </a:endParaRPr>
          </a:p>
          <a:p>
            <a:pPr marL="0" indent="0" algn="r">
              <a:buNone/>
            </a:pPr>
            <a:r>
              <a:rPr lang="fr-FR" b="1" dirty="0" smtClean="0">
                <a:solidFill>
                  <a:srgbClr val="000000"/>
                </a:solidFill>
              </a:rPr>
              <a:t>Frédéric BIBAL</a:t>
            </a:r>
          </a:p>
          <a:p>
            <a:pPr marL="0" indent="0" algn="r">
              <a:buNone/>
            </a:pPr>
            <a:r>
              <a:rPr lang="fr-FR" sz="1900" b="1" dirty="0">
                <a:solidFill>
                  <a:srgbClr val="000000"/>
                </a:solidFill>
              </a:rPr>
              <a:t>Avocat </a:t>
            </a:r>
            <a:r>
              <a:rPr lang="fr-FR" sz="1900" b="1" dirty="0" smtClean="0">
                <a:solidFill>
                  <a:srgbClr val="000000"/>
                </a:solidFill>
              </a:rPr>
              <a:t>Cabinet ARPEJ’</a:t>
            </a:r>
          </a:p>
          <a:p>
            <a:pPr marL="0" indent="0" algn="r">
              <a:buNone/>
            </a:pPr>
            <a:r>
              <a:rPr lang="fr-FR" sz="1900" b="1" dirty="0" smtClean="0">
                <a:solidFill>
                  <a:srgbClr val="000000"/>
                </a:solidFill>
              </a:rPr>
              <a:t>– DU TC</a:t>
            </a:r>
            <a:br>
              <a:rPr lang="fr-FR" sz="1900" b="1" dirty="0" smtClean="0">
                <a:solidFill>
                  <a:srgbClr val="000000"/>
                </a:solidFill>
              </a:rPr>
            </a:br>
            <a:endParaRPr lang="fr-FR" sz="1900" b="1" dirty="0">
              <a:solidFill>
                <a:srgbClr val="000000"/>
              </a:solidFill>
            </a:endParaRPr>
          </a:p>
        </p:txBody>
      </p:sp>
      <p:pic>
        <p:nvPicPr>
          <p:cNvPr id="5" name="Image 4"/>
          <p:cNvPicPr>
            <a:picLocks noChangeAspect="1"/>
          </p:cNvPicPr>
          <p:nvPr/>
        </p:nvPicPr>
        <p:blipFill>
          <a:blip r:embed="rId3"/>
          <a:stretch>
            <a:fillRect/>
          </a:stretch>
        </p:blipFill>
        <p:spPr>
          <a:xfrm>
            <a:off x="9911087" y="243747"/>
            <a:ext cx="2185629" cy="1712572"/>
          </a:xfrm>
          <a:prstGeom prst="rect">
            <a:avLst/>
          </a:prstGeom>
        </p:spPr>
      </p:pic>
      <p:sp>
        <p:nvSpPr>
          <p:cNvPr id="6" name="Espace réservé du numéro de diapositive 5"/>
          <p:cNvSpPr>
            <a:spLocks noGrp="1"/>
          </p:cNvSpPr>
          <p:nvPr>
            <p:ph type="sldNum" sz="quarter" idx="12"/>
          </p:nvPr>
        </p:nvSpPr>
        <p:spPr/>
        <p:txBody>
          <a:bodyPr/>
          <a:lstStyle/>
          <a:p>
            <a:fld id="{75C6FF52-D948-420E-93AB-24F685D57A58}" type="slidenum">
              <a:rPr lang="fr-FR" smtClean="0"/>
              <a:t>1</a:t>
            </a:fld>
            <a:endParaRPr lang="fr-FR"/>
          </a:p>
        </p:txBody>
      </p:sp>
    </p:spTree>
    <p:extLst>
      <p:ext uri="{BB962C8B-B14F-4D97-AF65-F5344CB8AC3E}">
        <p14:creationId xmlns:p14="http://schemas.microsoft.com/office/powerpoint/2010/main" val="3023151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principe de la subrogation </a:t>
            </a:r>
            <a:endParaRPr lang="fr-FR" dirty="0"/>
          </a:p>
        </p:txBody>
      </p:sp>
      <p:pic>
        <p:nvPicPr>
          <p:cNvPr id="18" name="Image 17"/>
          <p:cNvPicPr>
            <a:picLocks noChangeAspect="1"/>
          </p:cNvPicPr>
          <p:nvPr/>
        </p:nvPicPr>
        <p:blipFill>
          <a:blip r:embed="rId2"/>
          <a:stretch>
            <a:fillRect/>
          </a:stretch>
        </p:blipFill>
        <p:spPr>
          <a:xfrm>
            <a:off x="1495775" y="2270156"/>
            <a:ext cx="2220686" cy="1166887"/>
          </a:xfrm>
          <a:prstGeom prst="rect">
            <a:avLst/>
          </a:prstGeom>
        </p:spPr>
      </p:pic>
      <p:sp>
        <p:nvSpPr>
          <p:cNvPr id="19" name="ZoneTexte 18"/>
          <p:cNvSpPr txBox="1"/>
          <p:nvPr/>
        </p:nvSpPr>
        <p:spPr>
          <a:xfrm>
            <a:off x="1784899" y="2597681"/>
            <a:ext cx="1569990" cy="369332"/>
          </a:xfrm>
          <a:prstGeom prst="rect">
            <a:avLst/>
          </a:prstGeom>
          <a:noFill/>
        </p:spPr>
        <p:txBody>
          <a:bodyPr wrap="square" rtlCol="0">
            <a:spAutoFit/>
          </a:bodyPr>
          <a:lstStyle/>
          <a:p>
            <a:pPr algn="ctr"/>
            <a:r>
              <a:rPr lang="fr-FR" b="1" dirty="0" smtClean="0"/>
              <a:t>VICTIME </a:t>
            </a:r>
            <a:endParaRPr lang="fr-FR" b="1" dirty="0"/>
          </a:p>
        </p:txBody>
      </p:sp>
      <p:sp>
        <p:nvSpPr>
          <p:cNvPr id="20" name="Ellipse 19"/>
          <p:cNvSpPr/>
          <p:nvPr/>
        </p:nvSpPr>
        <p:spPr>
          <a:xfrm>
            <a:off x="7522071" y="2811421"/>
            <a:ext cx="3237723" cy="1343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8120602" y="2920892"/>
            <a:ext cx="2040659" cy="646331"/>
          </a:xfrm>
          <a:prstGeom prst="rect">
            <a:avLst/>
          </a:prstGeom>
          <a:noFill/>
        </p:spPr>
        <p:txBody>
          <a:bodyPr wrap="square" rtlCol="0">
            <a:spAutoFit/>
          </a:bodyPr>
          <a:lstStyle/>
          <a:p>
            <a:pPr algn="ctr"/>
            <a:r>
              <a:rPr lang="fr-FR" b="1" dirty="0" smtClean="0"/>
              <a:t>ASSUREUR</a:t>
            </a:r>
          </a:p>
          <a:p>
            <a:pPr algn="ctr"/>
            <a:r>
              <a:rPr lang="fr-FR" b="1" dirty="0" smtClean="0"/>
              <a:t>RESPONSABLE</a:t>
            </a:r>
            <a:endParaRPr lang="fr-FR" b="1" dirty="0"/>
          </a:p>
        </p:txBody>
      </p:sp>
      <p:pic>
        <p:nvPicPr>
          <p:cNvPr id="29" name="Espace réservé du contenu 28"/>
          <p:cNvPicPr>
            <a:picLocks noGrp="1" noChangeAspect="1"/>
          </p:cNvPicPr>
          <p:nvPr>
            <p:ph idx="1"/>
          </p:nvPr>
        </p:nvPicPr>
        <p:blipFill>
          <a:blip r:embed="rId3"/>
          <a:stretch>
            <a:fillRect/>
          </a:stretch>
        </p:blipFill>
        <p:spPr>
          <a:xfrm>
            <a:off x="4517708" y="4285099"/>
            <a:ext cx="2853175" cy="1920406"/>
          </a:xfrm>
          <a:prstGeom prst="rect">
            <a:avLst/>
          </a:prstGeom>
        </p:spPr>
      </p:pic>
      <p:sp>
        <p:nvSpPr>
          <p:cNvPr id="27" name="Flèche droite 26"/>
          <p:cNvSpPr/>
          <p:nvPr/>
        </p:nvSpPr>
        <p:spPr>
          <a:xfrm rot="11450690">
            <a:off x="3696971" y="2529729"/>
            <a:ext cx="3993531" cy="150752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28" name="ZoneTexte 27"/>
          <p:cNvSpPr txBox="1"/>
          <p:nvPr/>
        </p:nvSpPr>
        <p:spPr>
          <a:xfrm rot="680961">
            <a:off x="4646428" y="3082481"/>
            <a:ext cx="2550295" cy="369332"/>
          </a:xfrm>
          <a:prstGeom prst="rect">
            <a:avLst/>
          </a:prstGeom>
          <a:noFill/>
        </p:spPr>
        <p:txBody>
          <a:bodyPr wrap="square" rtlCol="0">
            <a:spAutoFit/>
          </a:bodyPr>
          <a:lstStyle/>
          <a:p>
            <a:r>
              <a:rPr lang="fr-FR" dirty="0" smtClean="0"/>
              <a:t>PAIEMENT DE LA DETTE </a:t>
            </a:r>
            <a:endParaRPr lang="fr-FR" dirty="0"/>
          </a:p>
        </p:txBody>
      </p:sp>
      <p:sp>
        <p:nvSpPr>
          <p:cNvPr id="30" name="ZoneTexte 29"/>
          <p:cNvSpPr txBox="1"/>
          <p:nvPr/>
        </p:nvSpPr>
        <p:spPr>
          <a:xfrm>
            <a:off x="5257918" y="4922136"/>
            <a:ext cx="1464906" cy="646331"/>
          </a:xfrm>
          <a:prstGeom prst="rect">
            <a:avLst/>
          </a:prstGeom>
          <a:noFill/>
        </p:spPr>
        <p:txBody>
          <a:bodyPr wrap="square" rtlCol="0">
            <a:spAutoFit/>
          </a:bodyPr>
          <a:lstStyle/>
          <a:p>
            <a:pPr algn="ctr"/>
            <a:r>
              <a:rPr lang="fr-FR" b="1" dirty="0" smtClean="0"/>
              <a:t>TIERS PAYEURS </a:t>
            </a:r>
            <a:endParaRPr lang="fr-FR" b="1" dirty="0"/>
          </a:p>
        </p:txBody>
      </p:sp>
      <p:sp>
        <p:nvSpPr>
          <p:cNvPr id="31" name="Flèche droite 30"/>
          <p:cNvSpPr/>
          <p:nvPr/>
        </p:nvSpPr>
        <p:spPr>
          <a:xfrm rot="12862419">
            <a:off x="2337244" y="3773041"/>
            <a:ext cx="3298968" cy="1507522"/>
          </a:xfrm>
          <a:prstGeom prst="rightArrow">
            <a:avLst>
              <a:gd name="adj1" fmla="val 50000"/>
              <a:gd name="adj2" fmla="val 58859"/>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33" name="ZoneTexte 32"/>
          <p:cNvSpPr txBox="1"/>
          <p:nvPr/>
        </p:nvSpPr>
        <p:spPr>
          <a:xfrm rot="1950220">
            <a:off x="3231520" y="4293183"/>
            <a:ext cx="1924493" cy="646331"/>
          </a:xfrm>
          <a:prstGeom prst="rect">
            <a:avLst/>
          </a:prstGeom>
          <a:noFill/>
        </p:spPr>
        <p:txBody>
          <a:bodyPr wrap="square" rtlCol="0">
            <a:spAutoFit/>
          </a:bodyPr>
          <a:lstStyle/>
          <a:p>
            <a:r>
              <a:rPr lang="fr-FR" dirty="0" smtClean="0"/>
              <a:t>PAIEMENT DE LA DETTE</a:t>
            </a:r>
            <a:endParaRPr lang="fr-FR" dirty="0"/>
          </a:p>
        </p:txBody>
      </p:sp>
      <p:sp>
        <p:nvSpPr>
          <p:cNvPr id="13" name="Flèche droite 30"/>
          <p:cNvSpPr/>
          <p:nvPr/>
        </p:nvSpPr>
        <p:spPr>
          <a:xfrm rot="19958372">
            <a:off x="6349519" y="3896189"/>
            <a:ext cx="2749040" cy="1507522"/>
          </a:xfrm>
          <a:prstGeom prst="rightArrow">
            <a:avLst>
              <a:gd name="adj1" fmla="val 50000"/>
              <a:gd name="adj2" fmla="val 58859"/>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dirty="0"/>
          </a:p>
        </p:txBody>
      </p:sp>
      <p:sp>
        <p:nvSpPr>
          <p:cNvPr id="14" name="ZoneTexte 13"/>
          <p:cNvSpPr txBox="1"/>
          <p:nvPr/>
        </p:nvSpPr>
        <p:spPr>
          <a:xfrm rot="19934096">
            <a:off x="6743648" y="4376311"/>
            <a:ext cx="1924493" cy="646331"/>
          </a:xfrm>
          <a:prstGeom prst="rect">
            <a:avLst/>
          </a:prstGeom>
          <a:noFill/>
        </p:spPr>
        <p:txBody>
          <a:bodyPr wrap="square" rtlCol="0">
            <a:spAutoFit/>
          </a:bodyPr>
          <a:lstStyle/>
          <a:p>
            <a:r>
              <a:rPr lang="fr-FR" dirty="0" smtClean="0"/>
              <a:t>RECOURS SUBROGATOIRE</a:t>
            </a:r>
            <a:endParaRPr lang="fr-FR" dirty="0"/>
          </a:p>
        </p:txBody>
      </p:sp>
    </p:spTree>
    <p:extLst>
      <p:ext uri="{BB962C8B-B14F-4D97-AF65-F5344CB8AC3E}">
        <p14:creationId xmlns:p14="http://schemas.microsoft.com/office/powerpoint/2010/main" val="219614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xit" presetSubtype="0" fill="hold" grpId="1" nodeType="withEffect">
                                  <p:stCondLst>
                                    <p:cond delay="5000"/>
                                  </p:stCondLst>
                                  <p:childTnLst>
                                    <p:set>
                                      <p:cBhvr>
                                        <p:cTn id="28" dur="1" fill="hold">
                                          <p:stCondLst>
                                            <p:cond delay="0"/>
                                          </p:stCondLst>
                                        </p:cTn>
                                        <p:tgtEl>
                                          <p:spTgt spid="2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par>
                          <p:cTn id="35" fill="hold">
                            <p:stCondLst>
                              <p:cond delay="0"/>
                            </p:stCondLst>
                            <p:childTnLst>
                              <p:par>
                                <p:cTn id="36" presetID="1" presetClass="exit" presetSubtype="0" fill="hold" grpId="1" nodeType="afterEffect">
                                  <p:stCondLst>
                                    <p:cond delay="0"/>
                                  </p:stCondLst>
                                  <p:childTnLst>
                                    <p:set>
                                      <p:cBhvr>
                                        <p:cTn id="37" dur="1" fill="hold">
                                          <p:stCondLst>
                                            <p:cond delay="0"/>
                                          </p:stCondLst>
                                        </p:cTn>
                                        <p:tgtEl>
                                          <p:spTgt spid="2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6" presetClass="exit" presetSubtype="32" fill="hold" grpId="1" nodeType="clickEffect">
                                  <p:stCondLst>
                                    <p:cond delay="0"/>
                                  </p:stCondLst>
                                  <p:childTnLst>
                                    <p:animEffect transition="out" filter="circle(out)">
                                      <p:cBhvr>
                                        <p:cTn id="41" dur="2000"/>
                                        <p:tgtEl>
                                          <p:spTgt spid="31"/>
                                        </p:tgtEl>
                                      </p:cBhvr>
                                    </p:animEffect>
                                    <p:set>
                                      <p:cBhvr>
                                        <p:cTn id="42" dur="1" fill="hold">
                                          <p:stCondLst>
                                            <p:cond delay="1999"/>
                                          </p:stCondLst>
                                        </p:cTn>
                                        <p:tgtEl>
                                          <p:spTgt spid="31"/>
                                        </p:tgtEl>
                                        <p:attrNameLst>
                                          <p:attrName>style.visibility</p:attrName>
                                        </p:attrNameLst>
                                      </p:cBhvr>
                                      <p:to>
                                        <p:strVal val="hidden"/>
                                      </p:to>
                                    </p:set>
                                  </p:childTnLst>
                                </p:cTn>
                              </p:par>
                              <p:par>
                                <p:cTn id="43" presetID="22" presetClass="exit" presetSubtype="4" fill="hold" grpId="1" nodeType="withEffect">
                                  <p:stCondLst>
                                    <p:cond delay="0"/>
                                  </p:stCondLst>
                                  <p:childTnLst>
                                    <p:animEffect transition="out" filter="wipe(down)">
                                      <p:cBhvr>
                                        <p:cTn id="44" dur="500"/>
                                        <p:tgtEl>
                                          <p:spTgt spid="33"/>
                                        </p:tgtEl>
                                      </p:cBhvr>
                                    </p:animEffect>
                                    <p:set>
                                      <p:cBhvr>
                                        <p:cTn id="45" dur="1" fill="hold">
                                          <p:stCondLst>
                                            <p:cond delay="499"/>
                                          </p:stCondLst>
                                        </p:cTn>
                                        <p:tgtEl>
                                          <p:spTgt spid="33"/>
                                        </p:tgtEl>
                                        <p:attrNameLst>
                                          <p:attrName>style.visibility</p:attrName>
                                        </p:attrNameLst>
                                      </p:cBhvr>
                                      <p:to>
                                        <p:strVal val="hidden"/>
                                      </p:to>
                                    </p:set>
                                  </p:childTnLst>
                                </p:cTn>
                              </p:par>
                              <p:par>
                                <p:cTn id="46" presetID="55" presetClass="entr" presetSubtype="0" fill="hold" grpId="3"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strVal val="#ppt_w*0.70"/>
                                          </p:val>
                                        </p:tav>
                                        <p:tav tm="100000">
                                          <p:val>
                                            <p:strVal val="#ppt_w"/>
                                          </p:val>
                                        </p:tav>
                                      </p:tavLst>
                                    </p:anim>
                                    <p:anim calcmode="lin" valueType="num">
                                      <p:cBhvr>
                                        <p:cTn id="49" dur="1000" fill="hold"/>
                                        <p:tgtEl>
                                          <p:spTgt spid="13"/>
                                        </p:tgtEl>
                                        <p:attrNameLst>
                                          <p:attrName>ppt_h</p:attrName>
                                        </p:attrNameLst>
                                      </p:cBhvr>
                                      <p:tavLst>
                                        <p:tav tm="0">
                                          <p:val>
                                            <p:strVal val="#ppt_h"/>
                                          </p:val>
                                        </p:tav>
                                        <p:tav tm="100000">
                                          <p:val>
                                            <p:strVal val="#ppt_h"/>
                                          </p:val>
                                        </p:tav>
                                      </p:tavLst>
                                    </p:anim>
                                    <p:animEffect transition="in" filter="fade">
                                      <p:cBhvr>
                                        <p:cTn id="50" dur="1000"/>
                                        <p:tgtEl>
                                          <p:spTgt spid="13"/>
                                        </p:tgtEl>
                                      </p:cBhvr>
                                    </p:animEffect>
                                  </p:childTnLst>
                                </p:cTn>
                              </p:par>
                              <p:par>
                                <p:cTn id="51" presetID="1"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P spid="21" grpId="0"/>
      <p:bldP spid="27" grpId="0" animBg="1"/>
      <p:bldP spid="27" grpId="1" animBg="1"/>
      <p:bldP spid="28" grpId="0"/>
      <p:bldP spid="28" grpId="1"/>
      <p:bldP spid="30" grpId="0"/>
      <p:bldP spid="31" grpId="0" animBg="1"/>
      <p:bldP spid="31" grpId="1" animBg="1"/>
      <p:bldP spid="33" grpId="0"/>
      <p:bldP spid="33" grpId="1"/>
      <p:bldP spid="13" grpId="3" animBg="1"/>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Solution du Conseil d’État: </a:t>
            </a:r>
            <a:r>
              <a:rPr lang="fr-FR" sz="3600" b="1" dirty="0"/>
              <a:t>la prestation de compensation du handicap doit être déduite de </a:t>
            </a:r>
            <a:r>
              <a:rPr lang="fr-FR" sz="3600" b="1" dirty="0" smtClean="0"/>
              <a:t>la rente tierce </a:t>
            </a:r>
            <a:r>
              <a:rPr lang="fr-FR" sz="3600" b="1" dirty="0"/>
              <a:t>personne </a:t>
            </a:r>
            <a:r>
              <a:rPr lang="fr-FR" sz="3600" dirty="0"/>
              <a:t/>
            </a:r>
            <a:br>
              <a:rPr lang="fr-FR" sz="3600" dirty="0"/>
            </a:b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	</a:t>
            </a:r>
            <a:br>
              <a:rPr lang="fr-FR" dirty="0"/>
            </a:br>
            <a:r>
              <a:rPr lang="fr-FR" dirty="0"/>
              <a:t>C’est à juste titre qu’une cour administrative d’appel, pour évaluer la somme allouée à une victime au titre des frais d’assistance par tierce personne échus à la date de l’arrêt d’appel, a déduit de l’indemnité mise à la charge d’un centre hospitalier universitaire, les sommes déjà versées à celle-ci par le département au titre de la prestation de compensation du handicap.</a:t>
            </a:r>
            <a:br>
              <a:rPr lang="fr-FR" dirty="0"/>
            </a:br>
            <a:r>
              <a:rPr lang="fr-FR" dirty="0"/>
              <a:t/>
            </a:r>
            <a:br>
              <a:rPr lang="fr-FR" dirty="0"/>
            </a:br>
            <a:r>
              <a:rPr lang="fr-FR" dirty="0"/>
              <a:t>En revanche, a entaché son arrêt d’une erreur de droit, la cour d’appel n’ayant pas prévu que devaient être déduites de la rente annuelle mise à la charge d’un centre hospitalier universitaire aux fins d’indemniser les frais futurs d’assistance par tierce personne, les sommes versées après la date de l’arrêt d’appel par un département au titre de cette même prestation.</a:t>
            </a:r>
            <a:br>
              <a:rPr lang="fr-FR" dirty="0"/>
            </a:br>
            <a:r>
              <a:rPr lang="fr-FR" dirty="0"/>
              <a:t/>
            </a:r>
            <a:br>
              <a:rPr lang="fr-FR" dirty="0"/>
            </a:br>
            <a:r>
              <a:rPr lang="fr-FR" dirty="0"/>
              <a:t>CE, 5e et 4e </a:t>
            </a:r>
            <a:r>
              <a:rPr lang="fr-FR" dirty="0" err="1"/>
              <a:t>ss</a:t>
            </a:r>
            <a:r>
              <a:rPr lang="fr-FR" dirty="0"/>
              <a:t>-sect. réunies, 23 sept. 2013, no 350799, CHU de Saint-Étienne (demande d’annulation de CAA Lyon, 7 avr. 2011), Mme </a:t>
            </a:r>
            <a:r>
              <a:rPr lang="fr-FR" dirty="0" err="1"/>
              <a:t>Derouich</a:t>
            </a:r>
            <a:r>
              <a:rPr lang="fr-FR" dirty="0"/>
              <a:t>, </a:t>
            </a:r>
            <a:r>
              <a:rPr lang="fr-FR" dirty="0" err="1"/>
              <a:t>rapp</a:t>
            </a:r>
            <a:r>
              <a:rPr lang="fr-FR" dirty="0"/>
              <a:t>., Mme </a:t>
            </a:r>
            <a:r>
              <a:rPr lang="fr-FR" dirty="0" err="1"/>
              <a:t>Lambolez</a:t>
            </a:r>
            <a:r>
              <a:rPr lang="fr-FR" dirty="0"/>
              <a:t>, </a:t>
            </a:r>
            <a:r>
              <a:rPr lang="fr-FR" dirty="0" err="1"/>
              <a:t>rapp</a:t>
            </a:r>
            <a:r>
              <a:rPr lang="fr-FR" dirty="0"/>
              <a:t>. </a:t>
            </a:r>
            <a:r>
              <a:rPr lang="fr-FR" dirty="0" err="1"/>
              <a:t>publ</a:t>
            </a:r>
            <a:r>
              <a:rPr lang="fr-FR" dirty="0"/>
              <a:t>. ; SCP Roger, </a:t>
            </a:r>
            <a:r>
              <a:rPr lang="fr-FR" dirty="0" err="1"/>
              <a:t>Sevaux</a:t>
            </a:r>
            <a:r>
              <a:rPr lang="fr-FR" dirty="0"/>
              <a:t>, </a:t>
            </a:r>
            <a:r>
              <a:rPr lang="fr-FR" dirty="0" err="1"/>
              <a:t>Mathonnet</a:t>
            </a:r>
            <a:r>
              <a:rPr lang="fr-FR" dirty="0"/>
              <a:t>, SCP </a:t>
            </a:r>
            <a:r>
              <a:rPr lang="fr-FR" dirty="0" err="1"/>
              <a:t>Ghestin</a:t>
            </a:r>
            <a:r>
              <a:rPr lang="fr-FR" dirty="0"/>
              <a:t>, Le Prado, av.</a:t>
            </a:r>
            <a:br>
              <a:rPr lang="fr-FR" dirty="0"/>
            </a:br>
            <a:endParaRPr lang="fr-FR" dirty="0"/>
          </a:p>
        </p:txBody>
      </p:sp>
      <p:sp>
        <p:nvSpPr>
          <p:cNvPr id="4" name="Espace réservé du numéro de diapositive 3"/>
          <p:cNvSpPr>
            <a:spLocks noGrp="1"/>
          </p:cNvSpPr>
          <p:nvPr>
            <p:ph type="sldNum" sz="quarter" idx="12"/>
          </p:nvPr>
        </p:nvSpPr>
        <p:spPr/>
        <p:txBody>
          <a:bodyPr/>
          <a:lstStyle/>
          <a:p>
            <a:fld id="{75C6FF52-D948-420E-93AB-24F685D57A58}" type="slidenum">
              <a:rPr lang="fr-FR" smtClean="0"/>
              <a:t>11</a:t>
            </a:fld>
            <a:endParaRPr lang="fr-FR"/>
          </a:p>
        </p:txBody>
      </p:sp>
    </p:spTree>
    <p:extLst>
      <p:ext uri="{BB962C8B-B14F-4D97-AF65-F5344CB8AC3E}">
        <p14:creationId xmlns:p14="http://schemas.microsoft.com/office/powerpoint/2010/main" val="358647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05273" y="299134"/>
            <a:ext cx="2134800" cy="2017029"/>
          </a:xfrm>
          <a:prstGeom prst="rect">
            <a:avLst/>
          </a:prstGeom>
        </p:spPr>
      </p:pic>
      <p:sp>
        <p:nvSpPr>
          <p:cNvPr id="2" name="Titre 1"/>
          <p:cNvSpPr>
            <a:spLocks noGrp="1"/>
          </p:cNvSpPr>
          <p:nvPr>
            <p:ph type="ctrTitle" idx="4294967295"/>
          </p:nvPr>
        </p:nvSpPr>
        <p:spPr>
          <a:xfrm>
            <a:off x="0" y="1122363"/>
            <a:ext cx="9144000" cy="2387600"/>
          </a:xfrm>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endParaRPr lang="fr-FR" dirty="0"/>
          </a:p>
        </p:txBody>
      </p:sp>
      <p:sp>
        <p:nvSpPr>
          <p:cNvPr id="3" name="Sous-titre 2"/>
          <p:cNvSpPr>
            <a:spLocks noGrp="1"/>
          </p:cNvSpPr>
          <p:nvPr>
            <p:ph type="subTitle" idx="4294967295"/>
          </p:nvPr>
        </p:nvSpPr>
        <p:spPr>
          <a:xfrm>
            <a:off x="1427583" y="1122363"/>
            <a:ext cx="9144000" cy="5091825"/>
          </a:xfrm>
        </p:spPr>
        <p:txBody>
          <a:bodyPr>
            <a:normAutofit lnSpcReduction="10000"/>
          </a:bodyPr>
          <a:lstStyle/>
          <a:p>
            <a:pPr marL="0" indent="0" algn="ctr">
              <a:buNone/>
            </a:pPr>
            <a:endParaRPr lang="fr-FR" b="1" dirty="0" smtClean="0"/>
          </a:p>
          <a:p>
            <a:pPr marL="0" indent="0" algn="ctr">
              <a:buNone/>
            </a:pPr>
            <a:r>
              <a:rPr lang="fr-FR" sz="4000" b="1" dirty="0" smtClean="0">
                <a:solidFill>
                  <a:srgbClr val="FF0000"/>
                </a:solidFill>
              </a:rPr>
              <a:t>FORUM </a:t>
            </a:r>
            <a:r>
              <a:rPr lang="fr-FR" sz="4000" dirty="0" smtClean="0">
                <a:solidFill>
                  <a:srgbClr val="FF0000"/>
                </a:solidFill>
              </a:rPr>
              <a:t/>
            </a:r>
            <a:br>
              <a:rPr lang="fr-FR" sz="4000" dirty="0" smtClean="0">
                <a:solidFill>
                  <a:srgbClr val="FF0000"/>
                </a:solidFill>
              </a:rPr>
            </a:br>
            <a:r>
              <a:rPr lang="fr-FR" sz="4000" dirty="0" smtClean="0">
                <a:solidFill>
                  <a:srgbClr val="FF0000"/>
                </a:solidFill>
              </a:rPr>
              <a:t>France Traumatisme Crânien </a:t>
            </a:r>
            <a:br>
              <a:rPr lang="fr-FR" sz="4000" dirty="0" smtClean="0">
                <a:solidFill>
                  <a:srgbClr val="FF0000"/>
                </a:solidFill>
              </a:rPr>
            </a:br>
            <a:r>
              <a:rPr lang="fr-FR" sz="4000" dirty="0" smtClean="0">
                <a:solidFill>
                  <a:srgbClr val="FF0000"/>
                </a:solidFill>
              </a:rPr>
              <a:t>Vendredi 10 avril 2015 </a:t>
            </a:r>
            <a:br>
              <a:rPr lang="fr-FR" sz="4000" dirty="0" smtClean="0">
                <a:solidFill>
                  <a:srgbClr val="FF0000"/>
                </a:solidFill>
              </a:rPr>
            </a:br>
            <a:r>
              <a:rPr lang="fr-FR" sz="4000" dirty="0" smtClean="0">
                <a:solidFill>
                  <a:srgbClr val="FF0000"/>
                </a:solidFill>
              </a:rPr>
              <a:t>de 8h30 à 17h30 </a:t>
            </a:r>
          </a:p>
          <a:p>
            <a:pPr marL="0" indent="0" algn="ctr">
              <a:buNone/>
            </a:pPr>
            <a:r>
              <a:rPr lang="fr-FR" dirty="0" smtClean="0">
                <a:solidFill>
                  <a:srgbClr val="FF9999"/>
                </a:solidFill>
              </a:rPr>
              <a:t/>
            </a:r>
            <a:br>
              <a:rPr lang="fr-FR" dirty="0" smtClean="0">
                <a:solidFill>
                  <a:srgbClr val="FF9999"/>
                </a:solidFill>
              </a:rPr>
            </a:br>
            <a:r>
              <a:rPr lang="fr-FR" b="1" dirty="0" smtClean="0">
                <a:solidFill>
                  <a:srgbClr val="000000"/>
                </a:solidFill>
              </a:rPr>
              <a:t>2</a:t>
            </a:r>
            <a:r>
              <a:rPr lang="fr-FR" b="1" baseline="30000" dirty="0" smtClean="0">
                <a:solidFill>
                  <a:srgbClr val="000000"/>
                </a:solidFill>
              </a:rPr>
              <a:t>ème</a:t>
            </a:r>
            <a:r>
              <a:rPr lang="fr-FR" b="1" dirty="0" smtClean="0">
                <a:solidFill>
                  <a:srgbClr val="000000"/>
                </a:solidFill>
              </a:rPr>
              <a:t> partie : Table ronde :</a:t>
            </a:r>
          </a:p>
          <a:p>
            <a:pPr marL="0" indent="0" algn="ctr">
              <a:buNone/>
            </a:pPr>
            <a:r>
              <a:rPr lang="fr-FR" b="1" dirty="0" smtClean="0">
                <a:solidFill>
                  <a:srgbClr val="000000"/>
                </a:solidFill>
              </a:rPr>
              <a:t>Financement, quelle est la place de la solidarité nationale ? </a:t>
            </a:r>
          </a:p>
          <a:p>
            <a:pPr marL="0" indent="0" algn="ctr">
              <a:buNone/>
            </a:pPr>
            <a:endParaRPr lang="fr-FR" b="1" dirty="0">
              <a:solidFill>
                <a:srgbClr val="000000"/>
              </a:solidFill>
            </a:endParaRPr>
          </a:p>
          <a:p>
            <a:pPr marL="0" indent="0" algn="r">
              <a:buNone/>
            </a:pPr>
            <a:r>
              <a:rPr lang="fr-FR" b="1" dirty="0" smtClean="0">
                <a:solidFill>
                  <a:srgbClr val="000000"/>
                </a:solidFill>
              </a:rPr>
              <a:t>Maître Frédéric BIBAL</a:t>
            </a:r>
            <a:br>
              <a:rPr lang="fr-FR" b="1" dirty="0" smtClean="0">
                <a:solidFill>
                  <a:srgbClr val="000000"/>
                </a:solidFill>
              </a:rPr>
            </a:br>
            <a:endParaRPr lang="fr-FR" b="1" dirty="0">
              <a:solidFill>
                <a:srgbClr val="000000"/>
              </a:solidFill>
            </a:endParaRPr>
          </a:p>
        </p:txBody>
      </p:sp>
      <p:pic>
        <p:nvPicPr>
          <p:cNvPr id="5" name="Image 4"/>
          <p:cNvPicPr>
            <a:picLocks noChangeAspect="1"/>
          </p:cNvPicPr>
          <p:nvPr/>
        </p:nvPicPr>
        <p:blipFill>
          <a:blip r:embed="rId3"/>
          <a:stretch>
            <a:fillRect/>
          </a:stretch>
        </p:blipFill>
        <p:spPr>
          <a:xfrm>
            <a:off x="9911087" y="243747"/>
            <a:ext cx="2185629" cy="1712572"/>
          </a:xfrm>
          <a:prstGeom prst="rect">
            <a:avLst/>
          </a:prstGeom>
        </p:spPr>
      </p:pic>
      <p:sp>
        <p:nvSpPr>
          <p:cNvPr id="6" name="Espace réservé du numéro de diapositive 5"/>
          <p:cNvSpPr>
            <a:spLocks noGrp="1"/>
          </p:cNvSpPr>
          <p:nvPr>
            <p:ph type="sldNum" sz="quarter" idx="12"/>
          </p:nvPr>
        </p:nvSpPr>
        <p:spPr/>
        <p:txBody>
          <a:bodyPr/>
          <a:lstStyle/>
          <a:p>
            <a:fld id="{75C6FF52-D948-420E-93AB-24F685D57A58}" type="slidenum">
              <a:rPr lang="fr-FR" smtClean="0"/>
              <a:t>12</a:t>
            </a:fld>
            <a:endParaRPr lang="fr-FR"/>
          </a:p>
        </p:txBody>
      </p:sp>
    </p:spTree>
    <p:extLst>
      <p:ext uri="{BB962C8B-B14F-4D97-AF65-F5344CB8AC3E}">
        <p14:creationId xmlns:p14="http://schemas.microsoft.com/office/powerpoint/2010/main" val="111754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05273" y="299134"/>
            <a:ext cx="2134800" cy="2017029"/>
          </a:xfrm>
          <a:prstGeom prst="rect">
            <a:avLst/>
          </a:prstGeom>
        </p:spPr>
      </p:pic>
      <p:sp>
        <p:nvSpPr>
          <p:cNvPr id="2" name="Titre 1"/>
          <p:cNvSpPr>
            <a:spLocks noGrp="1"/>
          </p:cNvSpPr>
          <p:nvPr>
            <p:ph type="ctrTitle" idx="4294967295"/>
          </p:nvPr>
        </p:nvSpPr>
        <p:spPr>
          <a:xfrm>
            <a:off x="0" y="1122363"/>
            <a:ext cx="9144000" cy="2387600"/>
          </a:xfrm>
        </p:spPr>
        <p:txBody>
          <a:bodyPr>
            <a:normAutofit fontScale="90000"/>
          </a:bodyPr>
          <a:lstStyle/>
          <a:p>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r>
              <a:rPr lang="fr-FR" b="1" dirty="0" smtClean="0"/>
              <a:t/>
            </a:r>
            <a:br>
              <a:rPr lang="fr-FR" b="1" dirty="0" smtClean="0"/>
            </a:br>
            <a:r>
              <a:rPr lang="fr-FR" b="1" dirty="0"/>
              <a:t/>
            </a:r>
            <a:br>
              <a:rPr lang="fr-FR" b="1" dirty="0"/>
            </a:br>
            <a:endParaRPr lang="fr-FR" dirty="0"/>
          </a:p>
        </p:txBody>
      </p:sp>
      <p:sp>
        <p:nvSpPr>
          <p:cNvPr id="3" name="Sous-titre 2"/>
          <p:cNvSpPr>
            <a:spLocks noGrp="1"/>
          </p:cNvSpPr>
          <p:nvPr>
            <p:ph type="subTitle" idx="4294967295"/>
          </p:nvPr>
        </p:nvSpPr>
        <p:spPr>
          <a:xfrm>
            <a:off x="1427583" y="1122363"/>
            <a:ext cx="9144000" cy="5091825"/>
          </a:xfrm>
        </p:spPr>
        <p:txBody>
          <a:bodyPr>
            <a:normAutofit/>
          </a:bodyPr>
          <a:lstStyle/>
          <a:p>
            <a:pPr marL="0" indent="0" algn="ctr">
              <a:buNone/>
            </a:pPr>
            <a:endParaRPr lang="fr-FR" b="1" dirty="0" smtClean="0"/>
          </a:p>
          <a:p>
            <a:pPr marL="0" indent="0" algn="ctr">
              <a:buNone/>
            </a:pPr>
            <a:r>
              <a:rPr lang="fr-FR" sz="4000" b="1" dirty="0" smtClean="0">
                <a:solidFill>
                  <a:srgbClr val="FF0000"/>
                </a:solidFill>
              </a:rPr>
              <a:t>FORUM </a:t>
            </a:r>
            <a:r>
              <a:rPr lang="fr-FR" sz="4000" dirty="0" smtClean="0">
                <a:solidFill>
                  <a:srgbClr val="FF0000"/>
                </a:solidFill>
              </a:rPr>
              <a:t/>
            </a:r>
            <a:br>
              <a:rPr lang="fr-FR" sz="4000" dirty="0" smtClean="0">
                <a:solidFill>
                  <a:srgbClr val="FF0000"/>
                </a:solidFill>
              </a:rPr>
            </a:br>
            <a:r>
              <a:rPr lang="fr-FR" sz="4000" dirty="0" smtClean="0">
                <a:solidFill>
                  <a:srgbClr val="FF0000"/>
                </a:solidFill>
              </a:rPr>
              <a:t>France Traumatisme Crânien </a:t>
            </a:r>
            <a:br>
              <a:rPr lang="fr-FR" sz="4000" dirty="0" smtClean="0">
                <a:solidFill>
                  <a:srgbClr val="FF0000"/>
                </a:solidFill>
              </a:rPr>
            </a:br>
            <a:r>
              <a:rPr lang="fr-FR" sz="4000" dirty="0" smtClean="0">
                <a:solidFill>
                  <a:srgbClr val="FF0000"/>
                </a:solidFill>
              </a:rPr>
              <a:t>Vendredi 10 avril 2015 </a:t>
            </a:r>
            <a:br>
              <a:rPr lang="fr-FR" sz="4000" dirty="0" smtClean="0">
                <a:solidFill>
                  <a:srgbClr val="FF0000"/>
                </a:solidFill>
              </a:rPr>
            </a:br>
            <a:r>
              <a:rPr lang="fr-FR" sz="4000" dirty="0" smtClean="0">
                <a:solidFill>
                  <a:srgbClr val="FF0000"/>
                </a:solidFill>
              </a:rPr>
              <a:t>de 8h30 à 17h30 </a:t>
            </a:r>
          </a:p>
          <a:p>
            <a:pPr marL="0" indent="0" algn="ctr">
              <a:buNone/>
            </a:pPr>
            <a:r>
              <a:rPr lang="fr-FR" dirty="0" smtClean="0">
                <a:solidFill>
                  <a:srgbClr val="FF9999"/>
                </a:solidFill>
              </a:rPr>
              <a:t/>
            </a:r>
            <a:br>
              <a:rPr lang="fr-FR" dirty="0" smtClean="0">
                <a:solidFill>
                  <a:srgbClr val="FF9999"/>
                </a:solidFill>
              </a:rPr>
            </a:br>
            <a:r>
              <a:rPr lang="fr-FR" b="1" dirty="0" smtClean="0"/>
              <a:t>La solidarité nationale par le biais des Conseils Généraux doit-elle assumer prioritairement les besoins ? Quel impact alors pour ceux qui n’ont pas droit à réparation ? Peut-on envisager une action récursoire des Conseils Généraux ?</a:t>
            </a:r>
            <a:endParaRPr lang="fr-FR" b="1" dirty="0"/>
          </a:p>
        </p:txBody>
      </p:sp>
      <p:pic>
        <p:nvPicPr>
          <p:cNvPr id="5" name="Image 4"/>
          <p:cNvPicPr>
            <a:picLocks noChangeAspect="1"/>
          </p:cNvPicPr>
          <p:nvPr/>
        </p:nvPicPr>
        <p:blipFill>
          <a:blip r:embed="rId3"/>
          <a:stretch>
            <a:fillRect/>
          </a:stretch>
        </p:blipFill>
        <p:spPr>
          <a:xfrm>
            <a:off x="9911087" y="243747"/>
            <a:ext cx="2185629" cy="1712572"/>
          </a:xfrm>
          <a:prstGeom prst="rect">
            <a:avLst/>
          </a:prstGeom>
        </p:spPr>
      </p:pic>
      <p:sp>
        <p:nvSpPr>
          <p:cNvPr id="6" name="Espace réservé du numéro de diapositive 5"/>
          <p:cNvSpPr>
            <a:spLocks noGrp="1"/>
          </p:cNvSpPr>
          <p:nvPr>
            <p:ph type="sldNum" sz="quarter" idx="12"/>
          </p:nvPr>
        </p:nvSpPr>
        <p:spPr/>
        <p:txBody>
          <a:bodyPr/>
          <a:lstStyle/>
          <a:p>
            <a:fld id="{75C6FF52-D948-420E-93AB-24F685D57A58}" type="slidenum">
              <a:rPr lang="fr-FR" smtClean="0"/>
              <a:t>2</a:t>
            </a:fld>
            <a:endParaRPr lang="fr-FR"/>
          </a:p>
        </p:txBody>
      </p:sp>
    </p:spTree>
    <p:extLst>
      <p:ext uri="{BB962C8B-B14F-4D97-AF65-F5344CB8AC3E}">
        <p14:creationId xmlns:p14="http://schemas.microsoft.com/office/powerpoint/2010/main" val="3210028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02622"/>
          </a:xfrm>
        </p:spPr>
        <p:txBody>
          <a:bodyPr>
            <a:noAutofit/>
          </a:bodyPr>
          <a:lstStyle/>
          <a:p>
            <a:pPr algn="ctr"/>
            <a:r>
              <a:rPr lang="fr-FR" dirty="0" smtClean="0"/>
              <a:t>R</a:t>
            </a:r>
            <a:r>
              <a:rPr lang="fr-FR" sz="4400" dirty="0" smtClean="0"/>
              <a:t>ÉPARATION ET COMPENSATION ?</a:t>
            </a:r>
            <a:endParaRPr lang="fr-FR" sz="4400" dirty="0"/>
          </a:p>
        </p:txBody>
      </p:sp>
      <p:pic>
        <p:nvPicPr>
          <p:cNvPr id="4" name="table"/>
          <p:cNvPicPr>
            <a:picLocks noGrp="1" noChangeAspect="1"/>
          </p:cNvPicPr>
          <p:nvPr>
            <p:ph idx="1"/>
          </p:nvPr>
        </p:nvPicPr>
        <p:blipFill>
          <a:blip r:embed="rId2"/>
          <a:stretch>
            <a:fillRect/>
          </a:stretch>
        </p:blipFill>
        <p:spPr>
          <a:xfrm>
            <a:off x="2015412" y="961054"/>
            <a:ext cx="8416212" cy="5654351"/>
          </a:xfrm>
          <a:prstGeom prst="rect">
            <a:avLst/>
          </a:prstGeom>
        </p:spPr>
      </p:pic>
    </p:spTree>
    <p:extLst>
      <p:ext uri="{BB962C8B-B14F-4D97-AF65-F5344CB8AC3E}">
        <p14:creationId xmlns:p14="http://schemas.microsoft.com/office/powerpoint/2010/main" val="26998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2134" y="299135"/>
            <a:ext cx="10515600" cy="1325563"/>
          </a:xfrm>
        </p:spPr>
        <p:txBody>
          <a:bodyPr>
            <a:normAutofit fontScale="90000"/>
          </a:bodyPr>
          <a:lstStyle/>
          <a:p>
            <a:pPr algn="just"/>
            <a:r>
              <a:rPr lang="fr-FR" dirty="0" smtClean="0">
                <a:latin typeface="Cambria"/>
                <a:cs typeface="Cambria"/>
              </a:rPr>
              <a:t>Exemple de la PCH : le contrôle d’effectivité de l’utilisation de la PCH- un exemple Kafkaïen</a:t>
            </a:r>
            <a:endParaRPr lang="fr-FR" dirty="0">
              <a:latin typeface="Cambria"/>
              <a:cs typeface="Cambria"/>
            </a:endParaRPr>
          </a:p>
        </p:txBody>
      </p:sp>
      <p:sp>
        <p:nvSpPr>
          <p:cNvPr id="3" name="Espace réservé du contenu 2"/>
          <p:cNvSpPr>
            <a:spLocks noGrp="1"/>
          </p:cNvSpPr>
          <p:nvPr>
            <p:ph idx="1"/>
          </p:nvPr>
        </p:nvSpPr>
        <p:spPr>
          <a:xfrm>
            <a:off x="979100" y="2217510"/>
            <a:ext cx="10233800" cy="4351338"/>
          </a:xfrm>
          <a:solidFill>
            <a:schemeClr val="bg1"/>
          </a:solidFill>
        </p:spPr>
        <p:txBody>
          <a:bodyPr>
            <a:normAutofit fontScale="92500" lnSpcReduction="20000"/>
          </a:bodyPr>
          <a:lstStyle/>
          <a:p>
            <a:pPr algn="just"/>
            <a:r>
              <a:rPr lang="fr-FR" i="1" dirty="0" smtClean="0"/>
              <a:t>Linda AOUAR</a:t>
            </a:r>
            <a:r>
              <a:rPr lang="fr-FR" i="1" dirty="0"/>
              <a:t>, </a:t>
            </a:r>
            <a:r>
              <a:rPr lang="fr-FR" i="1" dirty="0" smtClean="0"/>
              <a:t>APF</a:t>
            </a:r>
            <a:r>
              <a:rPr lang="fr-FR" i="1" dirty="0"/>
              <a:t>, </a:t>
            </a:r>
            <a:r>
              <a:rPr lang="fr-FR" i="1" dirty="0" smtClean="0"/>
              <a:t>Gaz. Pal. 12-14 oct.2014 n°285-287</a:t>
            </a:r>
          </a:p>
          <a:p>
            <a:pPr marL="0" indent="0" algn="just">
              <a:buNone/>
            </a:pPr>
            <a:r>
              <a:rPr lang="fr-FR" dirty="0" smtClean="0"/>
              <a:t>Exemple : Marie, 54 ans, atteinte d’une SEP</a:t>
            </a:r>
          </a:p>
          <a:p>
            <a:pPr marL="0" indent="0" algn="just">
              <a:buNone/>
            </a:pPr>
            <a:r>
              <a:rPr lang="fr-FR" dirty="0" smtClean="0"/>
              <a:t>Montant accordé par la CDAPH : correspondant à un volume de 273 h mensuelles d’aide à domicile.</a:t>
            </a:r>
          </a:p>
          <a:p>
            <a:pPr marL="0" indent="0" algn="just">
              <a:buNone/>
            </a:pPr>
            <a:r>
              <a:rPr lang="fr-FR" dirty="0" smtClean="0"/>
              <a:t>Nécessité de recourir à des services prestataires (travail de nuit, jours fériés, dimanche etc.) dont le coût horaire est supérieur à celui du tarif de la PCH.</a:t>
            </a:r>
          </a:p>
          <a:p>
            <a:pPr marL="0" indent="0" algn="just">
              <a:buNone/>
            </a:pPr>
            <a:r>
              <a:rPr lang="fr-FR" dirty="0" smtClean="0"/>
              <a:t>Cependant, le service prestataire étant plus élevé que le tarif horaire fixé par le Conseil Général, la personne a dû limiter le volume d’intervention à 200 heures.</a:t>
            </a:r>
          </a:p>
          <a:p>
            <a:pPr marL="0" indent="0" algn="just">
              <a:buNone/>
            </a:pPr>
            <a:r>
              <a:rPr lang="fr-FR" dirty="0" smtClean="0"/>
              <a:t>Conséquence : le Conseil général va considérer que seulement 200 heures sont consommées chaque mois et que la personne doit rembourser l’équivalent de 73 heures restantes. </a:t>
            </a:r>
          </a:p>
          <a:p>
            <a:pPr marL="0" indent="0">
              <a:buNone/>
            </a:pPr>
            <a:endParaRPr lang="fr-FR" dirty="0"/>
          </a:p>
        </p:txBody>
      </p:sp>
    </p:spTree>
    <p:extLst>
      <p:ext uri="{BB962C8B-B14F-4D97-AF65-F5344CB8AC3E}">
        <p14:creationId xmlns:p14="http://schemas.microsoft.com/office/powerpoint/2010/main" val="3780594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1122359" y="0"/>
            <a:ext cx="10515600" cy="1325563"/>
          </a:xfrm>
        </p:spPr>
        <p:txBody>
          <a:bodyPr>
            <a:normAutofit/>
          </a:bodyPr>
          <a:lstStyle/>
          <a:p>
            <a:r>
              <a:rPr lang="fr-FR" sz="4000" dirty="0" smtClean="0">
                <a:latin typeface="Cambria"/>
                <a:cs typeface="Cambria"/>
              </a:rPr>
              <a:t>PCH : jurisprudence hésitante</a:t>
            </a:r>
            <a:endParaRPr lang="fr-FR" sz="4000" dirty="0">
              <a:latin typeface="Cambria"/>
              <a:cs typeface="Cambria"/>
            </a:endParaRPr>
          </a:p>
        </p:txBody>
      </p:sp>
      <p:sp>
        <p:nvSpPr>
          <p:cNvPr id="11" name="Espace réservé du contenu 10"/>
          <p:cNvSpPr>
            <a:spLocks noGrp="1"/>
          </p:cNvSpPr>
          <p:nvPr>
            <p:ph idx="1"/>
          </p:nvPr>
        </p:nvSpPr>
        <p:spPr>
          <a:xfrm>
            <a:off x="1120000" y="1334278"/>
            <a:ext cx="10233800" cy="5430416"/>
          </a:xfrm>
          <a:solidFill>
            <a:schemeClr val="bg1"/>
          </a:solidFill>
        </p:spPr>
        <p:txBody>
          <a:bodyPr>
            <a:normAutofit fontScale="25000" lnSpcReduction="20000"/>
          </a:bodyPr>
          <a:lstStyle/>
          <a:p>
            <a:pPr marL="0" indent="0">
              <a:buNone/>
            </a:pPr>
            <a:r>
              <a:rPr lang="fr-FR" sz="12800" dirty="0" err="1" smtClean="0"/>
              <a:t>Civ</a:t>
            </a:r>
            <a:r>
              <a:rPr lang="fr-FR" sz="12800" dirty="0" smtClean="0"/>
              <a:t>. 2</a:t>
            </a:r>
            <a:r>
              <a:rPr lang="fr-FR" sz="12800" baseline="30000" dirty="0" smtClean="0"/>
              <a:t>e</a:t>
            </a:r>
            <a:r>
              <a:rPr lang="fr-FR" sz="12800" dirty="0" smtClean="0"/>
              <a:t> , 28 fev.2013 n°12-23706 : </a:t>
            </a:r>
          </a:p>
          <a:p>
            <a:pPr marL="0" indent="0" algn="just">
              <a:buNone/>
            </a:pPr>
            <a:r>
              <a:rPr lang="fr-FR" sz="12800" i="1" dirty="0" smtClean="0"/>
              <a:t>« La prestation compensatoire du handicap qui est dépourvue de caractère indemnitaire et dont le montant est modulé en fonction des besoins et des ressources de chaque personne handicapée »</a:t>
            </a:r>
          </a:p>
          <a:p>
            <a:pPr marL="0" indent="0">
              <a:buNone/>
            </a:pPr>
            <a:endParaRPr lang="fr-FR" sz="4800" i="1" dirty="0" smtClean="0"/>
          </a:p>
          <a:p>
            <a:pPr marL="0" indent="0">
              <a:buNone/>
            </a:pPr>
            <a:r>
              <a:rPr lang="fr-FR" sz="12800" dirty="0" smtClean="0"/>
              <a:t>Civ</a:t>
            </a:r>
            <a:r>
              <a:rPr lang="fr-FR" sz="12800" dirty="0"/>
              <a:t>. 2</a:t>
            </a:r>
            <a:r>
              <a:rPr lang="fr-FR" sz="12800" baseline="30000" dirty="0"/>
              <a:t>e</a:t>
            </a:r>
            <a:r>
              <a:rPr lang="fr-FR" sz="12800" dirty="0"/>
              <a:t> , </a:t>
            </a:r>
            <a:r>
              <a:rPr lang="fr-FR" sz="12800" dirty="0" smtClean="0"/>
              <a:t>16 mai 2013 n°12-18093 </a:t>
            </a:r>
            <a:r>
              <a:rPr lang="fr-FR" sz="12800" dirty="0"/>
              <a:t>: </a:t>
            </a:r>
          </a:p>
          <a:p>
            <a:pPr marL="0" indent="0" algn="just">
              <a:buNone/>
            </a:pPr>
            <a:r>
              <a:rPr lang="fr-FR" sz="11200" i="1" dirty="0" smtClean="0"/>
              <a:t>«</a:t>
            </a:r>
            <a:r>
              <a:rPr lang="fr-FR" sz="11200" i="1" dirty="0"/>
              <a:t>Vu les articles L. 245-1 et suivants du code de l'action sociale et des familles, dans leur rédaction issue de la loi n° 2005-102 du 11 février 2005, applicables à l'espèce ; </a:t>
            </a:r>
            <a:r>
              <a:rPr lang="fr-FR" sz="11200" i="1" dirty="0" smtClean="0"/>
              <a:t>Attendu </a:t>
            </a:r>
            <a:r>
              <a:rPr lang="fr-FR" sz="11200" i="1" dirty="0"/>
              <a:t>qu'il résulte de ces textes que la prestation de compensation du handicap, servie en exécution d'une obligation nationale de solidarité, qui est accordée sans condition de ressources, et dont le montant est fixé en fonction des besoins individualisés de l'allocataire, constitue une prestation indemnitaire </a:t>
            </a:r>
            <a:r>
              <a:rPr lang="fr-FR" sz="11200" i="1" dirty="0" smtClean="0"/>
              <a:t>; »</a:t>
            </a:r>
            <a:endParaRPr lang="fr-FR" sz="6400" i="1" dirty="0" smtClean="0"/>
          </a:p>
          <a:p>
            <a:pPr marL="0" indent="0" algn="just">
              <a:buNone/>
            </a:pPr>
            <a:endParaRPr lang="fr-FR" sz="4400" i="1" dirty="0" smtClean="0"/>
          </a:p>
          <a:p>
            <a:pPr marL="0" indent="0" algn="just">
              <a:buNone/>
            </a:pPr>
            <a:r>
              <a:rPr lang="fr-FR" sz="7200" dirty="0" smtClean="0"/>
              <a:t> </a:t>
            </a:r>
            <a:r>
              <a:rPr lang="fr-FR" sz="7200" dirty="0">
                <a:solidFill>
                  <a:schemeClr val="bg1"/>
                </a:solidFill>
              </a:rPr>
              <a:t/>
            </a:r>
            <a:br>
              <a:rPr lang="fr-FR" sz="7200" dirty="0">
                <a:solidFill>
                  <a:schemeClr val="bg1"/>
                </a:solidFill>
              </a:rPr>
            </a:br>
            <a:endParaRPr lang="fr-FR" sz="7200" dirty="0">
              <a:solidFill>
                <a:schemeClr val="bg1"/>
              </a:solidFill>
            </a:endParaRPr>
          </a:p>
        </p:txBody>
      </p:sp>
    </p:spTree>
    <p:extLst>
      <p:ext uri="{BB962C8B-B14F-4D97-AF65-F5344CB8AC3E}">
        <p14:creationId xmlns:p14="http://schemas.microsoft.com/office/powerpoint/2010/main" val="6739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1087723" y="89244"/>
            <a:ext cx="10515600" cy="1325563"/>
          </a:xfrm>
        </p:spPr>
        <p:txBody>
          <a:bodyPr>
            <a:normAutofit/>
          </a:bodyPr>
          <a:lstStyle/>
          <a:p>
            <a:r>
              <a:rPr lang="fr-FR" dirty="0" smtClean="0">
                <a:latin typeface="Cambria"/>
                <a:cs typeface="Cambria"/>
              </a:rPr>
              <a:t>PCH : PAS DE DEDUCTION POUR L’ASSUREUR?</a:t>
            </a:r>
            <a:endParaRPr lang="fr-FR" dirty="0">
              <a:latin typeface="Cambria"/>
              <a:cs typeface="Cambria"/>
            </a:endParaRPr>
          </a:p>
        </p:txBody>
      </p:sp>
      <p:sp>
        <p:nvSpPr>
          <p:cNvPr id="11" name="Espace réservé du contenu 10"/>
          <p:cNvSpPr>
            <a:spLocks noGrp="1"/>
          </p:cNvSpPr>
          <p:nvPr>
            <p:ph idx="1"/>
          </p:nvPr>
        </p:nvSpPr>
        <p:spPr>
          <a:xfrm>
            <a:off x="1120000" y="1334278"/>
            <a:ext cx="10233800" cy="5430416"/>
          </a:xfrm>
          <a:solidFill>
            <a:schemeClr val="bg1"/>
          </a:solidFill>
        </p:spPr>
        <p:txBody>
          <a:bodyPr>
            <a:normAutofit fontScale="70000" lnSpcReduction="20000"/>
          </a:bodyPr>
          <a:lstStyle/>
          <a:p>
            <a:pPr marL="0" indent="0">
              <a:buNone/>
            </a:pPr>
            <a:endParaRPr lang="fr-FR" sz="6000" dirty="0" smtClean="0"/>
          </a:p>
          <a:p>
            <a:pPr marL="0" indent="0">
              <a:buNone/>
            </a:pPr>
            <a:r>
              <a:rPr lang="fr-FR" sz="6000" dirty="0" smtClean="0"/>
              <a:t>Civ </a:t>
            </a:r>
            <a:r>
              <a:rPr lang="fr-FR" sz="6000" dirty="0"/>
              <a:t>1</a:t>
            </a:r>
            <a:r>
              <a:rPr lang="fr-FR" sz="6000" baseline="30000" dirty="0"/>
              <a:t>e</a:t>
            </a:r>
            <a:r>
              <a:rPr lang="fr-FR" sz="6000" dirty="0"/>
              <a:t> 19 mars 2015 </a:t>
            </a:r>
            <a:r>
              <a:rPr lang="fr-FR" sz="6000" dirty="0" smtClean="0"/>
              <a:t>n°14-12792</a:t>
            </a:r>
          </a:p>
          <a:p>
            <a:pPr marL="0" indent="0">
              <a:buNone/>
            </a:pPr>
            <a:endParaRPr lang="fr-FR" sz="6400" dirty="0" smtClean="0"/>
          </a:p>
          <a:p>
            <a:pPr marL="0" indent="0" algn="just">
              <a:buNone/>
            </a:pPr>
            <a:r>
              <a:rPr lang="fr-FR" sz="4600" i="1" dirty="0" smtClean="0"/>
              <a:t>« Attendu que, dès lors que la prestation de compensation du handicap à laquelle Bernard Y...pouvait prétendre ne donnait pas lieu à recours subrogatoire contre la personne tenue à réparation, de sorte qu'elle n'avait pas à être imputée sur l'indemnité réparant l'atteinte à son intégrité physique, l'arrêt n'encourt pas le grief du moyen ; »</a:t>
            </a:r>
          </a:p>
          <a:p>
            <a:pPr marL="0" indent="0">
              <a:buNone/>
            </a:pPr>
            <a:endParaRPr lang="fr-FR" sz="3800" i="1" dirty="0" smtClean="0"/>
          </a:p>
          <a:p>
            <a:pPr marL="0" indent="0" algn="just">
              <a:buNone/>
            </a:pPr>
            <a:r>
              <a:rPr lang="fr-FR" sz="6400" dirty="0" smtClean="0"/>
              <a:t> </a:t>
            </a:r>
            <a:r>
              <a:rPr lang="fr-FR" sz="6400" dirty="0">
                <a:solidFill>
                  <a:schemeClr val="bg1"/>
                </a:solidFill>
              </a:rPr>
              <a:t/>
            </a:r>
            <a:br>
              <a:rPr lang="fr-FR" sz="6400" dirty="0">
                <a:solidFill>
                  <a:schemeClr val="bg1"/>
                </a:solidFill>
              </a:rPr>
            </a:br>
            <a:endParaRPr lang="fr-FR" sz="6400" dirty="0">
              <a:solidFill>
                <a:schemeClr val="bg1"/>
              </a:solidFill>
            </a:endParaRPr>
          </a:p>
        </p:txBody>
      </p:sp>
    </p:spTree>
    <p:extLst>
      <p:ext uri="{BB962C8B-B14F-4D97-AF65-F5344CB8AC3E}">
        <p14:creationId xmlns:p14="http://schemas.microsoft.com/office/powerpoint/2010/main" val="3289701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37395" y="321631"/>
            <a:ext cx="10515600" cy="1325563"/>
          </a:xfrm>
        </p:spPr>
        <p:txBody>
          <a:bodyPr>
            <a:normAutofit fontScale="90000"/>
          </a:bodyPr>
          <a:lstStyle/>
          <a:p>
            <a:r>
              <a:rPr lang="fr-FR" dirty="0">
                <a:latin typeface="Cambria"/>
                <a:cs typeface="Cambria"/>
              </a:rPr>
              <a:t>L’offensive du Fonds de Garantie: obliger la victime à</a:t>
            </a:r>
            <a:r>
              <a:rPr lang="fr-FR" dirty="0" smtClean="0">
                <a:latin typeface="Cambria"/>
                <a:cs typeface="Cambria"/>
              </a:rPr>
              <a:t> </a:t>
            </a:r>
            <a:r>
              <a:rPr lang="fr-FR" dirty="0">
                <a:latin typeface="Cambria"/>
                <a:cs typeface="Cambria"/>
              </a:rPr>
              <a:t>solliciter la PCH avant l’indemnisation</a:t>
            </a:r>
          </a:p>
        </p:txBody>
      </p:sp>
      <p:sp>
        <p:nvSpPr>
          <p:cNvPr id="3" name="Espace réservé du contenu 2"/>
          <p:cNvSpPr>
            <a:spLocks noGrp="1"/>
          </p:cNvSpPr>
          <p:nvPr>
            <p:ph idx="1"/>
          </p:nvPr>
        </p:nvSpPr>
        <p:spPr>
          <a:xfrm>
            <a:off x="961053" y="1728011"/>
            <a:ext cx="10392747" cy="4752457"/>
          </a:xfrm>
          <a:solidFill>
            <a:schemeClr val="bg1"/>
          </a:solidFill>
        </p:spPr>
        <p:txBody>
          <a:bodyPr>
            <a:noAutofit/>
          </a:bodyPr>
          <a:lstStyle/>
          <a:p>
            <a:pPr algn="just"/>
            <a:endParaRPr lang="fr-FR" sz="2400" b="1" i="1" dirty="0" smtClean="0">
              <a:latin typeface="Cambria" panose="02040503050406030204" pitchFamily="18" charset="0"/>
            </a:endParaRPr>
          </a:p>
          <a:p>
            <a:pPr algn="just"/>
            <a:r>
              <a:rPr lang="fr-FR" sz="2000" b="1" i="1" dirty="0" smtClean="0">
                <a:latin typeface="Cambria" panose="02040503050406030204" pitchFamily="18" charset="0"/>
              </a:rPr>
              <a:t>POSITION DU FGTI DEVANT LA COUR DE CASSATION</a:t>
            </a:r>
          </a:p>
          <a:p>
            <a:pPr marL="0" indent="0" algn="just">
              <a:buNone/>
            </a:pPr>
            <a:r>
              <a:rPr lang="fr-FR" i="1" dirty="0" smtClean="0">
                <a:latin typeface="Calibri"/>
                <a:cs typeface="Calibri"/>
              </a:rPr>
              <a:t>«la </a:t>
            </a:r>
            <a:r>
              <a:rPr lang="fr-FR" i="1" dirty="0">
                <a:latin typeface="Calibri"/>
                <a:cs typeface="Calibri"/>
              </a:rPr>
              <a:t>victime </a:t>
            </a:r>
            <a:r>
              <a:rPr lang="fr-FR" i="1" u="sng" dirty="0">
                <a:latin typeface="Calibri"/>
                <a:cs typeface="Calibri"/>
              </a:rPr>
              <a:t>est tenue de saisir la MDPH </a:t>
            </a:r>
            <a:r>
              <a:rPr lang="fr-FR" i="1" dirty="0">
                <a:latin typeface="Calibri"/>
                <a:cs typeface="Calibri"/>
              </a:rPr>
              <a:t>pour connaître l’étendue de ses droits au titre de la prestation de compensation du handicap avant de demander l’indemnisation par le Fonds de garantie des postes de préjudice qui pourraient être indemnisés par cette prestation de compensation ;</a:t>
            </a:r>
          </a:p>
          <a:p>
            <a:pPr marL="0" indent="0" algn="just">
              <a:buNone/>
            </a:pPr>
            <a:r>
              <a:rPr lang="fr-FR" i="1" dirty="0" smtClean="0">
                <a:latin typeface="Calibri"/>
                <a:cs typeface="Calibri"/>
              </a:rPr>
              <a:t>en </a:t>
            </a:r>
            <a:r>
              <a:rPr lang="fr-FR" i="1" dirty="0">
                <a:latin typeface="Calibri"/>
                <a:cs typeface="Calibri"/>
              </a:rPr>
              <a:t>jugeant l’inverse, la cour d’appel a violé les articles 245-1 et suivants du code de l’action sociale et des familles et </a:t>
            </a:r>
            <a:r>
              <a:rPr lang="fr-FR" i="1" dirty="0" smtClean="0">
                <a:latin typeface="Calibri"/>
                <a:cs typeface="Calibri"/>
              </a:rPr>
              <a:t>l’article 706-9 </a:t>
            </a:r>
            <a:r>
              <a:rPr lang="fr-FR" i="1" dirty="0">
                <a:latin typeface="Calibri"/>
                <a:cs typeface="Calibri"/>
              </a:rPr>
              <a:t>du code de procédure pénale</a:t>
            </a:r>
            <a:r>
              <a:rPr lang="fr-FR" i="1" dirty="0" smtClean="0">
                <a:latin typeface="Calibri"/>
                <a:cs typeface="Calibri"/>
              </a:rPr>
              <a:t>. »</a:t>
            </a:r>
          </a:p>
          <a:p>
            <a:pPr marL="0" indent="0" algn="just">
              <a:buNone/>
            </a:pPr>
            <a:r>
              <a:rPr lang="fr-FR" sz="2000" b="1" dirty="0" smtClean="0">
                <a:ea typeface="Calibri" pitchFamily="34" charset="0"/>
                <a:cs typeface="Calibri"/>
              </a:rPr>
              <a:t>COUR </a:t>
            </a:r>
            <a:r>
              <a:rPr lang="fr-FR" sz="2000" b="1" dirty="0">
                <a:ea typeface="Calibri" pitchFamily="34" charset="0"/>
                <a:cs typeface="Calibri"/>
              </a:rPr>
              <a:t>DE </a:t>
            </a:r>
            <a:r>
              <a:rPr lang="fr-FR" sz="2000" b="1" dirty="0" smtClean="0">
                <a:ea typeface="Calibri" pitchFamily="34" charset="0"/>
                <a:cs typeface="Calibri"/>
              </a:rPr>
              <a:t>CASSATION CIV 2 20 </a:t>
            </a:r>
            <a:r>
              <a:rPr lang="fr-FR" sz="2000" b="1" dirty="0">
                <a:ea typeface="Calibri" pitchFamily="34" charset="0"/>
                <a:cs typeface="Calibri"/>
              </a:rPr>
              <a:t>novembre 2014 </a:t>
            </a:r>
            <a:r>
              <a:rPr lang="fr-FR" sz="2000" b="1" dirty="0" smtClean="0">
                <a:ea typeface="Calibri" pitchFamily="34" charset="0"/>
                <a:cs typeface="Calibri"/>
              </a:rPr>
              <a:t>Non-admission Pourvoi </a:t>
            </a:r>
            <a:r>
              <a:rPr lang="fr-FR" sz="2000" b="1" dirty="0">
                <a:ea typeface="Calibri" pitchFamily="34" charset="0"/>
                <a:cs typeface="Calibri"/>
              </a:rPr>
              <a:t>no Q 13-25.710 </a:t>
            </a:r>
            <a:endParaRPr lang="fr-FR" sz="1800" b="1" dirty="0">
              <a:cs typeface="Calibri"/>
            </a:endParaRPr>
          </a:p>
          <a:p>
            <a:pPr marL="0" indent="0" algn="just">
              <a:buNone/>
            </a:pPr>
            <a:endParaRPr lang="fr-FR" i="1" dirty="0">
              <a:latin typeface="Calibri"/>
              <a:cs typeface="Calibri"/>
            </a:endParaRPr>
          </a:p>
        </p:txBody>
      </p:sp>
    </p:spTree>
    <p:extLst>
      <p:ext uri="{BB962C8B-B14F-4D97-AF65-F5344CB8AC3E}">
        <p14:creationId xmlns:p14="http://schemas.microsoft.com/office/powerpoint/2010/main" val="1769173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3158"/>
            <a:ext cx="10515600" cy="1572467"/>
          </a:xfrm>
        </p:spPr>
        <p:txBody>
          <a:bodyPr>
            <a:normAutofit/>
          </a:bodyPr>
          <a:lstStyle/>
          <a:p>
            <a:r>
              <a:rPr lang="fr-FR" sz="4000" dirty="0" smtClean="0">
                <a:latin typeface="Cambria"/>
                <a:cs typeface="Cambria"/>
              </a:rPr>
              <a:t>La non subsidiarité de la réparation </a:t>
            </a:r>
            <a:endParaRPr lang="fr-FR" sz="4000" dirty="0">
              <a:latin typeface="Cambria"/>
              <a:cs typeface="Cambria"/>
            </a:endParaRPr>
          </a:p>
        </p:txBody>
      </p:sp>
      <p:sp>
        <p:nvSpPr>
          <p:cNvPr id="3" name="Espace réservé du contenu 2"/>
          <p:cNvSpPr>
            <a:spLocks noGrp="1"/>
          </p:cNvSpPr>
          <p:nvPr>
            <p:ph idx="1"/>
          </p:nvPr>
        </p:nvSpPr>
        <p:spPr/>
        <p:txBody>
          <a:bodyPr>
            <a:normAutofit fontScale="92500" lnSpcReduction="10000"/>
          </a:bodyPr>
          <a:lstStyle/>
          <a:p>
            <a:pPr marL="0" indent="0">
              <a:buNone/>
            </a:pPr>
            <a:endParaRPr lang="fr-FR" dirty="0" smtClean="0"/>
          </a:p>
          <a:p>
            <a:pPr marL="0" indent="0">
              <a:buNone/>
            </a:pPr>
            <a:r>
              <a:rPr lang="fr-FR" dirty="0"/>
              <a:t>Cass. 2</a:t>
            </a:r>
            <a:r>
              <a:rPr lang="fr-FR" baseline="30000" dirty="0"/>
              <a:t>e</a:t>
            </a:r>
            <a:r>
              <a:rPr lang="fr-FR" dirty="0"/>
              <a:t> civ., 30 avr. 2014, n° </a:t>
            </a:r>
            <a:r>
              <a:rPr lang="fr-FR" dirty="0" smtClean="0"/>
              <a:t>13-14943 </a:t>
            </a:r>
          </a:p>
          <a:p>
            <a:pPr marL="0" indent="0" algn="just">
              <a:buNone/>
            </a:pPr>
            <a:r>
              <a:rPr lang="fr-FR" i="1" dirty="0" smtClean="0"/>
              <a:t>« Qu'en statuant ainsi, alors, d'une part, que les dispositions de l'article 706-9 du code de procédure pénale n'imposent pas à la victime d'une infraction de tenter d'obtenir l'indemnisation de son préjudice des personnes responsables du dommage causé par l'infraction ou tenues à un titre quelconque d'en assurer la réparation préalablement à la saisine du président de la commission, et, d'autre part, que le droit à indemnisation n'était pas sérieusement contestable, la cour d'appel a violé les textes susvisés ; »</a:t>
            </a:r>
          </a:p>
          <a:p>
            <a:pPr marL="0" indent="0" algn="just">
              <a:buNone/>
            </a:pP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75C6FF52-D948-420E-93AB-24F685D57A58}" type="slidenum">
              <a:rPr lang="fr-FR" smtClean="0"/>
              <a:t>8</a:t>
            </a:fld>
            <a:endParaRPr lang="fr-FR"/>
          </a:p>
        </p:txBody>
      </p:sp>
    </p:spTree>
    <p:extLst>
      <p:ext uri="{BB962C8B-B14F-4D97-AF65-F5344CB8AC3E}">
        <p14:creationId xmlns:p14="http://schemas.microsoft.com/office/powerpoint/2010/main" val="863263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20676"/>
            <a:ext cx="10515600" cy="1504949"/>
          </a:xfrm>
        </p:spPr>
        <p:txBody>
          <a:bodyPr>
            <a:normAutofit fontScale="90000"/>
          </a:bodyPr>
          <a:lstStyle/>
          <a:p>
            <a:r>
              <a:rPr lang="fr-FR" b="1" dirty="0" smtClean="0"/>
              <a:t/>
            </a:r>
            <a:br>
              <a:rPr lang="fr-FR" b="1" dirty="0" smtClean="0"/>
            </a:br>
            <a:r>
              <a:rPr lang="fr-FR" sz="5300" b="1" dirty="0"/>
              <a:t/>
            </a:r>
            <a:br>
              <a:rPr lang="fr-FR" sz="5300" b="1" dirty="0"/>
            </a:br>
            <a:r>
              <a:rPr lang="fr-FR" dirty="0" smtClean="0">
                <a:latin typeface="Cambria" panose="02040503050406030204" pitchFamily="18" charset="0"/>
              </a:rPr>
              <a:t>Quid prestation suspendue ou supprimée ?</a:t>
            </a:r>
            <a:br>
              <a:rPr lang="fr-FR" dirty="0" smtClean="0">
                <a:latin typeface="Cambria" panose="02040503050406030204" pitchFamily="18" charset="0"/>
              </a:rPr>
            </a:br>
            <a:r>
              <a:rPr lang="fr-FR" sz="4000" b="1" dirty="0" smtClean="0">
                <a:latin typeface="Cambria" panose="02040503050406030204" pitchFamily="18" charset="0"/>
              </a:rPr>
              <a:t/>
            </a:r>
            <a:br>
              <a:rPr lang="fr-FR" sz="4000" b="1" dirty="0" smtClean="0">
                <a:latin typeface="Cambria" panose="02040503050406030204" pitchFamily="18" charset="0"/>
              </a:rPr>
            </a:br>
            <a:r>
              <a:rPr lang="fr-FR" sz="4000" b="1" dirty="0" smtClean="0">
                <a:latin typeface="Cambria" panose="02040503050406030204" pitchFamily="18" charset="0"/>
              </a:rPr>
              <a:t/>
            </a:r>
            <a:br>
              <a:rPr lang="fr-FR" sz="4000" b="1" dirty="0" smtClean="0">
                <a:latin typeface="Cambria" panose="02040503050406030204" pitchFamily="18" charset="0"/>
              </a:rPr>
            </a:br>
            <a:endParaRPr lang="fr-FR" sz="4000" dirty="0">
              <a:latin typeface="Cambria" panose="02040503050406030204" pitchFamily="18" charset="0"/>
            </a:endParaRPr>
          </a:p>
        </p:txBody>
      </p:sp>
      <p:sp>
        <p:nvSpPr>
          <p:cNvPr id="3" name="Espace réservé du contenu 2"/>
          <p:cNvSpPr>
            <a:spLocks noGrp="1"/>
          </p:cNvSpPr>
          <p:nvPr>
            <p:ph idx="1"/>
          </p:nvPr>
        </p:nvSpPr>
        <p:spPr/>
        <p:txBody>
          <a:bodyPr>
            <a:normAutofit/>
          </a:bodyPr>
          <a:lstStyle/>
          <a:p>
            <a:pPr marL="0" indent="0" algn="just">
              <a:buNone/>
            </a:pPr>
            <a:r>
              <a:rPr lang="fr-FR" sz="3200" dirty="0" smtClean="0">
                <a:latin typeface="Cambria"/>
                <a:cs typeface="Cambria"/>
              </a:rPr>
              <a:t>Vieux principe: pas d’action en aggravation</a:t>
            </a:r>
          </a:p>
          <a:p>
            <a:pPr marL="0" indent="0" algn="just">
              <a:buNone/>
            </a:pPr>
            <a:endParaRPr lang="fr-FR" sz="3200" i="1" dirty="0" smtClean="0">
              <a:latin typeface="Cambria" panose="02040503050406030204" pitchFamily="18" charset="0"/>
            </a:endParaRPr>
          </a:p>
          <a:p>
            <a:pPr marL="0" indent="0" algn="just">
              <a:buNone/>
            </a:pPr>
            <a:r>
              <a:rPr lang="fr-FR" sz="3200" i="1" dirty="0" smtClean="0">
                <a:latin typeface="Cambria" panose="02040503050406030204" pitchFamily="18" charset="0"/>
              </a:rPr>
              <a:t>« Le montant de l'indemnité complémentaire due a la victime d'un accident du travail par le tiers responsable ne peut être modifie une fois qu'il a été fixé par jugement, même si la rente forfaitaire allouée par la caisse de sécurité sociale est ultérieurement supprimée, suspendue ou réduite. »</a:t>
            </a:r>
          </a:p>
          <a:p>
            <a:pPr marL="0" indent="0" algn="just">
              <a:buNone/>
            </a:pPr>
            <a:r>
              <a:rPr lang="fr-FR" sz="3200" dirty="0" err="1">
                <a:latin typeface="Cambria"/>
                <a:cs typeface="Cambria"/>
              </a:rPr>
              <a:t>Cass</a:t>
            </a:r>
            <a:r>
              <a:rPr lang="fr-FR" sz="3200" dirty="0">
                <a:latin typeface="Cambria"/>
                <a:cs typeface="Cambria"/>
              </a:rPr>
              <a:t>. soc., </a:t>
            </a:r>
            <a:r>
              <a:rPr lang="fr-FR" sz="3600" dirty="0">
                <a:latin typeface="Cambria"/>
                <a:cs typeface="Cambria"/>
              </a:rPr>
              <a:t>19 déc.1966</a:t>
            </a:r>
            <a:endParaRPr lang="fr-FR" sz="3200" i="1" dirty="0">
              <a:latin typeface="Cambria"/>
              <a:cs typeface="Cambria"/>
            </a:endParaRPr>
          </a:p>
          <a:p>
            <a:pPr marL="0" indent="0" algn="just">
              <a:buNone/>
            </a:pPr>
            <a:endParaRPr lang="fr-FR" sz="3200" i="1" dirty="0">
              <a:latin typeface="Cambria" panose="02040503050406030204" pitchFamily="18" charset="0"/>
            </a:endParaRPr>
          </a:p>
        </p:txBody>
      </p:sp>
      <p:sp>
        <p:nvSpPr>
          <p:cNvPr id="4" name="Espace réservé du numéro de diapositive 3"/>
          <p:cNvSpPr>
            <a:spLocks noGrp="1"/>
          </p:cNvSpPr>
          <p:nvPr>
            <p:ph type="sldNum" sz="quarter" idx="12"/>
          </p:nvPr>
        </p:nvSpPr>
        <p:spPr/>
        <p:txBody>
          <a:bodyPr/>
          <a:lstStyle/>
          <a:p>
            <a:fld id="{75C6FF52-D948-420E-93AB-24F685D57A58}" type="slidenum">
              <a:rPr lang="fr-FR" smtClean="0"/>
              <a:t>9</a:t>
            </a:fld>
            <a:endParaRPr lang="fr-FR"/>
          </a:p>
        </p:txBody>
      </p:sp>
    </p:spTree>
    <p:extLst>
      <p:ext uri="{BB962C8B-B14F-4D97-AF65-F5344CB8AC3E}">
        <p14:creationId xmlns:p14="http://schemas.microsoft.com/office/powerpoint/2010/main" val="407640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2462</TotalTime>
  <Words>343</Words>
  <Application>Microsoft Office PowerPoint</Application>
  <PresentationFormat>Grand écran</PresentationFormat>
  <Paragraphs>75</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Cambria</vt:lpstr>
      <vt:lpstr>Thème Office</vt:lpstr>
      <vt:lpstr>                                </vt:lpstr>
      <vt:lpstr>                                </vt:lpstr>
      <vt:lpstr>RÉPARATION ET COMPENSATION ?</vt:lpstr>
      <vt:lpstr>Exemple de la PCH : le contrôle d’effectivité de l’utilisation de la PCH- un exemple Kafkaïen</vt:lpstr>
      <vt:lpstr>PCH : jurisprudence hésitante</vt:lpstr>
      <vt:lpstr>PCH : PAS DE DEDUCTION POUR L’ASSUREUR?</vt:lpstr>
      <vt:lpstr>L’offensive du Fonds de Garantie: obliger la victime à solliciter la PCH avant l’indemnisation</vt:lpstr>
      <vt:lpstr>La non subsidiarité de la réparation </vt:lpstr>
      <vt:lpstr>  Quid prestation suspendue ou supprimée ?   </vt:lpstr>
      <vt:lpstr>Le principe de la subrogation </vt:lpstr>
      <vt:lpstr>Solution du Conseil d’État: la prestation de compensation du handicap doit être déduite de la rente tierce personne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User10</dc:creator>
  <cp:lastModifiedBy>User10</cp:lastModifiedBy>
  <cp:revision>37</cp:revision>
  <dcterms:created xsi:type="dcterms:W3CDTF">2015-04-04T08:14:58Z</dcterms:created>
  <dcterms:modified xsi:type="dcterms:W3CDTF">2015-04-21T10:30:05Z</dcterms:modified>
</cp:coreProperties>
</file>