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F5F0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87CED4">
              <a:alpha val="2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254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5DC123">
              <a:alpha val="19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05381"/>
              <a:satOff val="14341"/>
              <a:lumOff val="10801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05381"/>
              <a:satOff val="14341"/>
              <a:lumOff val="10801"/>
            </a:scheme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45761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434" y="-108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6768052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Texte du titre</a:t>
            </a:r>
          </a:p>
        </p:txBody>
      </p:sp>
      <p:sp>
        <p:nvSpPr>
          <p:cNvPr id="12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13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-Gilles Allain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5334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-Gilles Allain</a:t>
            </a:r>
          </a:p>
        </p:txBody>
      </p:sp>
      <p:sp>
        <p:nvSpPr>
          <p:cNvPr id="94" name="« Saisissez une citation ici. »"/>
          <p:cNvSpPr txBox="1">
            <a:spLocks noGrp="1"/>
          </p:cNvSpPr>
          <p:nvPr>
            <p:ph type="body" sz="quarter" idx="14"/>
          </p:nvPr>
        </p:nvSpPr>
        <p:spPr>
          <a:xfrm>
            <a:off x="1270000" y="4254500"/>
            <a:ext cx="10464800" cy="7112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2400"/>
              </a:spcBef>
              <a:buSzTx/>
              <a:buNone/>
              <a:defRPr sz="4000"/>
            </a:lvl1pPr>
          </a:lstStyle>
          <a:p>
            <a:r>
              <a:t>« Saisissez une citation ici. »</a:t>
            </a:r>
          </a:p>
        </p:txBody>
      </p:sp>
      <p:sp>
        <p:nvSpPr>
          <p:cNvPr id="95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160020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exte du titre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Texte du titre</a:t>
            </a:r>
          </a:p>
        </p:txBody>
      </p:sp>
      <p:sp>
        <p:nvSpPr>
          <p:cNvPr id="22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219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23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e du titre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31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6718300" y="762000"/>
            <a:ext cx="5334000" cy="8242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exte du titre"/>
          <p:cNvSpPr txBox="1">
            <a:spLocks noGrp="1"/>
          </p:cNvSpPr>
          <p:nvPr>
            <p:ph type="title"/>
          </p:nvPr>
        </p:nvSpPr>
        <p:spPr>
          <a:xfrm>
            <a:off x="952500" y="762000"/>
            <a:ext cx="5334000" cy="40005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Texte du titre</a:t>
            </a:r>
          </a:p>
        </p:txBody>
      </p:sp>
      <p:sp>
        <p:nvSpPr>
          <p:cNvPr id="40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952500" y="5003800"/>
            <a:ext cx="5334000" cy="400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41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49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57" name="Texte niveau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58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67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81000" indent="-381000">
              <a:spcBef>
                <a:spcPts val="3800"/>
              </a:spcBef>
              <a:defRPr sz="2800"/>
            </a:lvl1pPr>
            <a:lvl2pPr marL="762000" indent="-381000">
              <a:spcBef>
                <a:spcPts val="3800"/>
              </a:spcBef>
              <a:defRPr sz="2800"/>
            </a:lvl2pPr>
            <a:lvl3pPr marL="1143000" indent="-381000">
              <a:spcBef>
                <a:spcPts val="3800"/>
              </a:spcBef>
              <a:defRPr sz="2800"/>
            </a:lvl3pPr>
            <a:lvl4pPr marL="1524000" indent="-381000">
              <a:spcBef>
                <a:spcPts val="3800"/>
              </a:spcBef>
              <a:defRPr sz="2800"/>
            </a:lvl4pPr>
            <a:lvl5pPr marL="1905000" indent="-381000">
              <a:spcBef>
                <a:spcPts val="3800"/>
              </a:spcBef>
              <a:defRPr sz="28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68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e niveau 1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76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718300" y="7620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half" idx="15"/>
          </p:nvPr>
        </p:nvSpPr>
        <p:spPr>
          <a:xfrm>
            <a:off x="952500" y="762884"/>
            <a:ext cx="5334000" cy="8229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 anchor="t"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>
            <a:spLocks noGrp="1"/>
          </p:cNvSpPr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Texte du titre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45599"/>
            <a:ext cx="368504" cy="3810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57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914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1371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1828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22860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2743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3200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3657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4114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Rupture de parcours des adultes cerebrolésés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 defTabSz="531622">
              <a:defRPr sz="7280"/>
            </a:lvl1pPr>
          </a:lstStyle>
          <a:p>
            <a:r>
              <a:t>Rupture de parcours des adultes cerebrolésés</a:t>
            </a:r>
          </a:p>
        </p:txBody>
      </p:sp>
      <p:sp>
        <p:nvSpPr>
          <p:cNvPr id="120" name="Le parcours psychiatrique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Le parcours psychiatrique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roubles du comportemen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25779">
              <a:defRPr sz="7200"/>
            </a:lvl1pPr>
          </a:lstStyle>
          <a:p>
            <a:r>
              <a:t>Troubles du comportement</a:t>
            </a:r>
          </a:p>
        </p:txBody>
      </p:sp>
      <p:sp>
        <p:nvSpPr>
          <p:cNvPr id="146" name="Forme apathiqu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38911" indent="-438911" defTabSz="560831">
              <a:spcBef>
                <a:spcPts val="4000"/>
              </a:spcBef>
              <a:defRPr sz="3648"/>
            </a:pPr>
            <a:endParaRPr/>
          </a:p>
          <a:p>
            <a:pPr marL="438911" indent="-438911" defTabSz="560831">
              <a:spcBef>
                <a:spcPts val="4000"/>
              </a:spcBef>
              <a:defRPr sz="3648"/>
            </a:pPr>
            <a:r>
              <a:t>Forme apathique</a:t>
            </a:r>
          </a:p>
          <a:p>
            <a:pPr marL="438911" indent="-438911" defTabSz="560831">
              <a:spcBef>
                <a:spcPts val="4000"/>
              </a:spcBef>
              <a:defRPr sz="3648"/>
            </a:pPr>
            <a:r>
              <a:t>Forme désinhibée </a:t>
            </a:r>
          </a:p>
          <a:p>
            <a:pPr marL="438911" indent="-438911" defTabSz="560831">
              <a:spcBef>
                <a:spcPts val="4000"/>
              </a:spcBef>
              <a:defRPr sz="3648"/>
            </a:pPr>
            <a:r>
              <a:t>Intrication des 2 + ou - anosognosie, alexithymie, prise de risques…</a:t>
            </a:r>
          </a:p>
          <a:p>
            <a:pPr marL="438911" indent="-438911" defTabSz="560831">
              <a:spcBef>
                <a:spcPts val="4000"/>
              </a:spcBef>
              <a:defRPr sz="3648"/>
            </a:pPr>
            <a:r>
              <a:t>Souffrance psychique, anxiété, troubles dépressifs. Conduites addictives; risque suicidaire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roubles de la sexualité"/>
          <p:cNvSpPr txBox="1">
            <a:spLocks noGrp="1"/>
          </p:cNvSpPr>
          <p:nvPr>
            <p:ph type="ctrTitle"/>
          </p:nvPr>
        </p:nvSpPr>
        <p:spPr>
          <a:xfrm>
            <a:off x="1055237" y="687208"/>
            <a:ext cx="10464801" cy="3302001"/>
          </a:xfrm>
          <a:prstGeom prst="rect">
            <a:avLst/>
          </a:prstGeom>
        </p:spPr>
        <p:txBody>
          <a:bodyPr/>
          <a:lstStyle/>
          <a:p>
            <a:r>
              <a:t>Troubles de la sexualité</a:t>
            </a:r>
          </a:p>
        </p:txBody>
      </p:sp>
      <p:sp>
        <p:nvSpPr>
          <p:cNvPr id="149" name="Moins liés aux atteintes cérébrales qu’aux déficiences physiques, aux difficultés relationnelles, à l’apathie ou la désinhibition…"/>
          <p:cNvSpPr txBox="1">
            <a:spLocks noGrp="1"/>
          </p:cNvSpPr>
          <p:nvPr>
            <p:ph type="subTitle" sz="quarter" idx="1"/>
          </p:nvPr>
        </p:nvSpPr>
        <p:spPr>
          <a:xfrm>
            <a:off x="1270000" y="5035550"/>
            <a:ext cx="10464800" cy="1130300"/>
          </a:xfrm>
          <a:prstGeom prst="rect">
            <a:avLst/>
          </a:prstGeom>
        </p:spPr>
        <p:txBody>
          <a:bodyPr/>
          <a:lstStyle/>
          <a:p>
            <a:pPr defTabSz="356362">
              <a:defRPr sz="2257"/>
            </a:pPr>
            <a:r>
              <a:t>Moins liés aux atteintes cérébrales qu’aux déficiences physiques, aux difficultés relationnelles, à l’apathie ou la désinhibition</a:t>
            </a:r>
          </a:p>
          <a:p>
            <a:pPr defTabSz="356362">
              <a:defRPr sz="2257"/>
            </a:pPr>
            <a:r>
              <a:t>SOUFFRANCE PSYCHOLOGIQUE +++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RISE EN CHARGE…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PRISE EN CHARGE</a:t>
            </a:r>
          </a:p>
          <a:p>
            <a:pPr defTabSz="484886">
              <a:defRPr sz="6640"/>
            </a:pPr>
            <a:r>
              <a:t>Non médicamenteuse</a:t>
            </a:r>
          </a:p>
        </p:txBody>
      </p:sp>
      <p:sp>
        <p:nvSpPr>
          <p:cNvPr id="152" name="Holistique, familiale, adaptation de l’entourage……"/>
          <p:cNvSpPr txBox="1">
            <a:spLocks noGrp="1"/>
          </p:cNvSpPr>
          <p:nvPr>
            <p:ph type="body" idx="1"/>
          </p:nvPr>
        </p:nvSpPr>
        <p:spPr>
          <a:xfrm>
            <a:off x="952500" y="2597150"/>
            <a:ext cx="11099800" cy="6286500"/>
          </a:xfrm>
          <a:prstGeom prst="rect">
            <a:avLst/>
          </a:prstGeom>
        </p:spPr>
        <p:txBody>
          <a:bodyPr/>
          <a:lstStyle/>
          <a:p>
            <a:r>
              <a:t> Holistique, familiale, adaptation de l’entourage…</a:t>
            </a:r>
          </a:p>
          <a:p>
            <a:r>
              <a:t>Activités de rééducation</a:t>
            </a:r>
          </a:p>
          <a:p>
            <a:r>
              <a:t>Activités occupationnelles</a:t>
            </a:r>
          </a:p>
          <a:p>
            <a:r>
              <a:t>Réinsertion professionnelle et sociale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RÉVENTION"/>
          <p:cNvSpPr txBox="1">
            <a:spLocks noGrp="1"/>
          </p:cNvSpPr>
          <p:nvPr>
            <p:ph type="title"/>
          </p:nvPr>
        </p:nvSpPr>
        <p:spPr>
          <a:xfrm>
            <a:off x="952500" y="299018"/>
            <a:ext cx="11099800" cy="2120901"/>
          </a:xfrm>
          <a:prstGeom prst="rect">
            <a:avLst/>
          </a:prstGeom>
        </p:spPr>
        <p:txBody>
          <a:bodyPr/>
          <a:lstStyle/>
          <a:p>
            <a:r>
              <a:t>PRÉVENTION</a:t>
            </a:r>
          </a:p>
        </p:txBody>
      </p:sp>
      <p:sp>
        <p:nvSpPr>
          <p:cNvPr id="155" name="rééducation, réadaptation, réinsertion: étapes non étanches…"/>
          <p:cNvSpPr txBox="1">
            <a:spLocks noGrp="1"/>
          </p:cNvSpPr>
          <p:nvPr>
            <p:ph type="body" idx="1"/>
          </p:nvPr>
        </p:nvSpPr>
        <p:spPr>
          <a:xfrm>
            <a:off x="952500" y="2007872"/>
            <a:ext cx="10823677" cy="6869428"/>
          </a:xfrm>
          <a:prstGeom prst="rect">
            <a:avLst/>
          </a:prstGeom>
        </p:spPr>
        <p:txBody>
          <a:bodyPr/>
          <a:lstStyle/>
          <a:p>
            <a:pPr marL="388620" indent="-388620" defTabSz="496570">
              <a:spcBef>
                <a:spcPts val="3500"/>
              </a:spcBef>
              <a:defRPr sz="3230"/>
            </a:pPr>
            <a:r>
              <a:t>rééducation, réadaptation, réinsertion: étapes non étanches</a:t>
            </a:r>
          </a:p>
          <a:p>
            <a:pPr marL="388620" indent="-388620" defTabSz="496570">
              <a:spcBef>
                <a:spcPts val="3500"/>
              </a:spcBef>
              <a:defRPr sz="3230"/>
            </a:pPr>
            <a:r>
              <a:t>Élaborer le projet de vie au retour dans la communauté, tenant compte de la fatigabilité. Organiser le suivi, les aides; information des intervenants, du patient et aidants.</a:t>
            </a:r>
          </a:p>
          <a:p>
            <a:pPr marL="388620" indent="-388620" defTabSz="496570">
              <a:spcBef>
                <a:spcPts val="3500"/>
              </a:spcBef>
              <a:defRPr sz="3230"/>
            </a:pPr>
            <a:r>
              <a:t>Coordination hospitalière, extra hospitalière et réseaux (SAMSAH, aides au domicile…)</a:t>
            </a:r>
          </a:p>
          <a:p>
            <a:pPr marL="388620" indent="-388620" defTabSz="496570">
              <a:spcBef>
                <a:spcPts val="3500"/>
              </a:spcBef>
              <a:defRPr sz="3230"/>
            </a:pPr>
            <a:r>
              <a:t>Séjours de répit</a:t>
            </a:r>
          </a:p>
          <a:p>
            <a:pPr marL="388620" indent="-388620" defTabSz="496570">
              <a:spcBef>
                <a:spcPts val="3500"/>
              </a:spcBef>
              <a:defRPr sz="3230"/>
            </a:pPr>
            <a:r>
              <a:t>Projet professionnel?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rise en charge médicamenteus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r>
              <a:t>Prise en charge médicamenteuse</a:t>
            </a:r>
          </a:p>
        </p:txBody>
      </p:sp>
      <p:sp>
        <p:nvSpPr>
          <p:cNvPr id="158" name="Toujours en association avec l’approche non médicamenteus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Toujours en association avec l’approche non médicamenteuse</a:t>
            </a:r>
          </a:p>
          <a:p>
            <a:r>
              <a:t>Tenant compte des associations, lésions, effets collatéraux et risques …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« Si cette épreuve m’a fait grandir et progresser, c’est surtout grâce aux rencontres qu’elle m’aura offertes »…"/>
          <p:cNvSpPr txBox="1">
            <a:spLocks noGrp="1"/>
          </p:cNvSpPr>
          <p:nvPr>
            <p:ph type="body" idx="14"/>
          </p:nvPr>
        </p:nvSpPr>
        <p:spPr>
          <a:xfrm>
            <a:off x="1270000" y="3187700"/>
            <a:ext cx="10464800" cy="2844800"/>
          </a:xfrm>
          <a:prstGeom prst="rect">
            <a:avLst/>
          </a:prstGeom>
        </p:spPr>
        <p:txBody>
          <a:bodyPr/>
          <a:lstStyle/>
          <a:p>
            <a:r>
              <a:t>« Si cette épreuve m’a fait grandir et progresser, c’est surtout grâce aux rencontres qu’elle m’aura offertes »</a:t>
            </a:r>
          </a:p>
          <a:p>
            <a:r>
              <a:t>Grand Corps Malade</a:t>
            </a:r>
          </a:p>
        </p:txBody>
      </p:sp>
      <p:pic>
        <p:nvPicPr>
          <p:cNvPr id="161" name="6610DC37-16ED-4EF5-8F00-D3FAAEBEBDF2-L0-001.jpeg" descr="6610DC37-16ED-4EF5-8F00-D3FAAEBEBDF2-L0-001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01039" y="364599"/>
            <a:ext cx="9480578" cy="936188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rand Corps Malade"/>
          <p:cNvSpPr txBox="1"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t>Grand Corps Malade</a:t>
            </a:r>
          </a:p>
        </p:txBody>
      </p:sp>
      <p:sp>
        <p:nvSpPr>
          <p:cNvPr id="164" name="« Il me semble que c’est une bonne idée de réapprendre à réfléchir et à se concentrer sur autre chose que mes problèmes physiques »"/>
          <p:cNvSpPr txBox="1">
            <a:spLocks noGrp="1"/>
          </p:cNvSpPr>
          <p:nvPr>
            <p:ph type="body" idx="14"/>
          </p:nvPr>
        </p:nvSpPr>
        <p:spPr>
          <a:xfrm>
            <a:off x="1270000" y="3644900"/>
            <a:ext cx="10464800" cy="1930401"/>
          </a:xfrm>
          <a:prstGeom prst="rect">
            <a:avLst/>
          </a:prstGeom>
        </p:spPr>
        <p:txBody>
          <a:bodyPr/>
          <a:lstStyle/>
          <a:p>
            <a:r>
              <a:t>« Il me semble que c’est une bonne idée de réapprendre à réfléchir et à se concentrer sur autre chose que mes problèmes physiques »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Vignettes clinique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Vignettes cliniques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Etienn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Etienne</a:t>
            </a:r>
          </a:p>
        </p:txBody>
      </p:sp>
      <p:sp>
        <p:nvSpPr>
          <p:cNvPr id="125" name="38ans…"/>
          <p:cNvSpPr txBox="1">
            <a:spLocks noGrp="1"/>
          </p:cNvSpPr>
          <p:nvPr>
            <p:ph type="body" idx="1"/>
          </p:nvPr>
        </p:nvSpPr>
        <p:spPr>
          <a:xfrm>
            <a:off x="61226" y="-63531"/>
            <a:ext cx="13190787" cy="10922443"/>
          </a:xfrm>
          <a:prstGeom prst="rect">
            <a:avLst/>
          </a:prstGeom>
        </p:spPr>
        <p:txBody>
          <a:bodyPr/>
          <a:lstStyle/>
          <a:p>
            <a:r>
              <a:t>38ans</a:t>
            </a:r>
          </a:p>
          <a:p>
            <a:r>
              <a:t>Épilepsie partielle , début à 15ans, coma puis crises partielles complexes temporales</a:t>
            </a:r>
          </a:p>
          <a:p>
            <a:r>
              <a:t>Perte d’autonomie et cognitive</a:t>
            </a:r>
          </a:p>
          <a:p>
            <a:r>
              <a:t>dépendance et troubles du comportement par « crises »de quelques heures: angoisses massives et vécu persécutif , hallucinatoire avec clasticité et/ ou mise en danger: défenestration récente</a:t>
            </a:r>
          </a:p>
          <a:p>
            <a:r>
              <a:t>Maintien difficile au domicile, refus des foyers sollicités, sauf 90j/an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Didier"/>
          <p:cNvSpPr txBox="1">
            <a:spLocks noGrp="1"/>
          </p:cNvSpPr>
          <p:nvPr>
            <p:ph type="title"/>
          </p:nvPr>
        </p:nvSpPr>
        <p:spPr>
          <a:xfrm>
            <a:off x="798280" y="412750"/>
            <a:ext cx="11099801" cy="2120900"/>
          </a:xfrm>
          <a:prstGeom prst="rect">
            <a:avLst/>
          </a:prstGeom>
        </p:spPr>
        <p:txBody>
          <a:bodyPr/>
          <a:lstStyle/>
          <a:p>
            <a:r>
              <a:t>Didier</a:t>
            </a:r>
          </a:p>
        </p:txBody>
      </p:sp>
      <p:sp>
        <p:nvSpPr>
          <p:cNvPr id="128" name="54 ans…"/>
          <p:cNvSpPr txBox="1">
            <a:spLocks noGrp="1"/>
          </p:cNvSpPr>
          <p:nvPr>
            <p:ph type="body" idx="1"/>
          </p:nvPr>
        </p:nvSpPr>
        <p:spPr>
          <a:xfrm>
            <a:off x="952500" y="2813561"/>
            <a:ext cx="11099800" cy="6286501"/>
          </a:xfrm>
          <a:prstGeom prst="rect">
            <a:avLst/>
          </a:prstGeom>
        </p:spPr>
        <p:txBody>
          <a:bodyPr/>
          <a:lstStyle/>
          <a:p>
            <a:pPr marL="288036" indent="-288036" defTabSz="368045">
              <a:spcBef>
                <a:spcPts val="2600"/>
              </a:spcBef>
              <a:defRPr sz="2394"/>
            </a:pPr>
            <a:r>
              <a:t>54 ans</a:t>
            </a:r>
          </a:p>
          <a:p>
            <a:pPr marL="288036" indent="-288036" defTabSz="368045">
              <a:spcBef>
                <a:spcPts val="2600"/>
              </a:spcBef>
              <a:defRPr sz="2394"/>
            </a:pPr>
            <a:r>
              <a:t>AVP à 36 ans: polytrauma</a:t>
            </a:r>
          </a:p>
          <a:p>
            <a:pPr marL="288036" indent="-288036" defTabSz="368045">
              <a:spcBef>
                <a:spcPts val="2600"/>
              </a:spcBef>
              <a:defRPr sz="2394"/>
            </a:pPr>
            <a:r>
              <a:t>Récupération progressive avec séquelles: syndrome dysexécutif, tr cognitifs et comportementaux. Conscience partielle des troubles, dysphorie, crises d’angoisse, quérulence et agressivité</a:t>
            </a:r>
          </a:p>
          <a:p>
            <a:pPr marL="288036" indent="-288036" defTabSz="368045">
              <a:spcBef>
                <a:spcPts val="2600"/>
              </a:spcBef>
              <a:defRPr sz="2394"/>
            </a:pPr>
            <a:r>
              <a:t>Dépendance alcoolique avec aggravation des troubles. Plusieurs hospitalisations en psychiatrie: crises clastiques, T.S, violence…puis errance avec désorientation, altération de l’état général, dénutrition</a:t>
            </a:r>
          </a:p>
          <a:p>
            <a:pPr marL="288036" indent="-288036" defTabSz="368045">
              <a:spcBef>
                <a:spcPts val="2600"/>
              </a:spcBef>
              <a:defRPr sz="2394"/>
            </a:pPr>
            <a:r>
              <a:t>Rupture familiale et sociale</a:t>
            </a:r>
          </a:p>
          <a:p>
            <a:pPr marL="288036" indent="-288036" defTabSz="368045">
              <a:spcBef>
                <a:spcPts val="2600"/>
              </a:spcBef>
              <a:defRPr sz="2394"/>
            </a:pPr>
            <a:r>
              <a:t>Retrouvé en errance, avec altération de l’EG , dénutrition, polynévrite…</a:t>
            </a:r>
          </a:p>
          <a:p>
            <a:pPr marL="288036" indent="-288036" defTabSz="368045">
              <a:spcBef>
                <a:spcPts val="2600"/>
              </a:spcBef>
              <a:defRPr sz="2394"/>
            </a:pPr>
            <a:r>
              <a:t>Apaisement en HP, S° de Korsakoff séquellaire 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C…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TC </a:t>
            </a:r>
          </a:p>
          <a:p>
            <a:pPr defTabSz="484886">
              <a:defRPr sz="6640"/>
            </a:pPr>
            <a:r>
              <a:t>Clinique psychiatrique</a:t>
            </a:r>
          </a:p>
        </p:txBody>
      </p:sp>
      <p:sp>
        <p:nvSpPr>
          <p:cNvPr id="131" name="Les tr du comportement sont une séquelle majeure et une sujétion pour la famille, et la société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Les tr du comportement sont une séquelle majeure et une sujétion pour la famille, et la société</a:t>
            </a:r>
          </a:p>
          <a:p>
            <a:r>
              <a:t>Faible efficacité des ttt médicamenteux usuels</a:t>
            </a:r>
          </a:p>
          <a:p>
            <a:r>
              <a:t>Stratégie thérapeutique? Réseaux de soins et maillage territorial connus ?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C: SÉQUELLES INVISIBLE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r>
              <a:t>TC: SÉQUELLES INVISIBLES</a:t>
            </a:r>
          </a:p>
        </p:txBody>
      </p:sp>
      <p:sp>
        <p:nvSpPr>
          <p:cNvPr id="134" name="Déroutantes pour l’entourage, parfois suite à TC modéré = séquelles cognitives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sz="2400">
                <a:effectLst>
                  <a:outerShdw blurRad="25400" dist="23998" dir="2700000" rotWithShape="0">
                    <a:srgbClr val="000000">
                      <a:alpha val="31034"/>
                    </a:srgbClr>
                  </a:outerShdw>
                </a:effectLst>
              </a:defRPr>
            </a:pPr>
            <a:r>
              <a:t>Déroutantes pour l’entourage, parfois suite à TC modéré = séquelles cognitives</a:t>
            </a:r>
          </a:p>
          <a:p>
            <a:pPr marL="0" indent="0" algn="ctr">
              <a:spcBef>
                <a:spcPts val="0"/>
              </a:spcBef>
              <a:buSzTx/>
              <a:buNone/>
              <a:defRPr sz="2500">
                <a:effectLst>
                  <a:outerShdw blurRad="25400" dist="23998" dir="2700000" rotWithShape="0">
                    <a:srgbClr val="000000">
                      <a:alpha val="31034"/>
                    </a:srgbClr>
                  </a:outerShdw>
                </a:effectLst>
              </a:defRPr>
            </a:pPr>
            <a:endParaRPr/>
          </a:p>
          <a:p>
            <a:pPr marL="0" indent="0" algn="ctr">
              <a:spcBef>
                <a:spcPts val="0"/>
              </a:spcBef>
              <a:buSzTx/>
              <a:buNone/>
              <a:defRPr sz="2500">
                <a:effectLst>
                  <a:outerShdw blurRad="25400" dist="23998" dir="2700000" rotWithShape="0">
                    <a:srgbClr val="000000">
                      <a:alpha val="31034"/>
                    </a:srgbClr>
                  </a:outerShdw>
                </a:effectLst>
              </a:defRPr>
            </a:pPr>
            <a:endParaRPr/>
          </a:p>
          <a:p>
            <a:pPr marL="0" indent="0" algn="ctr">
              <a:spcBef>
                <a:spcPts val="0"/>
              </a:spcBef>
              <a:buSzTx/>
              <a:buNone/>
              <a:defRPr sz="2500">
                <a:effectLst>
                  <a:outerShdw blurRad="25400" dist="23998" dir="2700000" rotWithShape="0">
                    <a:srgbClr val="000000">
                      <a:alpha val="31034"/>
                    </a:srgbClr>
                  </a:outerShdw>
                </a:effectLst>
              </a:defRPr>
            </a:pPr>
            <a:r>
              <a:t>Mémoire</a:t>
            </a:r>
          </a:p>
          <a:p>
            <a:pPr marL="0" indent="0" algn="ctr">
              <a:spcBef>
                <a:spcPts val="0"/>
              </a:spcBef>
              <a:buSzTx/>
              <a:buNone/>
              <a:defRPr sz="2500">
                <a:effectLst>
                  <a:outerShdw blurRad="25400" dist="23998" dir="2700000" rotWithShape="0">
                    <a:srgbClr val="000000">
                      <a:alpha val="31034"/>
                    </a:srgbClr>
                  </a:outerShdw>
                </a:effectLst>
              </a:defRPr>
            </a:pPr>
            <a:r>
              <a:t>Attention</a:t>
            </a:r>
          </a:p>
          <a:p>
            <a:pPr marL="0" indent="0" algn="ctr">
              <a:spcBef>
                <a:spcPts val="0"/>
              </a:spcBef>
              <a:buSzTx/>
              <a:buNone/>
              <a:defRPr sz="2500">
                <a:effectLst>
                  <a:outerShdw blurRad="25400" dist="23998" dir="2700000" rotWithShape="0">
                    <a:srgbClr val="000000">
                      <a:alpha val="31034"/>
                    </a:srgbClr>
                  </a:outerShdw>
                </a:effectLst>
              </a:defRPr>
            </a:pPr>
            <a:r>
              <a:t>Fonctions exécutives</a:t>
            </a:r>
          </a:p>
          <a:p>
            <a:pPr marL="0" indent="0" algn="ctr">
              <a:spcBef>
                <a:spcPts val="0"/>
              </a:spcBef>
              <a:buSzTx/>
              <a:buNone/>
              <a:defRPr sz="2500">
                <a:effectLst>
                  <a:outerShdw blurRad="25400" dist="23998" dir="2700000" rotWithShape="0">
                    <a:srgbClr val="000000">
                      <a:alpha val="31034"/>
                    </a:srgbClr>
                  </a:outerShdw>
                </a:effectLst>
              </a:defRPr>
            </a:pPr>
            <a:r>
              <a:t>Troubles du comportement</a:t>
            </a:r>
          </a:p>
          <a:p>
            <a:pPr marL="0" indent="0" algn="ctr">
              <a:spcBef>
                <a:spcPts val="0"/>
              </a:spcBef>
              <a:buSzTx/>
              <a:buNone/>
              <a:defRPr sz="2500">
                <a:effectLst>
                  <a:outerShdw blurRad="25400" dist="23998" dir="2700000" rotWithShape="0">
                    <a:srgbClr val="000000">
                      <a:alpha val="31034"/>
                    </a:srgbClr>
                  </a:outerShdw>
                </a:effectLst>
              </a:defRPr>
            </a:pPr>
            <a:r>
              <a:t>troubles sexuels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ATTEINTE DE LA MEMOI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02412">
              <a:defRPr sz="6880"/>
            </a:lvl1pPr>
          </a:lstStyle>
          <a:p>
            <a:r>
              <a:t>ATTEINTE DE LA MEMOIRE</a:t>
            </a:r>
          </a:p>
        </p:txBody>
      </p:sp>
      <p:sp>
        <p:nvSpPr>
          <p:cNvPr id="137" name="Mémoire de travail: mémoire immédiate et de stockage limité dans le temps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Mémoire de travail: mémoire immédiate et de stockage limité dans le temps</a:t>
            </a:r>
          </a:p>
          <a:p>
            <a:r>
              <a:t>Mémoire épisodique: événements de vie, surtout après l’accident. Perturbe vie quotidienne</a:t>
            </a:r>
          </a:p>
          <a:p>
            <a:r>
              <a:t>Mémoire sémantique: encodage chez l’enfant TC?</a:t>
            </a:r>
          </a:p>
          <a:p>
            <a:r>
              <a:t>Mémoire procédurale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rocessus attentionnel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Processus attentionnels</a:t>
            </a:r>
          </a:p>
        </p:txBody>
      </p:sp>
      <p:sp>
        <p:nvSpPr>
          <p:cNvPr id="140" name="Interaction avec les troubles de mémoir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Interaction avec les troubles de mémoire</a:t>
            </a:r>
          </a:p>
          <a:p>
            <a:r>
              <a:t>Attention sélective</a:t>
            </a:r>
          </a:p>
          <a:p>
            <a:r>
              <a:t>Attention soutenue: fatigabilité</a:t>
            </a:r>
          </a:p>
          <a:p>
            <a:r>
              <a:t>Attention divisée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ATTEINTE FONCTIONS EXÉCUTIVE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r>
              <a:t>ATTEINTE FONCTIONS EXÉCUTIVES </a:t>
            </a:r>
          </a:p>
        </p:txBody>
      </p:sp>
      <p:sp>
        <p:nvSpPr>
          <p:cNvPr id="143" name="Préparer et enchaîner les étapes d’une action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Préparer et enchaîner les étapes d’une action</a:t>
            </a:r>
          </a:p>
          <a:p>
            <a:r>
              <a:t>Formuler, planifier, procéder aux vérifications nécessaires, persévérer…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Gradient">
  <a:themeElements>
    <a:clrScheme name="Gradient">
      <a:dk1>
        <a:srgbClr val="FF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1"/>
            </a:gs>
            <a:gs pos="100000">
              <a:schemeClr val="accent1">
                <a:hueOff val="321133"/>
                <a:satOff val="-12043"/>
                <a:lumOff val="-7113"/>
              </a:schemeClr>
            </a:gs>
          </a:gsLst>
          <a:lin ang="5400000" scaled="0"/>
        </a:gradFill>
        <a:ln w="12700" cap="flat">
          <a:noFill/>
          <a:miter lim="400000"/>
        </a:ln>
        <a:effectLst>
          <a:outerShdw blurRad="76200" dir="18900000" rotWithShape="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23998" dir="2700000" rotWithShape="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8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Gradient">
  <a:themeElements>
    <a:clrScheme name="Gradient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1"/>
            </a:gs>
            <a:gs pos="100000">
              <a:schemeClr val="accent1">
                <a:hueOff val="321133"/>
                <a:satOff val="-12043"/>
                <a:lumOff val="-7113"/>
              </a:schemeClr>
            </a:gs>
          </a:gsLst>
          <a:lin ang="5400000" scaled="0"/>
        </a:gradFill>
        <a:ln w="12700" cap="flat">
          <a:noFill/>
          <a:miter lim="400000"/>
        </a:ln>
        <a:effectLst>
          <a:outerShdw blurRad="76200" dir="18900000" rotWithShape="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23998" dir="2700000" rotWithShape="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8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440</Words>
  <Application>Microsoft Office PowerPoint</Application>
  <PresentationFormat>Personnalisé</PresentationFormat>
  <Paragraphs>72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Gradient</vt:lpstr>
      <vt:lpstr>Rupture de parcours des adultes cerebrolésés</vt:lpstr>
      <vt:lpstr>Vignettes cliniques</vt:lpstr>
      <vt:lpstr>Etienne</vt:lpstr>
      <vt:lpstr>Didier</vt:lpstr>
      <vt:lpstr>TC  Clinique psychiatrique</vt:lpstr>
      <vt:lpstr>TC: SÉQUELLES INVISIBLES</vt:lpstr>
      <vt:lpstr>ATTEINTE DE LA MEMOIRE</vt:lpstr>
      <vt:lpstr>Processus attentionnels</vt:lpstr>
      <vt:lpstr>ATTEINTE FONCTIONS EXÉCUTIVES </vt:lpstr>
      <vt:lpstr>Troubles du comportement</vt:lpstr>
      <vt:lpstr>Troubles de la sexualité</vt:lpstr>
      <vt:lpstr>PRISE EN CHARGE Non médicamenteuse</vt:lpstr>
      <vt:lpstr>PRÉVENTION</vt:lpstr>
      <vt:lpstr>Prise en charge médicamenteuse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Rupture de parcours des adultes cerebrolésés</dc:title>
  <dc:creator>KOZLOWSKI Odile</dc:creator>
  <cp:lastModifiedBy>KOZLOWSKI Odile</cp:lastModifiedBy>
  <cp:revision>1</cp:revision>
  <dcterms:modified xsi:type="dcterms:W3CDTF">2019-06-12T12:50:33Z</dcterms:modified>
</cp:coreProperties>
</file>