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7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8" r:id="rId9"/>
    <p:sldId id="309" r:id="rId10"/>
    <p:sldId id="310" r:id="rId11"/>
    <p:sldId id="305" r:id="rId12"/>
    <p:sldId id="269" r:id="rId13"/>
    <p:sldId id="270" r:id="rId14"/>
    <p:sldId id="271" r:id="rId15"/>
    <p:sldId id="272" r:id="rId16"/>
    <p:sldId id="307" r:id="rId17"/>
    <p:sldId id="308" r:id="rId18"/>
    <p:sldId id="266" r:id="rId19"/>
    <p:sldId id="274" r:id="rId20"/>
    <p:sldId id="277" r:id="rId21"/>
    <p:sldId id="275" r:id="rId22"/>
    <p:sldId id="276" r:id="rId23"/>
    <p:sldId id="287" r:id="rId24"/>
    <p:sldId id="288" r:id="rId25"/>
    <p:sldId id="278" r:id="rId26"/>
    <p:sldId id="312" r:id="rId27"/>
    <p:sldId id="285" r:id="rId28"/>
    <p:sldId id="290" r:id="rId29"/>
    <p:sldId id="292" r:id="rId30"/>
    <p:sldId id="280" r:id="rId31"/>
    <p:sldId id="281" r:id="rId32"/>
    <p:sldId id="282" r:id="rId33"/>
    <p:sldId id="283" r:id="rId34"/>
    <p:sldId id="291" r:id="rId35"/>
    <p:sldId id="302" r:id="rId36"/>
    <p:sldId id="297" r:id="rId37"/>
    <p:sldId id="298" r:id="rId38"/>
    <p:sldId id="296" r:id="rId39"/>
    <p:sldId id="295" r:id="rId40"/>
    <p:sldId id="299" r:id="rId41"/>
    <p:sldId id="306" r:id="rId42"/>
    <p:sldId id="300" r:id="rId43"/>
    <p:sldId id="267" r:id="rId44"/>
    <p:sldId id="301" r:id="rId45"/>
    <p:sldId id="311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D572D-54B6-4A0A-A9B8-2CB5CEFB4C72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4B0F8-6D2E-4FB1-A331-9B9DEDEA5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265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Elements</a:t>
            </a:r>
            <a:r>
              <a:rPr lang="fr-FR" dirty="0"/>
              <a:t> importants à prendre en compte pour eux même, mais aussi pour le </a:t>
            </a:r>
            <a:r>
              <a:rPr lang="fr-FR" dirty="0" err="1"/>
              <a:t>retentissment</a:t>
            </a:r>
            <a:r>
              <a:rPr lang="fr-FR" dirty="0"/>
              <a:t> qu’ils engendrent sur l’autonomie et le fonctionnement cognitif.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058BF-2027-6748-A39B-28D544F8E45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08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16741" algn="l"/>
                <a:tab pos="834960" algn="l"/>
                <a:tab pos="1253178" algn="l"/>
                <a:tab pos="1671397" algn="l"/>
                <a:tab pos="2089615" algn="l"/>
                <a:tab pos="2507833" algn="l"/>
                <a:tab pos="2926051" algn="l"/>
                <a:tab pos="3344270" algn="l"/>
                <a:tab pos="3762488" algn="l"/>
                <a:tab pos="4180707" algn="l"/>
                <a:tab pos="4598925" algn="l"/>
                <a:tab pos="5017144" algn="l"/>
                <a:tab pos="5435362" algn="l"/>
                <a:tab pos="5853581" algn="l"/>
                <a:tab pos="6271799" algn="l"/>
                <a:tab pos="6690018" algn="l"/>
                <a:tab pos="7108236" algn="l"/>
                <a:tab pos="7526455" algn="l"/>
                <a:tab pos="7944673" algn="l"/>
                <a:tab pos="8362892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16741" algn="l"/>
                <a:tab pos="834960" algn="l"/>
                <a:tab pos="1253178" algn="l"/>
                <a:tab pos="1671397" algn="l"/>
                <a:tab pos="2089615" algn="l"/>
                <a:tab pos="2507833" algn="l"/>
                <a:tab pos="2926051" algn="l"/>
                <a:tab pos="3344270" algn="l"/>
                <a:tab pos="3762488" algn="l"/>
                <a:tab pos="4180707" algn="l"/>
                <a:tab pos="4598925" algn="l"/>
                <a:tab pos="5017144" algn="l"/>
                <a:tab pos="5435362" algn="l"/>
                <a:tab pos="5853581" algn="l"/>
                <a:tab pos="6271799" algn="l"/>
                <a:tab pos="6690018" algn="l"/>
                <a:tab pos="7108236" algn="l"/>
                <a:tab pos="7526455" algn="l"/>
                <a:tab pos="7944673" algn="l"/>
                <a:tab pos="8362892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16741" algn="l"/>
                <a:tab pos="834960" algn="l"/>
                <a:tab pos="1253178" algn="l"/>
                <a:tab pos="1671397" algn="l"/>
                <a:tab pos="2089615" algn="l"/>
                <a:tab pos="2507833" algn="l"/>
                <a:tab pos="2926051" algn="l"/>
                <a:tab pos="3344270" algn="l"/>
                <a:tab pos="3762488" algn="l"/>
                <a:tab pos="4180707" algn="l"/>
                <a:tab pos="4598925" algn="l"/>
                <a:tab pos="5017144" algn="l"/>
                <a:tab pos="5435362" algn="l"/>
                <a:tab pos="5853581" algn="l"/>
                <a:tab pos="6271799" algn="l"/>
                <a:tab pos="6690018" algn="l"/>
                <a:tab pos="7108236" algn="l"/>
                <a:tab pos="7526455" algn="l"/>
                <a:tab pos="7944673" algn="l"/>
                <a:tab pos="8362892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16741" algn="l"/>
                <a:tab pos="834960" algn="l"/>
                <a:tab pos="1253178" algn="l"/>
                <a:tab pos="1671397" algn="l"/>
                <a:tab pos="2089615" algn="l"/>
                <a:tab pos="2507833" algn="l"/>
                <a:tab pos="2926051" algn="l"/>
                <a:tab pos="3344270" algn="l"/>
                <a:tab pos="3762488" algn="l"/>
                <a:tab pos="4180707" algn="l"/>
                <a:tab pos="4598925" algn="l"/>
                <a:tab pos="5017144" algn="l"/>
                <a:tab pos="5435362" algn="l"/>
                <a:tab pos="5853581" algn="l"/>
                <a:tab pos="6271799" algn="l"/>
                <a:tab pos="6690018" algn="l"/>
                <a:tab pos="7108236" algn="l"/>
                <a:tab pos="7526455" algn="l"/>
                <a:tab pos="7944673" algn="l"/>
                <a:tab pos="8362892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16741" algn="l"/>
                <a:tab pos="834960" algn="l"/>
                <a:tab pos="1253178" algn="l"/>
                <a:tab pos="1671397" algn="l"/>
                <a:tab pos="2089615" algn="l"/>
                <a:tab pos="2507833" algn="l"/>
                <a:tab pos="2926051" algn="l"/>
                <a:tab pos="3344270" algn="l"/>
                <a:tab pos="3762488" algn="l"/>
                <a:tab pos="4180707" algn="l"/>
                <a:tab pos="4598925" algn="l"/>
                <a:tab pos="5017144" algn="l"/>
                <a:tab pos="5435362" algn="l"/>
                <a:tab pos="5853581" algn="l"/>
                <a:tab pos="6271799" algn="l"/>
                <a:tab pos="6690018" algn="l"/>
                <a:tab pos="7108236" algn="l"/>
                <a:tab pos="7526455" algn="l"/>
                <a:tab pos="7944673" algn="l"/>
                <a:tab pos="8362892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340841" indent="-212804" defTabSz="41821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6741" algn="l"/>
                <a:tab pos="834960" algn="l"/>
                <a:tab pos="1253178" algn="l"/>
                <a:tab pos="1671397" algn="l"/>
                <a:tab pos="2089615" algn="l"/>
                <a:tab pos="2507833" algn="l"/>
                <a:tab pos="2926051" algn="l"/>
                <a:tab pos="3344270" algn="l"/>
                <a:tab pos="3762488" algn="l"/>
                <a:tab pos="4180707" algn="l"/>
                <a:tab pos="4598925" algn="l"/>
                <a:tab pos="5017144" algn="l"/>
                <a:tab pos="5435362" algn="l"/>
                <a:tab pos="5853581" algn="l"/>
                <a:tab pos="6271799" algn="l"/>
                <a:tab pos="6690018" algn="l"/>
                <a:tab pos="7108236" algn="l"/>
                <a:tab pos="7526455" algn="l"/>
                <a:tab pos="7944673" algn="l"/>
                <a:tab pos="8362892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766449" indent="-212804" defTabSz="41821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6741" algn="l"/>
                <a:tab pos="834960" algn="l"/>
                <a:tab pos="1253178" algn="l"/>
                <a:tab pos="1671397" algn="l"/>
                <a:tab pos="2089615" algn="l"/>
                <a:tab pos="2507833" algn="l"/>
                <a:tab pos="2926051" algn="l"/>
                <a:tab pos="3344270" algn="l"/>
                <a:tab pos="3762488" algn="l"/>
                <a:tab pos="4180707" algn="l"/>
                <a:tab pos="4598925" algn="l"/>
                <a:tab pos="5017144" algn="l"/>
                <a:tab pos="5435362" algn="l"/>
                <a:tab pos="5853581" algn="l"/>
                <a:tab pos="6271799" algn="l"/>
                <a:tab pos="6690018" algn="l"/>
                <a:tab pos="7108236" algn="l"/>
                <a:tab pos="7526455" algn="l"/>
                <a:tab pos="7944673" algn="l"/>
                <a:tab pos="8362892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192056" indent="-212804" defTabSz="41821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6741" algn="l"/>
                <a:tab pos="834960" algn="l"/>
                <a:tab pos="1253178" algn="l"/>
                <a:tab pos="1671397" algn="l"/>
                <a:tab pos="2089615" algn="l"/>
                <a:tab pos="2507833" algn="l"/>
                <a:tab pos="2926051" algn="l"/>
                <a:tab pos="3344270" algn="l"/>
                <a:tab pos="3762488" algn="l"/>
                <a:tab pos="4180707" algn="l"/>
                <a:tab pos="4598925" algn="l"/>
                <a:tab pos="5017144" algn="l"/>
                <a:tab pos="5435362" algn="l"/>
                <a:tab pos="5853581" algn="l"/>
                <a:tab pos="6271799" algn="l"/>
                <a:tab pos="6690018" algn="l"/>
                <a:tab pos="7108236" algn="l"/>
                <a:tab pos="7526455" algn="l"/>
                <a:tab pos="7944673" algn="l"/>
                <a:tab pos="8362892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617664" indent="-212804" defTabSz="41821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6741" algn="l"/>
                <a:tab pos="834960" algn="l"/>
                <a:tab pos="1253178" algn="l"/>
                <a:tab pos="1671397" algn="l"/>
                <a:tab pos="2089615" algn="l"/>
                <a:tab pos="2507833" algn="l"/>
                <a:tab pos="2926051" algn="l"/>
                <a:tab pos="3344270" algn="l"/>
                <a:tab pos="3762488" algn="l"/>
                <a:tab pos="4180707" algn="l"/>
                <a:tab pos="4598925" algn="l"/>
                <a:tab pos="5017144" algn="l"/>
                <a:tab pos="5435362" algn="l"/>
                <a:tab pos="5853581" algn="l"/>
                <a:tab pos="6271799" algn="l"/>
                <a:tab pos="6690018" algn="l"/>
                <a:tab pos="7108236" algn="l"/>
                <a:tab pos="7526455" algn="l"/>
                <a:tab pos="7944673" algn="l"/>
                <a:tab pos="8362892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08E28082-A590-4E8B-AD1C-4526639C2172}" type="slidenum">
              <a:rPr lang="fr-FR" altLang="fr-FR" smtClean="0">
                <a:solidFill>
                  <a:srgbClr val="898989"/>
                </a:solidFill>
                <a:cs typeface="Segoe UI" pitchFamily="34" charset="0"/>
              </a:rPr>
              <a:pPr eaLnBrk="1" hangingPunct="1"/>
              <a:t>36</a:t>
            </a:fld>
            <a:endParaRPr lang="fr-FR" altLang="fr-FR" smtClean="0">
              <a:solidFill>
                <a:srgbClr val="898989"/>
              </a:solidFill>
              <a:cs typeface="Segoe UI" pitchFamily="34" charset="0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9636" name="Text Box 2"/>
          <p:cNvSpPr txBox="1">
            <a:spLocks noChangeArrowheads="1"/>
          </p:cNvSpPr>
          <p:nvPr/>
        </p:nvSpPr>
        <p:spPr bwMode="auto">
          <a:xfrm>
            <a:off x="684407" y="4342650"/>
            <a:ext cx="5487638" cy="41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121" tIns="42561" rIns="85121" bIns="42561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62468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283" eaLnBrk="0" hangingPunct="0">
              <a:tabLst>
                <a:tab pos="0" algn="l"/>
                <a:tab pos="416741" algn="l"/>
                <a:tab pos="834960" algn="l"/>
                <a:tab pos="1253178" algn="l"/>
                <a:tab pos="1671397" algn="l"/>
                <a:tab pos="2089615" algn="l"/>
                <a:tab pos="2507833" algn="l"/>
                <a:tab pos="2926051" algn="l"/>
                <a:tab pos="3344270" algn="l"/>
                <a:tab pos="3762488" algn="l"/>
                <a:tab pos="4180707" algn="l"/>
                <a:tab pos="4598925" algn="l"/>
                <a:tab pos="5017144" algn="l"/>
                <a:tab pos="5435362" algn="l"/>
                <a:tab pos="5853581" algn="l"/>
                <a:tab pos="6271799" algn="l"/>
                <a:tab pos="6690018" algn="l"/>
                <a:tab pos="7108236" algn="l"/>
                <a:tab pos="7526455" algn="l"/>
                <a:tab pos="7944673" algn="l"/>
                <a:tab pos="8362892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defTabSz="913283" eaLnBrk="0" hangingPunct="0">
              <a:tabLst>
                <a:tab pos="0" algn="l"/>
                <a:tab pos="416741" algn="l"/>
                <a:tab pos="834960" algn="l"/>
                <a:tab pos="1253178" algn="l"/>
                <a:tab pos="1671397" algn="l"/>
                <a:tab pos="2089615" algn="l"/>
                <a:tab pos="2507833" algn="l"/>
                <a:tab pos="2926051" algn="l"/>
                <a:tab pos="3344270" algn="l"/>
                <a:tab pos="3762488" algn="l"/>
                <a:tab pos="4180707" algn="l"/>
                <a:tab pos="4598925" algn="l"/>
                <a:tab pos="5017144" algn="l"/>
                <a:tab pos="5435362" algn="l"/>
                <a:tab pos="5853581" algn="l"/>
                <a:tab pos="6271799" algn="l"/>
                <a:tab pos="6690018" algn="l"/>
                <a:tab pos="7108236" algn="l"/>
                <a:tab pos="7526455" algn="l"/>
                <a:tab pos="7944673" algn="l"/>
                <a:tab pos="8362892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defTabSz="913283" eaLnBrk="0" hangingPunct="0">
              <a:tabLst>
                <a:tab pos="0" algn="l"/>
                <a:tab pos="416741" algn="l"/>
                <a:tab pos="834960" algn="l"/>
                <a:tab pos="1253178" algn="l"/>
                <a:tab pos="1671397" algn="l"/>
                <a:tab pos="2089615" algn="l"/>
                <a:tab pos="2507833" algn="l"/>
                <a:tab pos="2926051" algn="l"/>
                <a:tab pos="3344270" algn="l"/>
                <a:tab pos="3762488" algn="l"/>
                <a:tab pos="4180707" algn="l"/>
                <a:tab pos="4598925" algn="l"/>
                <a:tab pos="5017144" algn="l"/>
                <a:tab pos="5435362" algn="l"/>
                <a:tab pos="5853581" algn="l"/>
                <a:tab pos="6271799" algn="l"/>
                <a:tab pos="6690018" algn="l"/>
                <a:tab pos="7108236" algn="l"/>
                <a:tab pos="7526455" algn="l"/>
                <a:tab pos="7944673" algn="l"/>
                <a:tab pos="8362892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defTabSz="913283" eaLnBrk="0" hangingPunct="0">
              <a:tabLst>
                <a:tab pos="0" algn="l"/>
                <a:tab pos="416741" algn="l"/>
                <a:tab pos="834960" algn="l"/>
                <a:tab pos="1253178" algn="l"/>
                <a:tab pos="1671397" algn="l"/>
                <a:tab pos="2089615" algn="l"/>
                <a:tab pos="2507833" algn="l"/>
                <a:tab pos="2926051" algn="l"/>
                <a:tab pos="3344270" algn="l"/>
                <a:tab pos="3762488" algn="l"/>
                <a:tab pos="4180707" algn="l"/>
                <a:tab pos="4598925" algn="l"/>
                <a:tab pos="5017144" algn="l"/>
                <a:tab pos="5435362" algn="l"/>
                <a:tab pos="5853581" algn="l"/>
                <a:tab pos="6271799" algn="l"/>
                <a:tab pos="6690018" algn="l"/>
                <a:tab pos="7108236" algn="l"/>
                <a:tab pos="7526455" algn="l"/>
                <a:tab pos="7944673" algn="l"/>
                <a:tab pos="8362892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defTabSz="913283" eaLnBrk="0" hangingPunct="0">
              <a:tabLst>
                <a:tab pos="0" algn="l"/>
                <a:tab pos="416741" algn="l"/>
                <a:tab pos="834960" algn="l"/>
                <a:tab pos="1253178" algn="l"/>
                <a:tab pos="1671397" algn="l"/>
                <a:tab pos="2089615" algn="l"/>
                <a:tab pos="2507833" algn="l"/>
                <a:tab pos="2926051" algn="l"/>
                <a:tab pos="3344270" algn="l"/>
                <a:tab pos="3762488" algn="l"/>
                <a:tab pos="4180707" algn="l"/>
                <a:tab pos="4598925" algn="l"/>
                <a:tab pos="5017144" algn="l"/>
                <a:tab pos="5435362" algn="l"/>
                <a:tab pos="5853581" algn="l"/>
                <a:tab pos="6271799" algn="l"/>
                <a:tab pos="6690018" algn="l"/>
                <a:tab pos="7108236" algn="l"/>
                <a:tab pos="7526455" algn="l"/>
                <a:tab pos="7944673" algn="l"/>
                <a:tab pos="8362892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340841" indent="-212804" defTabSz="9132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6741" algn="l"/>
                <a:tab pos="834960" algn="l"/>
                <a:tab pos="1253178" algn="l"/>
                <a:tab pos="1671397" algn="l"/>
                <a:tab pos="2089615" algn="l"/>
                <a:tab pos="2507833" algn="l"/>
                <a:tab pos="2926051" algn="l"/>
                <a:tab pos="3344270" algn="l"/>
                <a:tab pos="3762488" algn="l"/>
                <a:tab pos="4180707" algn="l"/>
                <a:tab pos="4598925" algn="l"/>
                <a:tab pos="5017144" algn="l"/>
                <a:tab pos="5435362" algn="l"/>
                <a:tab pos="5853581" algn="l"/>
                <a:tab pos="6271799" algn="l"/>
                <a:tab pos="6690018" algn="l"/>
                <a:tab pos="7108236" algn="l"/>
                <a:tab pos="7526455" algn="l"/>
                <a:tab pos="7944673" algn="l"/>
                <a:tab pos="8362892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766449" indent="-212804" defTabSz="9132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6741" algn="l"/>
                <a:tab pos="834960" algn="l"/>
                <a:tab pos="1253178" algn="l"/>
                <a:tab pos="1671397" algn="l"/>
                <a:tab pos="2089615" algn="l"/>
                <a:tab pos="2507833" algn="l"/>
                <a:tab pos="2926051" algn="l"/>
                <a:tab pos="3344270" algn="l"/>
                <a:tab pos="3762488" algn="l"/>
                <a:tab pos="4180707" algn="l"/>
                <a:tab pos="4598925" algn="l"/>
                <a:tab pos="5017144" algn="l"/>
                <a:tab pos="5435362" algn="l"/>
                <a:tab pos="5853581" algn="l"/>
                <a:tab pos="6271799" algn="l"/>
                <a:tab pos="6690018" algn="l"/>
                <a:tab pos="7108236" algn="l"/>
                <a:tab pos="7526455" algn="l"/>
                <a:tab pos="7944673" algn="l"/>
                <a:tab pos="8362892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192056" indent="-212804" defTabSz="9132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6741" algn="l"/>
                <a:tab pos="834960" algn="l"/>
                <a:tab pos="1253178" algn="l"/>
                <a:tab pos="1671397" algn="l"/>
                <a:tab pos="2089615" algn="l"/>
                <a:tab pos="2507833" algn="l"/>
                <a:tab pos="2926051" algn="l"/>
                <a:tab pos="3344270" algn="l"/>
                <a:tab pos="3762488" algn="l"/>
                <a:tab pos="4180707" algn="l"/>
                <a:tab pos="4598925" algn="l"/>
                <a:tab pos="5017144" algn="l"/>
                <a:tab pos="5435362" algn="l"/>
                <a:tab pos="5853581" algn="l"/>
                <a:tab pos="6271799" algn="l"/>
                <a:tab pos="6690018" algn="l"/>
                <a:tab pos="7108236" algn="l"/>
                <a:tab pos="7526455" algn="l"/>
                <a:tab pos="7944673" algn="l"/>
                <a:tab pos="8362892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617664" indent="-212804" defTabSz="9132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6741" algn="l"/>
                <a:tab pos="834960" algn="l"/>
                <a:tab pos="1253178" algn="l"/>
                <a:tab pos="1671397" algn="l"/>
                <a:tab pos="2089615" algn="l"/>
                <a:tab pos="2507833" algn="l"/>
                <a:tab pos="2926051" algn="l"/>
                <a:tab pos="3344270" algn="l"/>
                <a:tab pos="3762488" algn="l"/>
                <a:tab pos="4180707" algn="l"/>
                <a:tab pos="4598925" algn="l"/>
                <a:tab pos="5017144" algn="l"/>
                <a:tab pos="5435362" algn="l"/>
                <a:tab pos="5853581" algn="l"/>
                <a:tab pos="6271799" algn="l"/>
                <a:tab pos="6690018" algn="l"/>
                <a:tab pos="7108236" algn="l"/>
                <a:tab pos="7526455" algn="l"/>
                <a:tab pos="7944673" algn="l"/>
                <a:tab pos="8362892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1B3C9801-DB0D-45E4-83E0-E9C7B01F5D6B}" type="slidenum">
              <a:rPr lang="fr-FR" altLang="fr-FR" smtClean="0">
                <a:solidFill>
                  <a:schemeClr val="tx1"/>
                </a:solidFill>
                <a:cs typeface="Segoe UI" pitchFamily="34" charset="0"/>
              </a:rPr>
              <a:pPr eaLnBrk="1" hangingPunct="1"/>
              <a:t>37</a:t>
            </a:fld>
            <a:endParaRPr lang="fr-FR" altLang="fr-FR" smtClean="0">
              <a:solidFill>
                <a:schemeClr val="tx1"/>
              </a:solidFill>
              <a:cs typeface="Segoe U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16741" algn="l"/>
                <a:tab pos="834960" algn="l"/>
                <a:tab pos="1253178" algn="l"/>
                <a:tab pos="1671397" algn="l"/>
                <a:tab pos="2089615" algn="l"/>
                <a:tab pos="2507833" algn="l"/>
                <a:tab pos="2926051" algn="l"/>
                <a:tab pos="3344270" algn="l"/>
                <a:tab pos="3762488" algn="l"/>
                <a:tab pos="4180707" algn="l"/>
                <a:tab pos="4598925" algn="l"/>
                <a:tab pos="5017144" algn="l"/>
                <a:tab pos="5435362" algn="l"/>
                <a:tab pos="5853581" algn="l"/>
                <a:tab pos="6271799" algn="l"/>
                <a:tab pos="6690018" algn="l"/>
                <a:tab pos="7108236" algn="l"/>
                <a:tab pos="7526455" algn="l"/>
                <a:tab pos="7944673" algn="l"/>
                <a:tab pos="8362892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16741" algn="l"/>
                <a:tab pos="834960" algn="l"/>
                <a:tab pos="1253178" algn="l"/>
                <a:tab pos="1671397" algn="l"/>
                <a:tab pos="2089615" algn="l"/>
                <a:tab pos="2507833" algn="l"/>
                <a:tab pos="2926051" algn="l"/>
                <a:tab pos="3344270" algn="l"/>
                <a:tab pos="3762488" algn="l"/>
                <a:tab pos="4180707" algn="l"/>
                <a:tab pos="4598925" algn="l"/>
                <a:tab pos="5017144" algn="l"/>
                <a:tab pos="5435362" algn="l"/>
                <a:tab pos="5853581" algn="l"/>
                <a:tab pos="6271799" algn="l"/>
                <a:tab pos="6690018" algn="l"/>
                <a:tab pos="7108236" algn="l"/>
                <a:tab pos="7526455" algn="l"/>
                <a:tab pos="7944673" algn="l"/>
                <a:tab pos="8362892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16741" algn="l"/>
                <a:tab pos="834960" algn="l"/>
                <a:tab pos="1253178" algn="l"/>
                <a:tab pos="1671397" algn="l"/>
                <a:tab pos="2089615" algn="l"/>
                <a:tab pos="2507833" algn="l"/>
                <a:tab pos="2926051" algn="l"/>
                <a:tab pos="3344270" algn="l"/>
                <a:tab pos="3762488" algn="l"/>
                <a:tab pos="4180707" algn="l"/>
                <a:tab pos="4598925" algn="l"/>
                <a:tab pos="5017144" algn="l"/>
                <a:tab pos="5435362" algn="l"/>
                <a:tab pos="5853581" algn="l"/>
                <a:tab pos="6271799" algn="l"/>
                <a:tab pos="6690018" algn="l"/>
                <a:tab pos="7108236" algn="l"/>
                <a:tab pos="7526455" algn="l"/>
                <a:tab pos="7944673" algn="l"/>
                <a:tab pos="8362892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16741" algn="l"/>
                <a:tab pos="834960" algn="l"/>
                <a:tab pos="1253178" algn="l"/>
                <a:tab pos="1671397" algn="l"/>
                <a:tab pos="2089615" algn="l"/>
                <a:tab pos="2507833" algn="l"/>
                <a:tab pos="2926051" algn="l"/>
                <a:tab pos="3344270" algn="l"/>
                <a:tab pos="3762488" algn="l"/>
                <a:tab pos="4180707" algn="l"/>
                <a:tab pos="4598925" algn="l"/>
                <a:tab pos="5017144" algn="l"/>
                <a:tab pos="5435362" algn="l"/>
                <a:tab pos="5853581" algn="l"/>
                <a:tab pos="6271799" algn="l"/>
                <a:tab pos="6690018" algn="l"/>
                <a:tab pos="7108236" algn="l"/>
                <a:tab pos="7526455" algn="l"/>
                <a:tab pos="7944673" algn="l"/>
                <a:tab pos="8362892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16741" algn="l"/>
                <a:tab pos="834960" algn="l"/>
                <a:tab pos="1253178" algn="l"/>
                <a:tab pos="1671397" algn="l"/>
                <a:tab pos="2089615" algn="l"/>
                <a:tab pos="2507833" algn="l"/>
                <a:tab pos="2926051" algn="l"/>
                <a:tab pos="3344270" algn="l"/>
                <a:tab pos="3762488" algn="l"/>
                <a:tab pos="4180707" algn="l"/>
                <a:tab pos="4598925" algn="l"/>
                <a:tab pos="5017144" algn="l"/>
                <a:tab pos="5435362" algn="l"/>
                <a:tab pos="5853581" algn="l"/>
                <a:tab pos="6271799" algn="l"/>
                <a:tab pos="6690018" algn="l"/>
                <a:tab pos="7108236" algn="l"/>
                <a:tab pos="7526455" algn="l"/>
                <a:tab pos="7944673" algn="l"/>
                <a:tab pos="8362892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340841" indent="-212804" defTabSz="41821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6741" algn="l"/>
                <a:tab pos="834960" algn="l"/>
                <a:tab pos="1253178" algn="l"/>
                <a:tab pos="1671397" algn="l"/>
                <a:tab pos="2089615" algn="l"/>
                <a:tab pos="2507833" algn="l"/>
                <a:tab pos="2926051" algn="l"/>
                <a:tab pos="3344270" algn="l"/>
                <a:tab pos="3762488" algn="l"/>
                <a:tab pos="4180707" algn="l"/>
                <a:tab pos="4598925" algn="l"/>
                <a:tab pos="5017144" algn="l"/>
                <a:tab pos="5435362" algn="l"/>
                <a:tab pos="5853581" algn="l"/>
                <a:tab pos="6271799" algn="l"/>
                <a:tab pos="6690018" algn="l"/>
                <a:tab pos="7108236" algn="l"/>
                <a:tab pos="7526455" algn="l"/>
                <a:tab pos="7944673" algn="l"/>
                <a:tab pos="8362892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766449" indent="-212804" defTabSz="41821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6741" algn="l"/>
                <a:tab pos="834960" algn="l"/>
                <a:tab pos="1253178" algn="l"/>
                <a:tab pos="1671397" algn="l"/>
                <a:tab pos="2089615" algn="l"/>
                <a:tab pos="2507833" algn="l"/>
                <a:tab pos="2926051" algn="l"/>
                <a:tab pos="3344270" algn="l"/>
                <a:tab pos="3762488" algn="l"/>
                <a:tab pos="4180707" algn="l"/>
                <a:tab pos="4598925" algn="l"/>
                <a:tab pos="5017144" algn="l"/>
                <a:tab pos="5435362" algn="l"/>
                <a:tab pos="5853581" algn="l"/>
                <a:tab pos="6271799" algn="l"/>
                <a:tab pos="6690018" algn="l"/>
                <a:tab pos="7108236" algn="l"/>
                <a:tab pos="7526455" algn="l"/>
                <a:tab pos="7944673" algn="l"/>
                <a:tab pos="8362892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192056" indent="-212804" defTabSz="41821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6741" algn="l"/>
                <a:tab pos="834960" algn="l"/>
                <a:tab pos="1253178" algn="l"/>
                <a:tab pos="1671397" algn="l"/>
                <a:tab pos="2089615" algn="l"/>
                <a:tab pos="2507833" algn="l"/>
                <a:tab pos="2926051" algn="l"/>
                <a:tab pos="3344270" algn="l"/>
                <a:tab pos="3762488" algn="l"/>
                <a:tab pos="4180707" algn="l"/>
                <a:tab pos="4598925" algn="l"/>
                <a:tab pos="5017144" algn="l"/>
                <a:tab pos="5435362" algn="l"/>
                <a:tab pos="5853581" algn="l"/>
                <a:tab pos="6271799" algn="l"/>
                <a:tab pos="6690018" algn="l"/>
                <a:tab pos="7108236" algn="l"/>
                <a:tab pos="7526455" algn="l"/>
                <a:tab pos="7944673" algn="l"/>
                <a:tab pos="8362892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617664" indent="-212804" defTabSz="41821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6741" algn="l"/>
                <a:tab pos="834960" algn="l"/>
                <a:tab pos="1253178" algn="l"/>
                <a:tab pos="1671397" algn="l"/>
                <a:tab pos="2089615" algn="l"/>
                <a:tab pos="2507833" algn="l"/>
                <a:tab pos="2926051" algn="l"/>
                <a:tab pos="3344270" algn="l"/>
                <a:tab pos="3762488" algn="l"/>
                <a:tab pos="4180707" algn="l"/>
                <a:tab pos="4598925" algn="l"/>
                <a:tab pos="5017144" algn="l"/>
                <a:tab pos="5435362" algn="l"/>
                <a:tab pos="5853581" algn="l"/>
                <a:tab pos="6271799" algn="l"/>
                <a:tab pos="6690018" algn="l"/>
                <a:tab pos="7108236" algn="l"/>
                <a:tab pos="7526455" algn="l"/>
                <a:tab pos="7944673" algn="l"/>
                <a:tab pos="8362892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8C4EB626-87C3-466F-9DAB-D0A3E9EF5793}" type="slidenum">
              <a:rPr lang="fr-FR" altLang="fr-FR" smtClean="0">
                <a:solidFill>
                  <a:srgbClr val="898989"/>
                </a:solidFill>
                <a:cs typeface="Segoe UI" pitchFamily="34" charset="0"/>
              </a:rPr>
              <a:pPr eaLnBrk="1" hangingPunct="1"/>
              <a:t>39</a:t>
            </a:fld>
            <a:endParaRPr lang="fr-FR" altLang="fr-FR" smtClean="0">
              <a:solidFill>
                <a:srgbClr val="898989"/>
              </a:solidFill>
              <a:cs typeface="Segoe UI" pitchFamily="34" charset="0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Text Box 2"/>
          <p:cNvSpPr txBox="1">
            <a:spLocks noChangeArrowheads="1"/>
          </p:cNvSpPr>
          <p:nvPr/>
        </p:nvSpPr>
        <p:spPr bwMode="auto">
          <a:xfrm>
            <a:off x="684407" y="4342650"/>
            <a:ext cx="5487638" cy="41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121" tIns="42561" rIns="85121" bIns="42561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b="1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3EA43A-12FB-4256-9C0A-66F4C00C5715}" type="slidenum">
              <a:rPr lang="fr-FR" altLang="fr-FR">
                <a:solidFill>
                  <a:srgbClr val="000000"/>
                </a:solidFill>
              </a:rPr>
              <a:pPr/>
              <a:t>40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78AA-4CD7-4102-A5C7-125451280A38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F537-99A9-4E34-8143-724C50AA92E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78AA-4CD7-4102-A5C7-125451280A38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F537-99A9-4E34-8143-724C50AA92E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78AA-4CD7-4102-A5C7-125451280A38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F537-99A9-4E34-8143-724C50AA92E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0711E-3E12-44B5-9FCD-F0B3367632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74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78AA-4CD7-4102-A5C7-125451280A38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F537-99A9-4E34-8143-724C50AA92E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78AA-4CD7-4102-A5C7-125451280A38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F537-99A9-4E34-8143-724C50AA92E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78AA-4CD7-4102-A5C7-125451280A38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F537-99A9-4E34-8143-724C50AA92E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78AA-4CD7-4102-A5C7-125451280A38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F537-99A9-4E34-8143-724C50AA92E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78AA-4CD7-4102-A5C7-125451280A38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F537-99A9-4E34-8143-724C50AA92E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78AA-4CD7-4102-A5C7-125451280A38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F537-99A9-4E34-8143-724C50AA92E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78AA-4CD7-4102-A5C7-125451280A38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F537-99A9-4E34-8143-724C50AA92E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78AA-4CD7-4102-A5C7-125451280A38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061F537-99A9-4E34-8143-724C50AA92E5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FB78AA-4CD7-4102-A5C7-125451280A38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61F537-99A9-4E34-8143-724C50AA92E5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reseautcavc5962.org/" TargetMode="External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df@reseautcavc5962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2852936"/>
            <a:ext cx="8964488" cy="1777114"/>
          </a:xfrm>
        </p:spPr>
        <p:txBody>
          <a:bodyPr>
            <a:normAutofit fontScale="90000"/>
          </a:bodyPr>
          <a:lstStyle/>
          <a:p>
            <a:pPr algn="ctr"/>
            <a:r>
              <a:rPr lang="fr-FR" b="0" dirty="0"/>
              <a:t/>
            </a:r>
            <a:br>
              <a:rPr lang="fr-FR" b="0" dirty="0"/>
            </a:br>
            <a:r>
              <a:rPr lang="fr-FR" b="0" dirty="0" smtClean="0"/>
              <a:t/>
            </a:r>
            <a:br>
              <a:rPr lang="fr-FR" b="0" dirty="0" smtClean="0"/>
            </a:br>
            <a:r>
              <a:rPr lang="fr-FR" b="0" dirty="0"/>
              <a:t/>
            </a:r>
            <a:br>
              <a:rPr lang="fr-FR" b="0" dirty="0"/>
            </a:br>
            <a:r>
              <a:rPr lang="fr-FR" sz="3100" dirty="0" smtClean="0">
                <a:solidFill>
                  <a:schemeClr val="tx1"/>
                </a:solidFill>
              </a:rPr>
              <a:t>Sur </a:t>
            </a:r>
            <a:r>
              <a:rPr lang="fr-FR" sz="3100" dirty="0">
                <a:solidFill>
                  <a:schemeClr val="tx1"/>
                </a:solidFill>
              </a:rPr>
              <a:t>le terrain, de l’hôpital aux structures sanitaires, </a:t>
            </a:r>
            <a:r>
              <a:rPr lang="fr-FR" sz="3100" dirty="0" smtClean="0">
                <a:solidFill>
                  <a:schemeClr val="tx1"/>
                </a:solidFill>
              </a:rPr>
              <a:t>médico-sociales </a:t>
            </a:r>
            <a:r>
              <a:rPr lang="fr-FR" sz="3100" dirty="0">
                <a:solidFill>
                  <a:schemeClr val="tx1"/>
                </a:solidFill>
              </a:rPr>
              <a:t>et à domicile : </a:t>
            </a:r>
            <a:r>
              <a:rPr lang="fr-FR" sz="3100" dirty="0" smtClean="0">
                <a:solidFill>
                  <a:schemeClr val="tx1"/>
                </a:solidFill>
              </a:rPr>
              <a:t/>
            </a:r>
            <a:br>
              <a:rPr lang="fr-FR" sz="3100" dirty="0" smtClean="0">
                <a:solidFill>
                  <a:schemeClr val="tx1"/>
                </a:solidFill>
              </a:rPr>
            </a:br>
            <a:r>
              <a:rPr lang="fr-FR" sz="3100" dirty="0" smtClean="0">
                <a:solidFill>
                  <a:schemeClr val="tx1"/>
                </a:solidFill>
              </a:rPr>
              <a:t>les </a:t>
            </a:r>
            <a:r>
              <a:rPr lang="fr-FR" sz="3100" dirty="0">
                <a:solidFill>
                  <a:schemeClr val="tx1"/>
                </a:solidFill>
              </a:rPr>
              <a:t>points forts et les points faibles </a:t>
            </a:r>
            <a:r>
              <a:rPr lang="fr-FR" sz="3100" dirty="0" smtClean="0">
                <a:solidFill>
                  <a:schemeClr val="tx1"/>
                </a:solidFill>
              </a:rPr>
              <a:t/>
            </a:r>
            <a:br>
              <a:rPr lang="fr-FR" sz="3100" dirty="0" smtClean="0">
                <a:solidFill>
                  <a:schemeClr val="tx1"/>
                </a:solidFill>
              </a:rPr>
            </a:br>
            <a:r>
              <a:rPr lang="fr-FR" sz="3100" dirty="0" smtClean="0">
                <a:solidFill>
                  <a:schemeClr val="tx1"/>
                </a:solidFill>
              </a:rPr>
              <a:t>des organisations existantes</a:t>
            </a:r>
            <a:r>
              <a:rPr lang="fr-FR" sz="3600" b="0" dirty="0" smtClean="0"/>
              <a:t/>
            </a:r>
            <a:br>
              <a:rPr lang="fr-FR" sz="3600" b="0" dirty="0" smtClean="0"/>
            </a:br>
            <a:r>
              <a:rPr lang="fr-FR" sz="3600" b="0" dirty="0" smtClean="0"/>
              <a:t/>
            </a:r>
            <a:br>
              <a:rPr lang="fr-FR" sz="3600" b="0" dirty="0" smtClean="0"/>
            </a:br>
            <a:r>
              <a:rPr lang="fr-FR" sz="2700" b="0" dirty="0" smtClean="0"/>
              <a:t>Forum FTC :  ruptures de parcours des </a:t>
            </a:r>
            <a:r>
              <a:rPr lang="fr-FR" sz="2700" b="0" dirty="0" err="1" smtClean="0"/>
              <a:t>cérébrolésés</a:t>
            </a:r>
            <a:r>
              <a:rPr lang="fr-FR" sz="2700" b="0" dirty="0"/>
              <a:t> </a:t>
            </a:r>
            <a:r>
              <a:rPr lang="fr-FR" sz="2700" b="0" dirty="0" smtClean="0"/>
              <a:t>: quelles solutions? 14 juin 2019, St Quentin </a:t>
            </a:r>
            <a:endParaRPr lang="fr-FR" sz="27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92819" y="5229200"/>
            <a:ext cx="5231509" cy="151216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r-FR" sz="2000" dirty="0" smtClean="0"/>
              <a:t>Odile KOZLOWSKI, </a:t>
            </a:r>
          </a:p>
          <a:p>
            <a:pPr algn="ctr"/>
            <a:r>
              <a:rPr lang="fr-FR" sz="2000" dirty="0" smtClean="0"/>
              <a:t>médecin MPR CHU de LILLE , coordonnateur, administrateur du  </a:t>
            </a:r>
            <a:r>
              <a:rPr lang="fr-FR" sz="2000" dirty="0"/>
              <a:t>Réseau TC-AVC </a:t>
            </a:r>
            <a:r>
              <a:rPr lang="fr-FR" sz="2000" dirty="0" smtClean="0"/>
              <a:t>59/62 AUPRES TC La </a:t>
            </a:r>
            <a:r>
              <a:rPr lang="fr-FR" sz="2000" dirty="0" err="1" smtClean="0"/>
              <a:t>Bassée</a:t>
            </a:r>
            <a:endParaRPr lang="fr-FR" sz="2000" dirty="0" smtClean="0"/>
          </a:p>
          <a:p>
            <a:pPr algn="ctr"/>
            <a:r>
              <a:rPr lang="fr-FR" sz="2000" dirty="0" smtClean="0"/>
              <a:t>secrétaire </a:t>
            </a:r>
            <a:r>
              <a:rPr lang="fr-FR" sz="2000" dirty="0"/>
              <a:t>générale </a:t>
            </a:r>
            <a:r>
              <a:rPr lang="fr-FR" sz="2000" dirty="0" smtClean="0"/>
              <a:t>FTC</a:t>
            </a:r>
            <a:endParaRPr lang="fr-F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10200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0"/>
            <a:ext cx="20669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2292819" cy="205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1réseau 20190306\administratif trié 20170901\logo\Logo CHU de Lille20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12" y="4797152"/>
            <a:ext cx="2030687" cy="205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7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fr-FR" dirty="0" smtClean="0"/>
              <a:t>Et les suivis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Psychologiques</a:t>
            </a:r>
          </a:p>
          <a:p>
            <a:r>
              <a:rPr lang="fr-FR" dirty="0" smtClean="0"/>
              <a:t>Sociaux</a:t>
            </a:r>
          </a:p>
          <a:p>
            <a:r>
              <a:rPr lang="fr-FR" dirty="0" smtClean="0"/>
              <a:t>Familiaux</a:t>
            </a:r>
          </a:p>
          <a:p>
            <a:r>
              <a:rPr lang="fr-FR" dirty="0" smtClean="0"/>
              <a:t>Mobilité</a:t>
            </a:r>
          </a:p>
          <a:p>
            <a:r>
              <a:rPr lang="fr-FR" dirty="0" smtClean="0"/>
              <a:t>Aménagement</a:t>
            </a:r>
          </a:p>
          <a:p>
            <a:r>
              <a:rPr lang="fr-FR" dirty="0" smtClean="0"/>
              <a:t>Travail </a:t>
            </a:r>
          </a:p>
          <a:p>
            <a:r>
              <a:rPr lang="fr-FR" dirty="0" err="1" smtClean="0"/>
              <a:t>Etc</a:t>
            </a:r>
            <a:r>
              <a:rPr lang="fr-FR" dirty="0" smtClean="0"/>
              <a:t> </a:t>
            </a:r>
            <a:r>
              <a:rPr lang="fr-FR" dirty="0" err="1" smtClean="0"/>
              <a:t>etc</a:t>
            </a:r>
            <a:endParaRPr lang="fr-FR" dirty="0"/>
          </a:p>
        </p:txBody>
      </p:sp>
      <p:pic>
        <p:nvPicPr>
          <p:cNvPr id="4" name="Picture 6" descr="Résultat de recherche d'images pour &quot;accessibilité de la ville&quot;">
            <a:extLst>
              <a:ext uri="{FF2B5EF4-FFF2-40B4-BE49-F238E27FC236}">
                <a16:creationId xmlns:a16="http://schemas.microsoft.com/office/drawing/2014/main" xmlns="" id="{82FAB854-B1D9-5447-AE5A-28A152E05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64704"/>
            <a:ext cx="2284907" cy="128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ésultat de recherche d'images pour &quot;conduite automobile&quot;">
            <a:extLst>
              <a:ext uri="{FF2B5EF4-FFF2-40B4-BE49-F238E27FC236}">
                <a16:creationId xmlns:a16="http://schemas.microsoft.com/office/drawing/2014/main" xmlns="" id="{E0019394-D4E0-5D4E-9908-51BA9377D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97152"/>
            <a:ext cx="2814678" cy="158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ésultat de recherche d'images pour &quot;social cognition&quot;">
            <a:extLst>
              <a:ext uri="{FF2B5EF4-FFF2-40B4-BE49-F238E27FC236}">
                <a16:creationId xmlns:a16="http://schemas.microsoft.com/office/drawing/2014/main" xmlns="" id="{A092A1BF-22B9-0F4E-AD5F-39B168B74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17" y="620688"/>
            <a:ext cx="2340835" cy="234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Résultat de recherche d'images pour &quot;vie de famille&quot;">
            <a:extLst>
              <a:ext uri="{FF2B5EF4-FFF2-40B4-BE49-F238E27FC236}">
                <a16:creationId xmlns:a16="http://schemas.microsoft.com/office/drawing/2014/main" xmlns="" id="{2185B2CD-4FF4-E447-B1FE-B04657DDC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309"/>
            <a:ext cx="2140891" cy="183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Résultat de recherche d'images pour &quot;insertion professionnelle&quot;">
            <a:extLst>
              <a:ext uri="{FF2B5EF4-FFF2-40B4-BE49-F238E27FC236}">
                <a16:creationId xmlns:a16="http://schemas.microsoft.com/office/drawing/2014/main" xmlns="" id="{7B9278CE-763C-E344-A696-9AE833AA7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52517"/>
            <a:ext cx="1872208" cy="152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ésultat de recherche d'images pour &quot;planification trajet&quot;">
            <a:extLst>
              <a:ext uri="{FF2B5EF4-FFF2-40B4-BE49-F238E27FC236}">
                <a16:creationId xmlns:a16="http://schemas.microsoft.com/office/drawing/2014/main" xmlns="" id="{52C4BA2C-3E40-5349-939E-8A97DD435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085" y="3140968"/>
            <a:ext cx="2654300" cy="144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ésultat de recherche d'images pour &quot;agenda&quot;">
            <a:extLst>
              <a:ext uri="{FF2B5EF4-FFF2-40B4-BE49-F238E27FC236}">
                <a16:creationId xmlns:a16="http://schemas.microsoft.com/office/drawing/2014/main" xmlns="" id="{780DFB4E-A3A7-F542-81C4-C66FE98E3E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0" b="16886"/>
          <a:stretch/>
        </p:blipFill>
        <p:spPr bwMode="auto">
          <a:xfrm>
            <a:off x="971600" y="5196080"/>
            <a:ext cx="2160240" cy="145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93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Parcours théoriques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1" y="5885658"/>
            <a:ext cx="1086474" cy="9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Logo%20FT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785" y="5670550"/>
            <a:ext cx="1085215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Logo%20FT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785" y="5660355"/>
            <a:ext cx="1085215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ésultat de recherche d'images pour &quot;parcours&quot;">
            <a:extLst>
              <a:ext uri="{FF2B5EF4-FFF2-40B4-BE49-F238E27FC236}">
                <a16:creationId xmlns:a16="http://schemas.microsoft.com/office/drawing/2014/main" xmlns="" id="{EBF248A1-65E3-5441-83E4-779833794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77079"/>
            <a:ext cx="4896544" cy="233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740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altLang="fr-FR" sz="4000" dirty="0" smtClean="0">
                <a:solidFill>
                  <a:schemeClr val="tx1"/>
                </a:solidFill>
              </a:rPr>
              <a:t>Recommandations SOFMER : </a:t>
            </a:r>
            <a:br>
              <a:rPr lang="fr-FR" altLang="fr-FR" sz="4000" dirty="0" smtClean="0">
                <a:solidFill>
                  <a:schemeClr val="tx1"/>
                </a:solidFill>
              </a:rPr>
            </a:br>
            <a:r>
              <a:rPr lang="fr-FR" altLang="fr-FR" sz="4000" dirty="0" smtClean="0">
                <a:solidFill>
                  <a:schemeClr val="tx1"/>
                </a:solidFill>
              </a:rPr>
              <a:t>	Parcours de soins des TC</a:t>
            </a:r>
            <a:r>
              <a:rPr lang="fr-FR" altLang="fr-FR" sz="4000" dirty="0" smtClean="0">
                <a:solidFill>
                  <a:schemeClr val="accent6">
                    <a:tint val="1000"/>
                  </a:schemeClr>
                </a:solidFill>
              </a:rPr>
              <a:t>SOFMER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196752"/>
            <a:ext cx="8928991" cy="5544616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FR" altLang="fr-FR" sz="3100" u="sng" dirty="0" smtClean="0"/>
              <a:t>Textes de références</a:t>
            </a:r>
            <a:endParaRPr lang="fr-FR" altLang="fr-FR" sz="3100" dirty="0"/>
          </a:p>
          <a:p>
            <a:pPr>
              <a:lnSpc>
                <a:spcPct val="90000"/>
              </a:lnSpc>
            </a:pPr>
            <a:r>
              <a:rPr lang="fr-FR" altLang="fr-FR" sz="3100" dirty="0" smtClean="0"/>
              <a:t>Circulaires </a:t>
            </a:r>
            <a:endParaRPr lang="fr-FR" altLang="fr-FR" sz="3100" dirty="0"/>
          </a:p>
          <a:p>
            <a:pPr lvl="1">
              <a:lnSpc>
                <a:spcPct val="90000"/>
              </a:lnSpc>
            </a:pPr>
            <a:r>
              <a:rPr lang="fr-FR" altLang="fr-FR" sz="3100" dirty="0"/>
              <a:t>03 05 2002 unités dédiées EVC-EPR </a:t>
            </a:r>
          </a:p>
          <a:p>
            <a:pPr lvl="1">
              <a:lnSpc>
                <a:spcPct val="90000"/>
              </a:lnSpc>
            </a:pPr>
            <a:r>
              <a:rPr lang="fr-FR" altLang="fr-FR" sz="3100" dirty="0"/>
              <a:t>18 06 2004 filière de prise en charge sanitaire, médicosociale et sociale des traumatisés </a:t>
            </a:r>
            <a:r>
              <a:rPr lang="fr-FR" altLang="fr-FR" sz="3100" dirty="0" smtClean="0"/>
              <a:t>crâniens</a:t>
            </a:r>
          </a:p>
          <a:p>
            <a:pPr lvl="1">
              <a:lnSpc>
                <a:spcPct val="90000"/>
              </a:lnSpc>
            </a:pPr>
            <a:endParaRPr lang="fr-FR" altLang="fr-FR" sz="3100" dirty="0"/>
          </a:p>
          <a:p>
            <a:pPr>
              <a:lnSpc>
                <a:spcPct val="90000"/>
              </a:lnSpc>
            </a:pPr>
            <a:r>
              <a:rPr lang="fr-FR" altLang="fr-FR" sz="3100" dirty="0" smtClean="0"/>
              <a:t>Décrets </a:t>
            </a:r>
          </a:p>
          <a:p>
            <a:pPr lvl="1">
              <a:lnSpc>
                <a:spcPct val="90000"/>
              </a:lnSpc>
            </a:pPr>
            <a:r>
              <a:rPr lang="fr-FR" altLang="fr-FR" sz="3100" dirty="0"/>
              <a:t>2005-223 accompagnement à la vie sociale  et services pour adultes handicapés</a:t>
            </a:r>
          </a:p>
          <a:p>
            <a:pPr lvl="1">
              <a:lnSpc>
                <a:spcPct val="90000"/>
              </a:lnSpc>
            </a:pPr>
            <a:r>
              <a:rPr lang="fr-FR" altLang="fr-FR" sz="3100" dirty="0"/>
              <a:t>2008-377 autorisations d’activité en secteur SSR</a:t>
            </a:r>
          </a:p>
          <a:p>
            <a:pPr lvl="1">
              <a:lnSpc>
                <a:spcPct val="90000"/>
              </a:lnSpc>
            </a:pPr>
            <a:r>
              <a:rPr lang="fr-FR" altLang="fr-FR" sz="3100" dirty="0"/>
              <a:t>2009-299 organisation des UEROS</a:t>
            </a:r>
          </a:p>
          <a:p>
            <a:pPr lvl="1">
              <a:lnSpc>
                <a:spcPct val="90000"/>
              </a:lnSpc>
            </a:pPr>
            <a:endParaRPr lang="fr-FR" altLang="fr-FR" sz="3100" dirty="0" smtClean="0"/>
          </a:p>
          <a:p>
            <a:r>
              <a:rPr lang="fr-FR" altLang="fr-FR" sz="3100" dirty="0" smtClean="0"/>
              <a:t>Conférences </a:t>
            </a:r>
            <a:r>
              <a:rPr lang="fr-FR" altLang="fr-FR" sz="3100" dirty="0"/>
              <a:t>de consensus </a:t>
            </a:r>
          </a:p>
          <a:p>
            <a:pPr lvl="1"/>
            <a:r>
              <a:rPr lang="fr-FR" altLang="fr-FR" sz="3100" dirty="0" err="1"/>
              <a:t>Rehabilitation</a:t>
            </a:r>
            <a:r>
              <a:rPr lang="fr-FR" altLang="fr-FR" sz="3100" dirty="0"/>
              <a:t> of </a:t>
            </a:r>
            <a:r>
              <a:rPr lang="fr-FR" altLang="fr-FR" sz="3100" dirty="0" err="1"/>
              <a:t>persons</a:t>
            </a:r>
            <a:r>
              <a:rPr lang="fr-FR" altLang="fr-FR" sz="3100" dirty="0"/>
              <a:t> </a:t>
            </a:r>
            <a:r>
              <a:rPr lang="fr-FR" altLang="fr-FR" sz="3100" dirty="0" err="1"/>
              <a:t>with</a:t>
            </a:r>
            <a:r>
              <a:rPr lang="fr-FR" altLang="fr-FR" sz="3100" dirty="0"/>
              <a:t> </a:t>
            </a:r>
            <a:r>
              <a:rPr lang="fr-FR" altLang="fr-FR" sz="3100" dirty="0" err="1"/>
              <a:t>traumatic</a:t>
            </a:r>
            <a:r>
              <a:rPr lang="fr-FR" altLang="fr-FR" sz="3100" dirty="0"/>
              <a:t> </a:t>
            </a:r>
            <a:r>
              <a:rPr lang="fr-FR" altLang="fr-FR" sz="3100" dirty="0" err="1"/>
              <a:t>brain</a:t>
            </a:r>
            <a:r>
              <a:rPr lang="fr-FR" altLang="fr-FR" sz="3100" dirty="0"/>
              <a:t> </a:t>
            </a:r>
            <a:r>
              <a:rPr lang="fr-FR" altLang="fr-FR" sz="3100" dirty="0" err="1"/>
              <a:t>injury</a:t>
            </a:r>
            <a:r>
              <a:rPr lang="fr-FR" altLang="fr-FR" sz="3100" dirty="0"/>
              <a:t> JAMA</a:t>
            </a:r>
            <a:r>
              <a:rPr lang="fr-FR" altLang="fr-FR" sz="3100" b="1" dirty="0"/>
              <a:t> </a:t>
            </a:r>
            <a:r>
              <a:rPr lang="fr-FR" altLang="fr-FR" sz="3100" dirty="0"/>
              <a:t>1999</a:t>
            </a:r>
          </a:p>
          <a:p>
            <a:pPr lvl="1"/>
            <a:r>
              <a:rPr lang="fr-FR" altLang="fr-FR" sz="3100" dirty="0"/>
              <a:t>SIMFER: </a:t>
            </a:r>
            <a:r>
              <a:rPr lang="fr-FR" altLang="fr-FR" sz="3100" dirty="0" err="1"/>
              <a:t>trasferabilita</a:t>
            </a:r>
            <a:r>
              <a:rPr lang="fr-FR" altLang="fr-FR" sz="3100" dirty="0"/>
              <a:t> in </a:t>
            </a:r>
            <a:r>
              <a:rPr lang="fr-FR" altLang="fr-FR" sz="3100" dirty="0" err="1"/>
              <a:t>stutture</a:t>
            </a:r>
            <a:r>
              <a:rPr lang="fr-FR" altLang="fr-FR" sz="3100" dirty="0"/>
              <a:t> </a:t>
            </a:r>
            <a:r>
              <a:rPr lang="fr-FR" altLang="fr-FR" sz="3100" dirty="0" err="1"/>
              <a:t>riabilitative</a:t>
            </a:r>
            <a:r>
              <a:rPr lang="fr-FR" altLang="fr-FR" sz="3100" dirty="0"/>
              <a:t> 2000 </a:t>
            </a:r>
          </a:p>
          <a:p>
            <a:pPr lvl="1"/>
            <a:r>
              <a:rPr lang="fr-FR" altLang="fr-FR" sz="3100" dirty="0"/>
              <a:t>SOFMER: du coma à l’éveil </a:t>
            </a:r>
            <a:r>
              <a:rPr lang="fr-FR" altLang="fr-FR" sz="3100" dirty="0" smtClean="0"/>
              <a:t>2002</a:t>
            </a:r>
          </a:p>
          <a:p>
            <a:pPr lvl="1"/>
            <a:endParaRPr lang="fr-FR" altLang="fr-FR" sz="3100" dirty="0"/>
          </a:p>
          <a:p>
            <a:r>
              <a:rPr lang="fr-FR" altLang="fr-FR" sz="3100" dirty="0"/>
              <a:t>FEDMER Critères de prise en charge MPR </a:t>
            </a:r>
            <a:r>
              <a:rPr lang="fr-FR" altLang="fr-FR" sz="3100" dirty="0" smtClean="0"/>
              <a:t>2008</a:t>
            </a:r>
          </a:p>
          <a:p>
            <a:pPr marL="0" indent="0">
              <a:buNone/>
            </a:pPr>
            <a:endParaRPr lang="fr-FR" altLang="fr-FR" sz="3100" dirty="0"/>
          </a:p>
          <a:p>
            <a:r>
              <a:rPr lang="fr-FR" altLang="fr-FR" sz="3100" dirty="0"/>
              <a:t>Johnson &amp; Brooks, 1995; </a:t>
            </a:r>
            <a:r>
              <a:rPr lang="fr-FR" altLang="fr-FR" sz="3100" dirty="0" err="1"/>
              <a:t>Mazaux</a:t>
            </a:r>
            <a:r>
              <a:rPr lang="fr-FR" altLang="fr-FR" sz="3100" dirty="0"/>
              <a:t> et al 2001; Kozlowski et al 2007; </a:t>
            </a:r>
            <a:r>
              <a:rPr lang="fr-FR" altLang="fr-FR" sz="3100" dirty="0" err="1"/>
              <a:t>Cohadon</a:t>
            </a:r>
            <a:r>
              <a:rPr lang="fr-FR" altLang="fr-FR" sz="3100" dirty="0"/>
              <a:t> et al 2008; Turner-</a:t>
            </a:r>
            <a:r>
              <a:rPr lang="fr-FR" altLang="fr-FR" sz="3100" dirty="0" err="1"/>
              <a:t>Strokes</a:t>
            </a:r>
            <a:r>
              <a:rPr lang="fr-FR" altLang="fr-FR" sz="3100" dirty="0"/>
              <a:t> 2008; Bérard et al 2010 </a:t>
            </a:r>
            <a:endParaRPr lang="fr-FR" altLang="fr-FR" sz="3100" dirty="0" smtClean="0"/>
          </a:p>
          <a:p>
            <a:pPr marL="0" indent="0">
              <a:buNone/>
            </a:pPr>
            <a:r>
              <a:rPr lang="fr-FR" altLang="fr-FR" sz="3100" dirty="0" smtClean="0"/>
              <a:t>	</a:t>
            </a:r>
            <a:endParaRPr lang="fr-FR" altLang="fr-FR" sz="3100" dirty="0"/>
          </a:p>
          <a:p>
            <a:pPr lvl="6">
              <a:lnSpc>
                <a:spcPct val="90000"/>
              </a:lnSpc>
            </a:pPr>
            <a:r>
              <a:rPr lang="fr-FR" altLang="fr-FR" sz="3100" dirty="0" smtClean="0"/>
              <a:t>PRM care </a:t>
            </a:r>
            <a:r>
              <a:rPr lang="fr-FR" altLang="fr-FR" sz="3100" dirty="0" err="1" smtClean="0"/>
              <a:t>pathways</a:t>
            </a:r>
            <a:r>
              <a:rPr lang="fr-FR" altLang="fr-FR" sz="3100" dirty="0" smtClean="0"/>
              <a:t>  : </a:t>
            </a:r>
            <a:r>
              <a:rPr lang="fr-FR" altLang="fr-FR" sz="3100" dirty="0" err="1" smtClean="0"/>
              <a:t>adults</a:t>
            </a:r>
            <a:r>
              <a:rPr lang="fr-FR" altLang="fr-FR" sz="3100" dirty="0" smtClean="0"/>
              <a:t> </a:t>
            </a:r>
            <a:r>
              <a:rPr lang="fr-FR" altLang="fr-FR" sz="3100" dirty="0" err="1" smtClean="0"/>
              <a:t>with</a:t>
            </a:r>
            <a:r>
              <a:rPr lang="fr-FR" altLang="fr-FR" sz="3100" dirty="0" smtClean="0"/>
              <a:t> </a:t>
            </a:r>
            <a:r>
              <a:rPr lang="fr-FR" altLang="fr-FR" sz="3100" dirty="0" err="1" smtClean="0"/>
              <a:t>severe</a:t>
            </a:r>
            <a:r>
              <a:rPr lang="fr-FR" altLang="fr-FR" sz="3100" dirty="0" smtClean="0"/>
              <a:t> TBI, </a:t>
            </a:r>
            <a:r>
              <a:rPr lang="fr-FR" altLang="fr-FR" sz="3100" dirty="0" err="1" smtClean="0"/>
              <a:t>Pradat</a:t>
            </a:r>
            <a:r>
              <a:rPr lang="fr-FR" altLang="fr-FR" sz="3100" dirty="0" smtClean="0"/>
              <a:t> </a:t>
            </a:r>
            <a:r>
              <a:rPr lang="fr-FR" altLang="fr-FR" sz="3100" dirty="0" err="1" smtClean="0"/>
              <a:t>Diel</a:t>
            </a:r>
            <a:r>
              <a:rPr lang="fr-FR" altLang="fr-FR" sz="3100" dirty="0" smtClean="0"/>
              <a:t> … </a:t>
            </a:r>
            <a:r>
              <a:rPr lang="fr-FR" altLang="fr-FR" sz="3100" dirty="0" err="1" smtClean="0"/>
              <a:t>Mazaux</a:t>
            </a:r>
            <a:r>
              <a:rPr lang="fr-FR" altLang="fr-FR" sz="3100" dirty="0" smtClean="0"/>
              <a:t> JM annales of PMR 55 (2012) 546-556</a:t>
            </a:r>
            <a:endParaRPr lang="fr-FR" altLang="fr-FR" sz="3100" dirty="0"/>
          </a:p>
          <a:p>
            <a:pPr marL="393192" lvl="1" indent="0" eaLnBrk="1" hangingPunct="1">
              <a:lnSpc>
                <a:spcPct val="80000"/>
              </a:lnSpc>
              <a:buNone/>
            </a:pPr>
            <a:endParaRPr lang="fr-FR" altLang="fr-FR" dirty="0" smtClean="0"/>
          </a:p>
        </p:txBody>
      </p:sp>
      <p:pic>
        <p:nvPicPr>
          <p:cNvPr id="4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" y="6165303"/>
            <a:ext cx="829297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Logo%20FT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93296"/>
            <a:ext cx="899592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lèche droite 1"/>
          <p:cNvSpPr/>
          <p:nvPr/>
        </p:nvSpPr>
        <p:spPr>
          <a:xfrm>
            <a:off x="1043608" y="61508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4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260350"/>
            <a:ext cx="8569325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altLang="fr-FR" sz="2800" dirty="0" smtClean="0">
                <a:solidFill>
                  <a:schemeClr val="tx1"/>
                </a:solidFill>
              </a:rPr>
              <a:t>Prendre en compte la complexité des parcours  de soins </a:t>
            </a:r>
            <a:br>
              <a:rPr lang="fr-FR" altLang="fr-FR" sz="2800" dirty="0" smtClean="0">
                <a:solidFill>
                  <a:schemeClr val="tx1"/>
                </a:solidFill>
              </a:rPr>
            </a:br>
            <a:r>
              <a:rPr lang="fr-FR" altLang="fr-FR" sz="2800" dirty="0" smtClean="0">
                <a:solidFill>
                  <a:schemeClr val="tx1"/>
                </a:solidFill>
              </a:rPr>
              <a:t>et le rôle des facteurs contextuels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429000" y="3048000"/>
            <a:ext cx="2362200" cy="762000"/>
          </a:xfrm>
          <a:prstGeom prst="rect">
            <a:avLst/>
          </a:prstGeom>
          <a:solidFill>
            <a:srgbClr val="FFFD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altLang="fr-FR" sz="2400" dirty="0">
                <a:latin typeface="Times New Roman" pitchFamily="18" charset="0"/>
              </a:rPr>
              <a:t>Activités</a:t>
            </a:r>
          </a:p>
          <a:p>
            <a:pPr algn="ctr" eaLnBrk="0" hangingPunct="0"/>
            <a:r>
              <a:rPr lang="fr-FR" altLang="fr-FR" sz="2400" dirty="0">
                <a:latin typeface="Times New Roman" pitchFamily="18" charset="0"/>
              </a:rPr>
              <a:t>limitations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6477000" y="3048000"/>
            <a:ext cx="1981200" cy="762000"/>
          </a:xfrm>
          <a:prstGeom prst="rect">
            <a:avLst/>
          </a:prstGeom>
          <a:solidFill>
            <a:srgbClr val="FFFD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altLang="fr-FR" sz="2400" dirty="0">
                <a:latin typeface="Times New Roman" pitchFamily="18" charset="0"/>
              </a:rPr>
              <a:t>Participation</a:t>
            </a:r>
          </a:p>
          <a:p>
            <a:pPr algn="ctr" eaLnBrk="0" hangingPunct="0"/>
            <a:r>
              <a:rPr lang="fr-FR" altLang="fr-FR" sz="2400" dirty="0">
                <a:latin typeface="Times New Roman" pitchFamily="18" charset="0"/>
              </a:rPr>
              <a:t>restrictions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734291" y="2624931"/>
            <a:ext cx="1981200" cy="762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altLang="fr-FR" dirty="0">
              <a:latin typeface="Times New Roman" pitchFamily="18" charset="0"/>
            </a:endParaRPr>
          </a:p>
          <a:p>
            <a:pPr algn="ctr" eaLnBrk="0" hangingPunct="0"/>
            <a:r>
              <a:rPr lang="fr-FR" altLang="fr-FR" dirty="0">
                <a:latin typeface="Times New Roman" pitchFamily="18" charset="0"/>
              </a:rPr>
              <a:t>Structures, fonctions</a:t>
            </a:r>
          </a:p>
          <a:p>
            <a:pPr algn="ctr" eaLnBrk="0" hangingPunct="0"/>
            <a:endParaRPr lang="fr-FR" altLang="fr-FR" dirty="0">
              <a:latin typeface="Times New Roman" pitchFamily="18" charset="0"/>
            </a:endParaRPr>
          </a:p>
          <a:p>
            <a:pPr algn="ctr" eaLnBrk="0" hangingPunct="0"/>
            <a:endParaRPr lang="fr-FR" altLang="fr-FR" sz="2400" dirty="0">
              <a:latin typeface="Times New Roman" pitchFamily="18" charset="0"/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3429000" y="1439863"/>
            <a:ext cx="2362200" cy="762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altLang="fr-FR" sz="2000" dirty="0">
                <a:latin typeface="Times New Roman" pitchFamily="18" charset="0"/>
              </a:rPr>
              <a:t>Problèmes de santé</a:t>
            </a:r>
            <a:endParaRPr lang="fr-FR" altLang="fr-FR" sz="2400" dirty="0">
              <a:latin typeface="Times New Roman" pitchFamily="18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905000" y="4876800"/>
            <a:ext cx="22860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Facteurs </a:t>
            </a:r>
          </a:p>
          <a:p>
            <a:pPr algn="ctr" eaLnBrk="0" hangingPunct="0">
              <a:defRPr/>
            </a:pPr>
            <a:r>
              <a:rPr lang="fr-FR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environnement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5181600" y="4876800"/>
            <a:ext cx="22098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Facteurs</a:t>
            </a:r>
          </a:p>
          <a:p>
            <a:pPr algn="ctr" eaLnBrk="0" hangingPunct="0">
              <a:defRPr/>
            </a:pPr>
            <a:r>
              <a:rPr lang="fr-FR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personnels</a:t>
            </a:r>
          </a:p>
        </p:txBody>
      </p:sp>
      <p:cxnSp>
        <p:nvCxnSpPr>
          <p:cNvPr id="70665" name="AutoShape 9"/>
          <p:cNvCxnSpPr>
            <a:cxnSpLocks noChangeShapeType="1"/>
          </p:cNvCxnSpPr>
          <p:nvPr/>
        </p:nvCxnSpPr>
        <p:spPr bwMode="auto">
          <a:xfrm>
            <a:off x="2819400" y="34290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66" name="AutoShape 10"/>
          <p:cNvCxnSpPr>
            <a:cxnSpLocks noChangeShapeType="1"/>
          </p:cNvCxnSpPr>
          <p:nvPr/>
        </p:nvCxnSpPr>
        <p:spPr bwMode="auto">
          <a:xfrm>
            <a:off x="5867400" y="3429000"/>
            <a:ext cx="5334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67" name="Line 11"/>
          <p:cNvSpPr>
            <a:spLocks noChangeShapeType="1"/>
          </p:cNvSpPr>
          <p:nvPr/>
        </p:nvSpPr>
        <p:spPr bwMode="auto">
          <a:xfrm>
            <a:off x="1752600" y="2590800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>
            <a:off x="7315200" y="2590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70669" name="AutoShape 13"/>
          <p:cNvCxnSpPr>
            <a:cxnSpLocks noChangeShapeType="1"/>
            <a:stCxn id="70662" idx="2"/>
            <a:endCxn id="70659" idx="0"/>
          </p:cNvCxnSpPr>
          <p:nvPr/>
        </p:nvCxnSpPr>
        <p:spPr bwMode="auto">
          <a:xfrm>
            <a:off x="4610100" y="2201863"/>
            <a:ext cx="0" cy="8461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70" name="Line 14"/>
          <p:cNvSpPr>
            <a:spLocks noChangeShapeType="1"/>
          </p:cNvSpPr>
          <p:nvPr/>
        </p:nvSpPr>
        <p:spPr bwMode="auto">
          <a:xfrm>
            <a:off x="2895600" y="44196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>
            <a:off x="2895600" y="4419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>
            <a:off x="6248400" y="4419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73" name="Rectangle 18"/>
          <p:cNvSpPr>
            <a:spLocks noChangeArrowheads="1"/>
          </p:cNvSpPr>
          <p:nvPr/>
        </p:nvSpPr>
        <p:spPr bwMode="auto">
          <a:xfrm>
            <a:off x="609600" y="3124200"/>
            <a:ext cx="1981200" cy="685800"/>
          </a:xfrm>
          <a:prstGeom prst="rect">
            <a:avLst/>
          </a:prstGeom>
          <a:solidFill>
            <a:srgbClr val="FFFD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altLang="fr-FR" sz="2400" dirty="0">
                <a:latin typeface="Times New Roman" pitchFamily="18" charset="0"/>
              </a:rPr>
              <a:t>Déficiences</a:t>
            </a:r>
          </a:p>
        </p:txBody>
      </p:sp>
      <p:sp>
        <p:nvSpPr>
          <p:cNvPr id="70674" name="Line 19"/>
          <p:cNvSpPr>
            <a:spLocks noChangeShapeType="1"/>
          </p:cNvSpPr>
          <p:nvPr/>
        </p:nvSpPr>
        <p:spPr bwMode="auto">
          <a:xfrm flipV="1">
            <a:off x="1752600" y="2590800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75" name="Line 20"/>
          <p:cNvSpPr>
            <a:spLocks noChangeShapeType="1"/>
          </p:cNvSpPr>
          <p:nvPr/>
        </p:nvSpPr>
        <p:spPr bwMode="auto">
          <a:xfrm flipV="1">
            <a:off x="6227763" y="3933825"/>
            <a:ext cx="792162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0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" y="5853908"/>
            <a:ext cx="1086474" cy="9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 descr="Logo%20FT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20" y="5638800"/>
            <a:ext cx="1085215" cy="118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14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96752"/>
            <a:ext cx="8820472" cy="3816424"/>
          </a:xfrm>
        </p:spPr>
        <p:txBody>
          <a:bodyPr>
            <a:normAutofit fontScale="90000"/>
          </a:bodyPr>
          <a:lstStyle/>
          <a:p>
            <a:r>
              <a:rPr lang="fr-FR" altLang="fr-FR" sz="3200" dirty="0" smtClean="0">
                <a:solidFill>
                  <a:schemeClr val="tx1"/>
                </a:solidFill>
              </a:rPr>
              <a:t/>
            </a:r>
            <a:br>
              <a:rPr lang="fr-FR" altLang="fr-FR" sz="3200" dirty="0" smtClean="0">
                <a:solidFill>
                  <a:schemeClr val="tx1"/>
                </a:solidFill>
              </a:rPr>
            </a:br>
            <a:r>
              <a:rPr lang="fr-FR" altLang="fr-FR" sz="3200" dirty="0">
                <a:solidFill>
                  <a:schemeClr val="tx1"/>
                </a:solidFill>
              </a:rPr>
              <a:t/>
            </a:r>
            <a:br>
              <a:rPr lang="fr-FR" altLang="fr-FR" sz="3200" dirty="0">
                <a:solidFill>
                  <a:schemeClr val="tx1"/>
                </a:solidFill>
              </a:rPr>
            </a:br>
            <a:r>
              <a:rPr lang="fr-FR" altLang="fr-FR" sz="3200" dirty="0" smtClean="0">
                <a:solidFill>
                  <a:schemeClr val="tx1"/>
                </a:solidFill>
              </a:rPr>
              <a:t/>
            </a:r>
            <a:br>
              <a:rPr lang="fr-FR" altLang="fr-FR" sz="3200" dirty="0" smtClean="0">
                <a:solidFill>
                  <a:schemeClr val="tx1"/>
                </a:solidFill>
              </a:rPr>
            </a:br>
            <a:r>
              <a:rPr lang="fr-FR" altLang="fr-FR" sz="3200" dirty="0">
                <a:solidFill>
                  <a:schemeClr val="tx1"/>
                </a:solidFill>
              </a:rPr>
              <a:t/>
            </a:r>
            <a:br>
              <a:rPr lang="fr-FR" altLang="fr-FR" sz="3200" dirty="0">
                <a:solidFill>
                  <a:schemeClr val="tx1"/>
                </a:solidFill>
              </a:rPr>
            </a:br>
            <a:r>
              <a:rPr lang="fr-FR" altLang="fr-FR" sz="3200" dirty="0" smtClean="0">
                <a:solidFill>
                  <a:schemeClr val="tx1"/>
                </a:solidFill>
              </a:rPr>
              <a:t/>
            </a:r>
            <a:br>
              <a:rPr lang="fr-FR" altLang="fr-FR" sz="3200" dirty="0" smtClean="0">
                <a:solidFill>
                  <a:schemeClr val="tx1"/>
                </a:solidFill>
              </a:rPr>
            </a:br>
            <a:r>
              <a:rPr lang="fr-FR" altLang="fr-FR" sz="3200" dirty="0">
                <a:solidFill>
                  <a:schemeClr val="tx1"/>
                </a:solidFill>
              </a:rPr>
              <a:t/>
            </a:r>
            <a:br>
              <a:rPr lang="fr-FR" altLang="fr-FR" sz="3200" dirty="0">
                <a:solidFill>
                  <a:schemeClr val="tx1"/>
                </a:solidFill>
              </a:rPr>
            </a:br>
            <a:r>
              <a:rPr lang="fr-FR" altLang="fr-FR" sz="3200" dirty="0" smtClean="0">
                <a:solidFill>
                  <a:schemeClr val="tx1"/>
                </a:solidFill>
              </a:rPr>
              <a:t/>
            </a:r>
            <a:br>
              <a:rPr lang="fr-FR" altLang="fr-FR" sz="3200" dirty="0" smtClean="0">
                <a:solidFill>
                  <a:schemeClr val="tx1"/>
                </a:solidFill>
              </a:rPr>
            </a:br>
            <a:r>
              <a:rPr lang="fr-FR" altLang="fr-FR" sz="3200" dirty="0">
                <a:solidFill>
                  <a:schemeClr val="tx1"/>
                </a:solidFill>
              </a:rPr>
              <a:t/>
            </a:r>
            <a:br>
              <a:rPr lang="fr-FR" altLang="fr-FR" sz="3200" dirty="0">
                <a:solidFill>
                  <a:schemeClr val="tx1"/>
                </a:solidFill>
              </a:rPr>
            </a:br>
            <a:r>
              <a:rPr lang="fr-FR" altLang="fr-FR" dirty="0" smtClean="0">
                <a:solidFill>
                  <a:schemeClr val="tx1"/>
                </a:solidFill>
              </a:rPr>
              <a:t/>
            </a:r>
            <a:br>
              <a:rPr lang="fr-FR" altLang="fr-FR" dirty="0" smtClean="0">
                <a:solidFill>
                  <a:schemeClr val="tx1"/>
                </a:solidFill>
              </a:rPr>
            </a:br>
            <a:r>
              <a:rPr lang="fr-FR" altLang="fr-FR" dirty="0" smtClean="0">
                <a:solidFill>
                  <a:schemeClr val="tx1"/>
                </a:solidFill>
              </a:rPr>
              <a:t>Parcours type du TC grave adulte</a:t>
            </a:r>
            <a:br>
              <a:rPr lang="fr-FR" altLang="fr-FR" dirty="0" smtClean="0">
                <a:solidFill>
                  <a:schemeClr val="tx1"/>
                </a:solidFill>
              </a:rPr>
            </a:br>
            <a:r>
              <a:rPr lang="fr-FR" altLang="fr-FR" dirty="0" smtClean="0">
                <a:solidFill>
                  <a:schemeClr val="tx1"/>
                </a:solidFill>
              </a:rPr>
              <a:t>-</a:t>
            </a:r>
            <a:r>
              <a:rPr lang="fr-FR" altLang="fr-FR" sz="2800" dirty="0" smtClean="0">
                <a:solidFill>
                  <a:schemeClr val="tx1"/>
                </a:solidFill>
              </a:rPr>
              <a:t>3 Phases</a:t>
            </a:r>
            <a:r>
              <a:rPr lang="fr-FR" altLang="fr-FR" sz="2800" dirty="0">
                <a:solidFill>
                  <a:schemeClr val="tx1"/>
                </a:solidFill>
              </a:rPr>
              <a:t>:</a:t>
            </a:r>
            <a:r>
              <a:rPr lang="fr-FR" altLang="fr-FR" sz="2800" dirty="0" smtClean="0">
                <a:solidFill>
                  <a:schemeClr val="tx1"/>
                </a:solidFill>
              </a:rPr>
              <a:t> 	</a:t>
            </a:r>
            <a:r>
              <a:rPr lang="fr-FR" altLang="fr-FR" sz="2800" dirty="0" smtClean="0"/>
              <a:t>précoce en MCO</a:t>
            </a:r>
            <a:r>
              <a:rPr lang="fr-FR" altLang="fr-FR" sz="2800" dirty="0"/>
              <a:t/>
            </a:r>
            <a:br>
              <a:rPr lang="fr-FR" altLang="fr-FR" sz="2800" dirty="0"/>
            </a:br>
            <a:r>
              <a:rPr lang="fr-FR" altLang="fr-FR" sz="2800" dirty="0" smtClean="0"/>
              <a:t> 		puis Rééducation  </a:t>
            </a:r>
            <a:r>
              <a:rPr lang="fr-FR" altLang="fr-FR" sz="2800" dirty="0"/>
              <a:t/>
            </a:r>
            <a:br>
              <a:rPr lang="fr-FR" altLang="fr-FR" sz="2800" dirty="0"/>
            </a:br>
            <a:r>
              <a:rPr lang="fr-FR" altLang="fr-FR" sz="2800" dirty="0" smtClean="0"/>
              <a:t> 		puis Réadaptation-réinsertion</a:t>
            </a:r>
            <a:r>
              <a:rPr lang="fr-FR" altLang="fr-FR" sz="2800" dirty="0"/>
              <a:t>: </a:t>
            </a:r>
            <a:r>
              <a:rPr lang="fr-FR" altLang="fr-FR" sz="2800" dirty="0" smtClean="0"/>
              <a:t>			médicosocial </a:t>
            </a:r>
            <a:r>
              <a:rPr lang="fr-FR" altLang="fr-FR" sz="2800" dirty="0"/>
              <a:t>et </a:t>
            </a:r>
            <a:r>
              <a:rPr lang="fr-FR" altLang="fr-FR" sz="2800" dirty="0" smtClean="0"/>
              <a:t>social</a:t>
            </a:r>
            <a:br>
              <a:rPr lang="fr-FR" altLang="fr-FR" sz="2800" dirty="0" smtClean="0"/>
            </a:br>
            <a:r>
              <a:rPr lang="fr-FR" altLang="fr-FR" sz="2800" dirty="0" smtClean="0">
                <a:solidFill>
                  <a:schemeClr val="tx1"/>
                </a:solidFill>
              </a:rPr>
              <a:t/>
            </a:r>
            <a:br>
              <a:rPr lang="fr-FR" altLang="fr-FR" sz="2800" dirty="0" smtClean="0">
                <a:solidFill>
                  <a:schemeClr val="tx1"/>
                </a:solidFill>
              </a:rPr>
            </a:br>
            <a:r>
              <a:rPr lang="fr-FR" altLang="fr-FR" sz="2800" dirty="0" smtClean="0">
                <a:solidFill>
                  <a:schemeClr val="tx1"/>
                </a:solidFill>
              </a:rPr>
              <a:t>- 3 Catégories cliniques</a:t>
            </a:r>
            <a:br>
              <a:rPr lang="fr-FR" altLang="fr-FR" sz="2800" dirty="0" smtClean="0">
                <a:solidFill>
                  <a:schemeClr val="tx1"/>
                </a:solidFill>
              </a:rPr>
            </a:br>
            <a:r>
              <a:rPr lang="fr-FR" altLang="fr-FR" sz="2800" dirty="0">
                <a:solidFill>
                  <a:schemeClr val="tx1"/>
                </a:solidFill>
              </a:rPr>
              <a:t/>
            </a:r>
            <a:br>
              <a:rPr lang="fr-FR" altLang="fr-FR" sz="2800" dirty="0">
                <a:solidFill>
                  <a:schemeClr val="tx1"/>
                </a:solidFill>
              </a:rPr>
            </a:br>
            <a:r>
              <a:rPr lang="fr-FR" altLang="fr-FR" sz="2800" dirty="0" smtClean="0">
                <a:solidFill>
                  <a:schemeClr val="tx1"/>
                </a:solidFill>
              </a:rPr>
              <a:t> </a:t>
            </a:r>
            <a:br>
              <a:rPr lang="fr-FR" altLang="fr-FR" sz="2800" dirty="0" smtClean="0">
                <a:solidFill>
                  <a:schemeClr val="tx1"/>
                </a:solidFill>
              </a:rPr>
            </a:br>
            <a:r>
              <a:rPr lang="fr-FR" altLang="fr-FR" sz="2800" dirty="0" smtClean="0">
                <a:solidFill>
                  <a:schemeClr val="tx1"/>
                </a:solidFill>
              </a:rPr>
              <a:t/>
            </a:r>
            <a:br>
              <a:rPr lang="fr-FR" altLang="fr-FR" sz="2800" dirty="0" smtClean="0">
                <a:solidFill>
                  <a:schemeClr val="tx1"/>
                </a:solidFill>
              </a:rPr>
            </a:br>
            <a:r>
              <a:rPr lang="fr-FR" altLang="fr-FR" sz="2800" dirty="0" smtClean="0">
                <a:solidFill>
                  <a:schemeClr val="tx1"/>
                </a:solidFill>
              </a:rPr>
              <a:t>- 6 niveaux de complexité des facteurs contextuels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07505" y="5588001"/>
            <a:ext cx="1368152" cy="719138"/>
          </a:xfrm>
          <a:prstGeom prst="rect">
            <a:avLst/>
          </a:prstGeom>
          <a:solidFill>
            <a:srgbClr val="FFFD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dirty="0"/>
              <a:t>A </a:t>
            </a:r>
          </a:p>
          <a:p>
            <a:pPr algn="ctr"/>
            <a:r>
              <a:rPr lang="fr-FR" altLang="fr-FR" dirty="0"/>
              <a:t>Parcours-type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131840" y="5588001"/>
            <a:ext cx="1151235" cy="719138"/>
          </a:xfrm>
          <a:prstGeom prst="rect">
            <a:avLst/>
          </a:prstGeom>
          <a:solidFill>
            <a:srgbClr val="FFFD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dirty="0"/>
              <a:t>B</a:t>
            </a:r>
          </a:p>
          <a:p>
            <a:pPr algn="ctr"/>
            <a:r>
              <a:rPr lang="fr-FR" altLang="fr-FR" dirty="0"/>
              <a:t> adaptations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619672" y="5587999"/>
            <a:ext cx="1368053" cy="719137"/>
          </a:xfrm>
          <a:prstGeom prst="rect">
            <a:avLst/>
          </a:prstGeom>
          <a:solidFill>
            <a:srgbClr val="FFFD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fr-FR" altLang="fr-FR" dirty="0"/>
              <a:t>C ressources </a:t>
            </a:r>
          </a:p>
          <a:p>
            <a:pPr algn="ctr">
              <a:lnSpc>
                <a:spcPct val="80000"/>
              </a:lnSpc>
            </a:pPr>
            <a:r>
              <a:rPr lang="fr-FR" altLang="fr-FR" dirty="0"/>
              <a:t>insuffisantes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4355975" y="5588001"/>
            <a:ext cx="1512169" cy="719137"/>
          </a:xfrm>
          <a:prstGeom prst="rect">
            <a:avLst/>
          </a:prstGeom>
          <a:solidFill>
            <a:srgbClr val="FFFD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dirty="0"/>
              <a:t>D difficultés</a:t>
            </a:r>
          </a:p>
          <a:p>
            <a:pPr algn="ctr"/>
            <a:r>
              <a:rPr lang="fr-FR" altLang="fr-FR" dirty="0"/>
              <a:t>sociales</a:t>
            </a:r>
          </a:p>
        </p:txBody>
      </p:sp>
      <p:sp>
        <p:nvSpPr>
          <p:cNvPr id="71687" name="Rectangle 8"/>
          <p:cNvSpPr>
            <a:spLocks noChangeArrowheads="1"/>
          </p:cNvSpPr>
          <p:nvPr/>
        </p:nvSpPr>
        <p:spPr bwMode="auto">
          <a:xfrm>
            <a:off x="6012110" y="5588000"/>
            <a:ext cx="1440112" cy="719137"/>
          </a:xfrm>
          <a:prstGeom prst="rect">
            <a:avLst/>
          </a:prstGeom>
          <a:solidFill>
            <a:srgbClr val="FFFD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dirty="0"/>
              <a:t>E pathologies</a:t>
            </a:r>
          </a:p>
          <a:p>
            <a:pPr algn="ctr"/>
            <a:r>
              <a:rPr lang="fr-FR" altLang="fr-FR" dirty="0"/>
              <a:t>associées</a:t>
            </a:r>
          </a:p>
        </p:txBody>
      </p:sp>
      <p:sp>
        <p:nvSpPr>
          <p:cNvPr id="71688" name="Rectangle 9"/>
          <p:cNvSpPr>
            <a:spLocks noChangeArrowheads="1"/>
          </p:cNvSpPr>
          <p:nvPr/>
        </p:nvSpPr>
        <p:spPr bwMode="auto">
          <a:xfrm>
            <a:off x="611609" y="3717032"/>
            <a:ext cx="2016125" cy="719137"/>
          </a:xfrm>
          <a:prstGeom prst="rect">
            <a:avLst/>
          </a:prstGeom>
          <a:solidFill>
            <a:srgbClr val="A1F4F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fr-FR" altLang="fr-FR" dirty="0"/>
              <a:t>I</a:t>
            </a:r>
          </a:p>
          <a:p>
            <a:pPr algn="ctr"/>
            <a:r>
              <a:rPr lang="fr-FR" altLang="fr-FR" dirty="0"/>
              <a:t>GOS 1 et 2</a:t>
            </a:r>
          </a:p>
        </p:txBody>
      </p:sp>
      <p:sp>
        <p:nvSpPr>
          <p:cNvPr id="71689" name="Rectangle 10"/>
          <p:cNvSpPr>
            <a:spLocks noChangeArrowheads="1"/>
          </p:cNvSpPr>
          <p:nvPr/>
        </p:nvSpPr>
        <p:spPr bwMode="auto">
          <a:xfrm>
            <a:off x="7668344" y="5588000"/>
            <a:ext cx="1367953" cy="719138"/>
          </a:xfrm>
          <a:prstGeom prst="rect">
            <a:avLst/>
          </a:prstGeom>
          <a:solidFill>
            <a:srgbClr val="FFFD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dirty="0"/>
              <a:t>F troubles</a:t>
            </a:r>
          </a:p>
          <a:p>
            <a:pPr algn="ctr"/>
            <a:r>
              <a:rPr lang="fr-FR" altLang="fr-FR" dirty="0"/>
              <a:t>psychiatriques</a:t>
            </a:r>
          </a:p>
        </p:txBody>
      </p:sp>
      <p:sp>
        <p:nvSpPr>
          <p:cNvPr id="71690" name="Rectangle 19"/>
          <p:cNvSpPr>
            <a:spLocks noChangeArrowheads="1"/>
          </p:cNvSpPr>
          <p:nvPr/>
        </p:nvSpPr>
        <p:spPr bwMode="auto">
          <a:xfrm>
            <a:off x="3347912" y="3717031"/>
            <a:ext cx="2016125" cy="719137"/>
          </a:xfrm>
          <a:prstGeom prst="rect">
            <a:avLst/>
          </a:prstGeom>
          <a:solidFill>
            <a:srgbClr val="A1F4F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fr-FR" altLang="fr-FR" dirty="0"/>
              <a:t>II</a:t>
            </a:r>
          </a:p>
          <a:p>
            <a:pPr algn="ctr"/>
            <a:r>
              <a:rPr lang="fr-FR" altLang="fr-FR" dirty="0"/>
              <a:t>GOS 2 et 3</a:t>
            </a:r>
          </a:p>
        </p:txBody>
      </p:sp>
      <p:sp>
        <p:nvSpPr>
          <p:cNvPr id="71691" name="Rectangle 20"/>
          <p:cNvSpPr>
            <a:spLocks noChangeArrowheads="1"/>
          </p:cNvSpPr>
          <p:nvPr/>
        </p:nvSpPr>
        <p:spPr bwMode="auto">
          <a:xfrm>
            <a:off x="6094944" y="3717030"/>
            <a:ext cx="2016125" cy="719137"/>
          </a:xfrm>
          <a:prstGeom prst="rect">
            <a:avLst/>
          </a:prstGeom>
          <a:solidFill>
            <a:srgbClr val="A1F4F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fr-FR" altLang="fr-FR" dirty="0"/>
              <a:t>III</a:t>
            </a:r>
          </a:p>
          <a:p>
            <a:pPr algn="ctr"/>
            <a:r>
              <a:rPr lang="fr-FR" altLang="fr-FR" dirty="0"/>
              <a:t>GOS 4</a:t>
            </a:r>
          </a:p>
        </p:txBody>
      </p:sp>
    </p:spTree>
    <p:extLst>
      <p:ext uri="{BB962C8B-B14F-4D97-AF65-F5344CB8AC3E}">
        <p14:creationId xmlns:p14="http://schemas.microsoft.com/office/powerpoint/2010/main" val="24494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fr-FR" dirty="0" smtClean="0">
                <a:solidFill>
                  <a:schemeClr val="tx1"/>
                </a:solidFill>
              </a:rPr>
              <a:t>Catégorie II (GOS 2 ou 3)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250825" y="1412875"/>
            <a:ext cx="2016125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D0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/>
              <a:t>A </a:t>
            </a:r>
          </a:p>
          <a:p>
            <a:pPr algn="ctr"/>
            <a:r>
              <a:rPr lang="fr-FR" altLang="fr-FR"/>
              <a:t>Parcours-type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250825" y="2276475"/>
            <a:ext cx="2016125" cy="719138"/>
          </a:xfrm>
          <a:prstGeom prst="rect">
            <a:avLst/>
          </a:prstGeom>
          <a:solidFill>
            <a:srgbClr val="FFFD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dirty="0"/>
              <a:t>B</a:t>
            </a:r>
          </a:p>
          <a:p>
            <a:pPr algn="ctr"/>
            <a:r>
              <a:rPr lang="fr-FR" altLang="fr-FR" dirty="0"/>
              <a:t> adaptations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323850" y="3141663"/>
            <a:ext cx="2016125" cy="719137"/>
          </a:xfrm>
          <a:prstGeom prst="rect">
            <a:avLst/>
          </a:prstGeom>
          <a:solidFill>
            <a:srgbClr val="FFFD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fr-FR" altLang="fr-FR" dirty="0"/>
              <a:t>C ressources </a:t>
            </a:r>
          </a:p>
          <a:p>
            <a:pPr algn="ctr">
              <a:lnSpc>
                <a:spcPct val="80000"/>
              </a:lnSpc>
            </a:pPr>
            <a:r>
              <a:rPr lang="fr-FR" altLang="fr-FR" dirty="0"/>
              <a:t>insuffisante</a:t>
            </a:r>
            <a:r>
              <a:rPr lang="fr-FR" altLang="fr-FR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323850" y="4005263"/>
            <a:ext cx="2016125" cy="719137"/>
          </a:xfrm>
          <a:prstGeom prst="rect">
            <a:avLst/>
          </a:prstGeom>
          <a:solidFill>
            <a:srgbClr val="FFFD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dirty="0"/>
              <a:t>D difficultés</a:t>
            </a:r>
          </a:p>
          <a:p>
            <a:pPr algn="ctr"/>
            <a:r>
              <a:rPr lang="fr-FR" altLang="fr-FR" dirty="0"/>
              <a:t>sociales</a:t>
            </a: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323850" y="4868863"/>
            <a:ext cx="2016125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/>
              <a:t>E pathologies</a:t>
            </a:r>
          </a:p>
          <a:p>
            <a:pPr algn="ctr"/>
            <a:r>
              <a:rPr lang="fr-FR" altLang="fr-FR"/>
              <a:t>associées</a:t>
            </a: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2627313" y="1989138"/>
            <a:ext cx="2016125" cy="719137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/>
              <a:t>SSR  neuro</a:t>
            </a:r>
          </a:p>
          <a:p>
            <a:pPr algn="ctr"/>
            <a:r>
              <a:rPr lang="fr-FR" altLang="fr-FR"/>
              <a:t>prolongé si B C D</a:t>
            </a: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323850" y="5734050"/>
            <a:ext cx="2016125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/>
              <a:t>F troubles</a:t>
            </a:r>
          </a:p>
          <a:p>
            <a:pPr algn="ctr"/>
            <a:r>
              <a:rPr lang="fr-FR" altLang="fr-FR"/>
              <a:t>psychiatriques</a:t>
            </a: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6732588" y="1773238"/>
            <a:ext cx="2016125" cy="719137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  <a:p>
            <a:pPr algn="ctr"/>
            <a:r>
              <a:rPr lang="fr-FR" altLang="fr-FR"/>
              <a:t>SSR polyvalent</a:t>
            </a:r>
          </a:p>
          <a:p>
            <a:pPr algn="ctr"/>
            <a:r>
              <a:rPr lang="fr-FR" altLang="fr-FR"/>
              <a:t>Si B C D</a:t>
            </a:r>
          </a:p>
          <a:p>
            <a:pPr algn="ctr"/>
            <a:endParaRPr lang="fr-FR" altLang="fr-FR"/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2555875" y="2997200"/>
            <a:ext cx="2016125" cy="7191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dirty="0"/>
              <a:t>HDJ MPR</a:t>
            </a: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2555875" y="3933825"/>
            <a:ext cx="2016125" cy="7191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dirty="0"/>
              <a:t>Kiné, ortho</a:t>
            </a:r>
          </a:p>
          <a:p>
            <a:pPr algn="ctr"/>
            <a:r>
              <a:rPr lang="fr-FR" altLang="fr-FR" dirty="0"/>
              <a:t>libéral</a:t>
            </a:r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7127875" y="4149725"/>
            <a:ext cx="2016125" cy="719138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400"/>
              <a:t>Aides</a:t>
            </a:r>
          </a:p>
          <a:p>
            <a:pPr algn="ctr"/>
            <a:r>
              <a:rPr lang="fr-FR" altLang="fr-FR" sz="1400"/>
              <a:t>Aménagements si B</a:t>
            </a:r>
          </a:p>
        </p:txBody>
      </p:sp>
      <p:sp>
        <p:nvSpPr>
          <p:cNvPr id="77838" name="Rectangle 15"/>
          <p:cNvSpPr>
            <a:spLocks noChangeArrowheads="1"/>
          </p:cNvSpPr>
          <p:nvPr/>
        </p:nvSpPr>
        <p:spPr bwMode="auto">
          <a:xfrm>
            <a:off x="4859338" y="4149725"/>
            <a:ext cx="2016125" cy="719138"/>
          </a:xfrm>
          <a:prstGeom prst="rect">
            <a:avLst/>
          </a:prstGeom>
          <a:solidFill>
            <a:srgbClr val="A1F4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dirty="0"/>
              <a:t>Domicile</a:t>
            </a:r>
          </a:p>
        </p:txBody>
      </p:sp>
      <p:sp>
        <p:nvSpPr>
          <p:cNvPr id="77839" name="Rectangle 16"/>
          <p:cNvSpPr>
            <a:spLocks noChangeArrowheads="1"/>
          </p:cNvSpPr>
          <p:nvPr/>
        </p:nvSpPr>
        <p:spPr bwMode="auto">
          <a:xfrm>
            <a:off x="4860925" y="6148388"/>
            <a:ext cx="2016125" cy="719137"/>
          </a:xfrm>
          <a:prstGeom prst="rect">
            <a:avLst/>
          </a:prstGeom>
          <a:solidFill>
            <a:srgbClr val="A1F4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400" dirty="0"/>
              <a:t>Equipe mobile </a:t>
            </a:r>
          </a:p>
          <a:p>
            <a:pPr algn="ctr"/>
            <a:r>
              <a:rPr lang="fr-FR" altLang="fr-FR" sz="1400" dirty="0"/>
              <a:t>SAMSAH, UEROS</a:t>
            </a:r>
          </a:p>
        </p:txBody>
      </p:sp>
      <p:sp>
        <p:nvSpPr>
          <p:cNvPr id="77840" name="Rectangle 18"/>
          <p:cNvSpPr>
            <a:spLocks noChangeArrowheads="1"/>
          </p:cNvSpPr>
          <p:nvPr/>
        </p:nvSpPr>
        <p:spPr bwMode="auto">
          <a:xfrm>
            <a:off x="4268788" y="1112838"/>
            <a:ext cx="2016125" cy="719137"/>
          </a:xfrm>
          <a:prstGeom prst="rect">
            <a:avLst/>
          </a:prstGeom>
          <a:solidFill>
            <a:srgbClr val="A1F4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dirty="0"/>
              <a:t>Réa</a:t>
            </a:r>
          </a:p>
          <a:p>
            <a:pPr algn="ctr"/>
            <a:r>
              <a:rPr lang="fr-FR" altLang="fr-FR" dirty="0" err="1"/>
              <a:t>Neurochir</a:t>
            </a:r>
            <a:endParaRPr lang="fr-FR" altLang="fr-FR" dirty="0"/>
          </a:p>
        </p:txBody>
      </p:sp>
      <p:sp>
        <p:nvSpPr>
          <p:cNvPr id="77841" name="Rectangle 24"/>
          <p:cNvSpPr>
            <a:spLocks noChangeArrowheads="1"/>
          </p:cNvSpPr>
          <p:nvPr/>
        </p:nvSpPr>
        <p:spPr bwMode="auto">
          <a:xfrm>
            <a:off x="4859338" y="5084763"/>
            <a:ext cx="2016125" cy="719137"/>
          </a:xfrm>
          <a:prstGeom prst="rect">
            <a:avLst/>
          </a:prstGeom>
          <a:solidFill>
            <a:srgbClr val="A1F4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dirty="0"/>
              <a:t>Suivi MPR</a:t>
            </a:r>
          </a:p>
          <a:p>
            <a:pPr algn="ctr"/>
            <a:r>
              <a:rPr lang="fr-FR" altLang="fr-FR" sz="1400" dirty="0"/>
              <a:t>évolution, bilans</a:t>
            </a:r>
          </a:p>
        </p:txBody>
      </p:sp>
      <p:sp>
        <p:nvSpPr>
          <p:cNvPr id="77842" name="Rectangle 34"/>
          <p:cNvSpPr>
            <a:spLocks noChangeArrowheads="1"/>
          </p:cNvSpPr>
          <p:nvPr/>
        </p:nvSpPr>
        <p:spPr bwMode="auto">
          <a:xfrm>
            <a:off x="6732588" y="2997200"/>
            <a:ext cx="2016125" cy="719138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400"/>
              <a:t>Maisons coll</a:t>
            </a:r>
          </a:p>
          <a:p>
            <a:pPr algn="ctr"/>
            <a:r>
              <a:rPr lang="fr-FR" altLang="fr-FR" sz="1400"/>
              <a:t>FAM, EHPAD si C  D</a:t>
            </a:r>
          </a:p>
        </p:txBody>
      </p:sp>
      <p:sp>
        <p:nvSpPr>
          <p:cNvPr id="77843" name="Line 35"/>
          <p:cNvSpPr>
            <a:spLocks noChangeShapeType="1"/>
          </p:cNvSpPr>
          <p:nvPr/>
        </p:nvSpPr>
        <p:spPr bwMode="auto">
          <a:xfrm>
            <a:off x="3563938" y="14843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44" name="Line 37"/>
          <p:cNvSpPr>
            <a:spLocks noChangeShapeType="1"/>
          </p:cNvSpPr>
          <p:nvPr/>
        </p:nvSpPr>
        <p:spPr bwMode="auto">
          <a:xfrm>
            <a:off x="3563938" y="14843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45" name="Line 42"/>
          <p:cNvSpPr>
            <a:spLocks noChangeShapeType="1"/>
          </p:cNvSpPr>
          <p:nvPr/>
        </p:nvSpPr>
        <p:spPr bwMode="auto">
          <a:xfrm>
            <a:off x="6877050" y="45085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46" name="Line 43"/>
          <p:cNvSpPr>
            <a:spLocks noChangeShapeType="1"/>
          </p:cNvSpPr>
          <p:nvPr/>
        </p:nvSpPr>
        <p:spPr bwMode="auto">
          <a:xfrm>
            <a:off x="5795963" y="48688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47" name="Line 44"/>
          <p:cNvSpPr>
            <a:spLocks noChangeShapeType="1"/>
          </p:cNvSpPr>
          <p:nvPr/>
        </p:nvSpPr>
        <p:spPr bwMode="auto">
          <a:xfrm>
            <a:off x="5867400" y="58769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48" name="Line 47"/>
          <p:cNvSpPr>
            <a:spLocks noChangeShapeType="1"/>
          </p:cNvSpPr>
          <p:nvPr/>
        </p:nvSpPr>
        <p:spPr bwMode="auto">
          <a:xfrm>
            <a:off x="6300788" y="220503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49" name="Line 48"/>
          <p:cNvSpPr>
            <a:spLocks noChangeShapeType="1"/>
          </p:cNvSpPr>
          <p:nvPr/>
        </p:nvSpPr>
        <p:spPr bwMode="auto">
          <a:xfrm>
            <a:off x="6300788" y="342900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50" name="Line 49"/>
          <p:cNvSpPr>
            <a:spLocks noChangeShapeType="1"/>
          </p:cNvSpPr>
          <p:nvPr/>
        </p:nvSpPr>
        <p:spPr bwMode="auto">
          <a:xfrm>
            <a:off x="6300788" y="2205038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51" name="Line 50"/>
          <p:cNvSpPr>
            <a:spLocks noChangeShapeType="1"/>
          </p:cNvSpPr>
          <p:nvPr/>
        </p:nvSpPr>
        <p:spPr bwMode="auto">
          <a:xfrm>
            <a:off x="4716463" y="24923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52" name="Line 53"/>
          <p:cNvSpPr>
            <a:spLocks noChangeShapeType="1"/>
          </p:cNvSpPr>
          <p:nvPr/>
        </p:nvSpPr>
        <p:spPr bwMode="auto">
          <a:xfrm>
            <a:off x="5795963" y="2636838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53" name="Line 54"/>
          <p:cNvSpPr>
            <a:spLocks noChangeShapeType="1"/>
          </p:cNvSpPr>
          <p:nvPr/>
        </p:nvSpPr>
        <p:spPr bwMode="auto">
          <a:xfrm>
            <a:off x="4716463" y="263683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54" name="Line 55"/>
          <p:cNvSpPr>
            <a:spLocks noChangeShapeType="1"/>
          </p:cNvSpPr>
          <p:nvPr/>
        </p:nvSpPr>
        <p:spPr bwMode="auto">
          <a:xfrm>
            <a:off x="7667625" y="25654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55" name="Text Box 56"/>
          <p:cNvSpPr txBox="1">
            <a:spLocks noChangeArrowheads="1"/>
          </p:cNvSpPr>
          <p:nvPr/>
        </p:nvSpPr>
        <p:spPr bwMode="auto">
          <a:xfrm>
            <a:off x="6934200" y="6165850"/>
            <a:ext cx="1746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400"/>
              <a:t>(+ Accueils de jour, </a:t>
            </a:r>
          </a:p>
          <a:p>
            <a:pPr eaLnBrk="1" hangingPunct="1"/>
            <a:r>
              <a:rPr lang="fr-FR" altLang="fr-FR" sz="1400"/>
              <a:t>GEM)</a:t>
            </a:r>
          </a:p>
        </p:txBody>
      </p:sp>
      <p:pic>
        <p:nvPicPr>
          <p:cNvPr id="77856" name="Picture 57" descr="DSCF63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373688"/>
            <a:ext cx="183515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4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fr-FR" dirty="0" smtClean="0">
                <a:solidFill>
                  <a:schemeClr val="tx1"/>
                </a:solidFill>
              </a:rPr>
              <a:t>Catégorie III (GOS 4)</a:t>
            </a:r>
          </a:p>
        </p:txBody>
      </p:sp>
      <p:sp>
        <p:nvSpPr>
          <p:cNvPr id="79875" name="Rectangle 8"/>
          <p:cNvSpPr>
            <a:spLocks noChangeArrowheads="1"/>
          </p:cNvSpPr>
          <p:nvPr/>
        </p:nvSpPr>
        <p:spPr bwMode="auto">
          <a:xfrm>
            <a:off x="2627313" y="1989138"/>
            <a:ext cx="2016125" cy="719137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dirty="0"/>
              <a:t>Acceptable:</a:t>
            </a:r>
          </a:p>
          <a:p>
            <a:pPr algn="ctr"/>
            <a:r>
              <a:rPr lang="fr-FR" altLang="fr-FR" dirty="0"/>
              <a:t>SSR  neuro</a:t>
            </a:r>
          </a:p>
        </p:txBody>
      </p:sp>
      <p:sp>
        <p:nvSpPr>
          <p:cNvPr id="79876" name="Rectangle 9"/>
          <p:cNvSpPr>
            <a:spLocks noChangeArrowheads="1"/>
          </p:cNvSpPr>
          <p:nvPr/>
        </p:nvSpPr>
        <p:spPr bwMode="auto">
          <a:xfrm>
            <a:off x="7127875" y="3141663"/>
            <a:ext cx="2016125" cy="719137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/>
              <a:t>Unités EVC - EPR</a:t>
            </a:r>
          </a:p>
        </p:txBody>
      </p:sp>
      <p:sp>
        <p:nvSpPr>
          <p:cNvPr id="79877" name="Rectangle 10"/>
          <p:cNvSpPr>
            <a:spLocks noChangeArrowheads="1"/>
          </p:cNvSpPr>
          <p:nvPr/>
        </p:nvSpPr>
        <p:spPr bwMode="auto">
          <a:xfrm>
            <a:off x="5795963" y="1989138"/>
            <a:ext cx="2016125" cy="719137"/>
          </a:xfrm>
          <a:prstGeom prst="rect">
            <a:avLst/>
          </a:prstGeom>
          <a:solidFill>
            <a:srgbClr val="A1F4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 dirty="0"/>
          </a:p>
          <a:p>
            <a:pPr algn="ctr"/>
            <a:r>
              <a:rPr lang="fr-FR" altLang="fr-FR" dirty="0"/>
              <a:t>SSR post-réa </a:t>
            </a:r>
          </a:p>
          <a:p>
            <a:pPr algn="ctr"/>
            <a:r>
              <a:rPr lang="fr-FR" altLang="fr-FR" dirty="0"/>
              <a:t>Unités d’éveil </a:t>
            </a:r>
          </a:p>
          <a:p>
            <a:pPr algn="ctr"/>
            <a:endParaRPr lang="fr-FR" altLang="fr-FR" dirty="0"/>
          </a:p>
        </p:txBody>
      </p:sp>
      <p:sp>
        <p:nvSpPr>
          <p:cNvPr id="79878" name="Rectangle 11"/>
          <p:cNvSpPr>
            <a:spLocks noChangeArrowheads="1"/>
          </p:cNvSpPr>
          <p:nvPr/>
        </p:nvSpPr>
        <p:spPr bwMode="auto">
          <a:xfrm>
            <a:off x="2627313" y="2924175"/>
            <a:ext cx="2016125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/>
              <a:t>Déconseillé:</a:t>
            </a:r>
          </a:p>
          <a:p>
            <a:pPr algn="ctr"/>
            <a:r>
              <a:rPr lang="fr-FR" altLang="fr-FR"/>
              <a:t>SSR polyvalent</a:t>
            </a:r>
          </a:p>
        </p:txBody>
      </p:sp>
      <p:sp>
        <p:nvSpPr>
          <p:cNvPr id="79879" name="Rectangle 12"/>
          <p:cNvSpPr>
            <a:spLocks noChangeArrowheads="1"/>
          </p:cNvSpPr>
          <p:nvPr/>
        </p:nvSpPr>
        <p:spPr bwMode="auto">
          <a:xfrm>
            <a:off x="7127875" y="4149725"/>
            <a:ext cx="2016125" cy="79216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600"/>
              <a:t>HAD</a:t>
            </a:r>
          </a:p>
          <a:p>
            <a:pPr algn="ctr"/>
            <a:r>
              <a:rPr lang="fr-FR" altLang="fr-FR" sz="1600"/>
              <a:t>Longs séjours</a:t>
            </a:r>
          </a:p>
          <a:p>
            <a:pPr algn="ctr"/>
            <a:r>
              <a:rPr lang="fr-FR" altLang="fr-FR" sz="1600"/>
              <a:t>MAS EHPAD</a:t>
            </a:r>
          </a:p>
        </p:txBody>
      </p:sp>
      <p:sp>
        <p:nvSpPr>
          <p:cNvPr id="79880" name="Rectangle 17"/>
          <p:cNvSpPr>
            <a:spLocks noChangeArrowheads="1"/>
          </p:cNvSpPr>
          <p:nvPr/>
        </p:nvSpPr>
        <p:spPr bwMode="auto">
          <a:xfrm>
            <a:off x="4284663" y="1125538"/>
            <a:ext cx="2016125" cy="719137"/>
          </a:xfrm>
          <a:prstGeom prst="rect">
            <a:avLst/>
          </a:prstGeom>
          <a:solidFill>
            <a:srgbClr val="A1F4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dirty="0"/>
              <a:t>Réa</a:t>
            </a:r>
          </a:p>
          <a:p>
            <a:pPr algn="ctr"/>
            <a:r>
              <a:rPr lang="fr-FR" altLang="fr-FR" dirty="0" err="1"/>
              <a:t>Neurochir</a:t>
            </a:r>
            <a:endParaRPr lang="fr-FR" altLang="fr-FR" dirty="0"/>
          </a:p>
        </p:txBody>
      </p:sp>
      <p:sp>
        <p:nvSpPr>
          <p:cNvPr id="79881" name="Rectangle 33"/>
          <p:cNvSpPr>
            <a:spLocks noChangeArrowheads="1"/>
          </p:cNvSpPr>
          <p:nvPr/>
        </p:nvSpPr>
        <p:spPr bwMode="auto">
          <a:xfrm>
            <a:off x="4859338" y="4149725"/>
            <a:ext cx="2016125" cy="719138"/>
          </a:xfrm>
          <a:prstGeom prst="rect">
            <a:avLst/>
          </a:prstGeom>
          <a:solidFill>
            <a:srgbClr val="A1F4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dirty="0"/>
              <a:t>Domicile</a:t>
            </a:r>
          </a:p>
        </p:txBody>
      </p:sp>
      <p:sp>
        <p:nvSpPr>
          <p:cNvPr id="79882" name="Rectangle 34"/>
          <p:cNvSpPr>
            <a:spLocks noChangeArrowheads="1"/>
          </p:cNvSpPr>
          <p:nvPr/>
        </p:nvSpPr>
        <p:spPr bwMode="auto">
          <a:xfrm>
            <a:off x="4859338" y="4941888"/>
            <a:ext cx="2016125" cy="719137"/>
          </a:xfrm>
          <a:prstGeom prst="rect">
            <a:avLst/>
          </a:prstGeom>
          <a:solidFill>
            <a:srgbClr val="A1F4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dirty="0"/>
              <a:t>Assistance ++</a:t>
            </a:r>
          </a:p>
          <a:p>
            <a:pPr algn="ctr"/>
            <a:r>
              <a:rPr lang="fr-FR" altLang="fr-FR" dirty="0"/>
              <a:t>SAMSAH</a:t>
            </a:r>
          </a:p>
        </p:txBody>
      </p:sp>
      <p:sp>
        <p:nvSpPr>
          <p:cNvPr id="79883" name="Line 36"/>
          <p:cNvSpPr>
            <a:spLocks noChangeShapeType="1"/>
          </p:cNvSpPr>
          <p:nvPr/>
        </p:nvSpPr>
        <p:spPr bwMode="auto">
          <a:xfrm>
            <a:off x="6372225" y="148431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9884" name="Line 37"/>
          <p:cNvSpPr>
            <a:spLocks noChangeShapeType="1"/>
          </p:cNvSpPr>
          <p:nvPr/>
        </p:nvSpPr>
        <p:spPr bwMode="auto">
          <a:xfrm>
            <a:off x="6948488" y="14843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9885" name="Line 39"/>
          <p:cNvSpPr>
            <a:spLocks noChangeShapeType="1"/>
          </p:cNvSpPr>
          <p:nvPr/>
        </p:nvSpPr>
        <p:spPr bwMode="auto">
          <a:xfrm>
            <a:off x="3492500" y="1557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9886" name="Line 40"/>
          <p:cNvSpPr>
            <a:spLocks noChangeShapeType="1"/>
          </p:cNvSpPr>
          <p:nvPr/>
        </p:nvSpPr>
        <p:spPr bwMode="auto">
          <a:xfrm>
            <a:off x="3492500" y="15573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9887" name="Line 43"/>
          <p:cNvSpPr>
            <a:spLocks noChangeShapeType="1"/>
          </p:cNvSpPr>
          <p:nvPr/>
        </p:nvSpPr>
        <p:spPr bwMode="auto">
          <a:xfrm flipH="1">
            <a:off x="4716463" y="2276475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9888" name="Line 44"/>
          <p:cNvSpPr>
            <a:spLocks noChangeShapeType="1"/>
          </p:cNvSpPr>
          <p:nvPr/>
        </p:nvSpPr>
        <p:spPr bwMode="auto">
          <a:xfrm>
            <a:off x="5364163" y="2565400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9889" name="Line 46"/>
          <p:cNvSpPr>
            <a:spLocks noChangeShapeType="1"/>
          </p:cNvSpPr>
          <p:nvPr/>
        </p:nvSpPr>
        <p:spPr bwMode="auto">
          <a:xfrm>
            <a:off x="6227763" y="27813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9890" name="Line 49"/>
          <p:cNvSpPr>
            <a:spLocks noChangeShapeType="1"/>
          </p:cNvSpPr>
          <p:nvPr/>
        </p:nvSpPr>
        <p:spPr bwMode="auto">
          <a:xfrm>
            <a:off x="8101013" y="3860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9891" name="Line 50"/>
          <p:cNvSpPr>
            <a:spLocks noChangeShapeType="1"/>
          </p:cNvSpPr>
          <p:nvPr/>
        </p:nvSpPr>
        <p:spPr bwMode="auto">
          <a:xfrm>
            <a:off x="7524750" y="27813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9892" name="Line 52"/>
          <p:cNvSpPr>
            <a:spLocks noChangeShapeType="1"/>
          </p:cNvSpPr>
          <p:nvPr/>
        </p:nvSpPr>
        <p:spPr bwMode="auto">
          <a:xfrm>
            <a:off x="4787900" y="25654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1" name="Image 20" descr="Logo%20FT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16" y="5661025"/>
            <a:ext cx="1085215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" y="5853908"/>
            <a:ext cx="1086474" cy="9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18770"/>
            <a:ext cx="8305800" cy="821998"/>
          </a:xfrm>
        </p:spPr>
        <p:txBody>
          <a:bodyPr>
            <a:normAutofit fontScale="90000"/>
          </a:bodyPr>
          <a:lstStyle/>
          <a:p>
            <a:r>
              <a:rPr lang="fr-FR" dirty="0"/>
              <a:t>Les mots clés de </a:t>
            </a:r>
            <a:r>
              <a:rPr lang="fr-FR" dirty="0" smtClean="0"/>
              <a:t>l’accompagnement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3131840" y="2924944"/>
            <a:ext cx="2736304" cy="126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Personne CL actrice </a:t>
            </a:r>
          </a:p>
          <a:p>
            <a:pPr algn="ctr"/>
            <a:r>
              <a:rPr lang="fr-FR" dirty="0" smtClean="0"/>
              <a:t>au cœur du projet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2080676" y="1675656"/>
            <a:ext cx="20406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Co-construction systémique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4644008" y="1675656"/>
            <a:ext cx="208823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En situation réelle de vie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51520" y="2708921"/>
            <a:ext cx="18291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Individualisé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66800" y="3839166"/>
            <a:ext cx="1872208" cy="691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spécialisée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683620" y="4274891"/>
            <a:ext cx="1944216" cy="894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Multiservices</a:t>
            </a:r>
          </a:p>
          <a:p>
            <a:pPr algn="ctr"/>
            <a:r>
              <a:rPr lang="fr-FR" dirty="0" err="1" smtClean="0"/>
              <a:t>Multistructures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2915816" y="5243590"/>
            <a:ext cx="33123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COORDONNE</a:t>
            </a:r>
            <a:endParaRPr lang="fr-FR" dirty="0"/>
          </a:p>
        </p:txBody>
      </p:sp>
      <p:pic>
        <p:nvPicPr>
          <p:cNvPr id="13" name="Image 12" descr="Logo%20FT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840" y="5638898"/>
            <a:ext cx="1085215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" y="5853908"/>
            <a:ext cx="1086474" cy="9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ésultat de recherche d'images pour &quot;temporalité&quot;">
            <a:extLst>
              <a:ext uri="{FF2B5EF4-FFF2-40B4-BE49-F238E27FC236}">
                <a16:creationId xmlns:a16="http://schemas.microsoft.com/office/drawing/2014/main" xmlns="" id="{165126FD-E1B7-0341-AE58-666E160A3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79" y="4721968"/>
            <a:ext cx="1781397" cy="105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ésultat de recherche d'images pour &quot;coordination&quot;">
            <a:extLst>
              <a:ext uri="{FF2B5EF4-FFF2-40B4-BE49-F238E27FC236}">
                <a16:creationId xmlns:a16="http://schemas.microsoft.com/office/drawing/2014/main" xmlns="" id="{CE08C092-A317-0B44-9D34-F68F0798B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56" y="2324396"/>
            <a:ext cx="1835552" cy="159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5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316736"/>
            <a:ext cx="8496944" cy="4128488"/>
          </a:xfrm>
        </p:spPr>
        <p:txBody>
          <a:bodyPr/>
          <a:lstStyle/>
          <a:p>
            <a:pPr algn="ctr"/>
            <a:r>
              <a:rPr lang="fr-FR" dirty="0" smtClean="0"/>
              <a:t>Les organisations existantes pour l’accompagnement après l’hôpital </a:t>
            </a:r>
            <a:br>
              <a:rPr lang="fr-FR" dirty="0" smtClean="0"/>
            </a:br>
            <a:r>
              <a:rPr lang="fr-FR" dirty="0" smtClean="0"/>
              <a:t> en France </a:t>
            </a:r>
            <a:br>
              <a:rPr lang="fr-FR" dirty="0" smtClean="0"/>
            </a:br>
            <a:r>
              <a:rPr lang="fr-FR" dirty="0" smtClean="0"/>
              <a:t>et Hauts de France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Logo%20FT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785" y="5660355"/>
            <a:ext cx="1085215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" y="5853908"/>
            <a:ext cx="1086474" cy="9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6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médecin traitant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169816"/>
              </p:ext>
            </p:extLst>
          </p:nvPr>
        </p:nvGraphicFramePr>
        <p:xfrm>
          <a:off x="457200" y="1935163"/>
          <a:ext cx="8229600" cy="2285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Les atouts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Les points faibles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En charge du suivi global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Connaissance</a:t>
                      </a:r>
                      <a:r>
                        <a:rPr lang="fr-FR" baseline="0" dirty="0" smtClean="0"/>
                        <a:t> de la situation avant la LC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Connaissance</a:t>
                      </a:r>
                      <a:r>
                        <a:rPr lang="fr-FR" baseline="0" dirty="0" smtClean="0"/>
                        <a:t> de la famille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Manque de temps</a:t>
                      </a:r>
                      <a:endParaRPr lang="fr-FR" dirty="0"/>
                    </a:p>
                  </a:txBody>
                  <a:tcPr/>
                </a:tc>
              </a:tr>
              <a:tr h="43172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Non</a:t>
                      </a:r>
                      <a:r>
                        <a:rPr lang="fr-FR" baseline="0" dirty="0" smtClean="0"/>
                        <a:t> formé au handicap </a:t>
                      </a:r>
                      <a:r>
                        <a:rPr lang="fr-FR" baseline="0" dirty="0" err="1" smtClean="0"/>
                        <a:t>cérébrolésion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 4" descr="Logo%20FT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192" y="5649626"/>
            <a:ext cx="1085215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" y="5853908"/>
            <a:ext cx="1086474" cy="9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99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316736"/>
            <a:ext cx="8712968" cy="1362456"/>
          </a:xfrm>
        </p:spPr>
        <p:txBody>
          <a:bodyPr/>
          <a:lstStyle/>
          <a:p>
            <a:pPr algn="ctr"/>
            <a:r>
              <a:rPr lang="fr-FR" dirty="0" smtClean="0"/>
              <a:t>Particularités </a:t>
            </a:r>
            <a:br>
              <a:rPr lang="fr-FR" dirty="0" smtClean="0"/>
            </a:br>
            <a:r>
              <a:rPr lang="fr-FR" dirty="0" smtClean="0"/>
              <a:t>des </a:t>
            </a:r>
            <a:r>
              <a:rPr lang="fr-FR" dirty="0" err="1" smtClean="0"/>
              <a:t>cérébrolésés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6" descr="Résultat de recherche d'images pour &quot;lésion cérébrale&quot;">
            <a:extLst>
              <a:ext uri="{FF2B5EF4-FFF2-40B4-BE49-F238E27FC236}">
                <a16:creationId xmlns:a16="http://schemas.microsoft.com/office/drawing/2014/main" xmlns="" id="{2A04F506-3177-B24B-B44C-28B1FA9B3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456" y="3068960"/>
            <a:ext cx="3070346" cy="307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Logo%20FT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785" y="5638898"/>
            <a:ext cx="1085215" cy="118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86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professions essentielles au suivi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983832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MPR (rares en libéral</a:t>
            </a:r>
            <a:r>
              <a:rPr lang="fr-FR" dirty="0" smtClean="0"/>
              <a:t>)+ neuro, </a:t>
            </a:r>
            <a:r>
              <a:rPr lang="fr-FR" dirty="0" err="1" smtClean="0"/>
              <a:t>neurochir</a:t>
            </a:r>
            <a:r>
              <a:rPr lang="fr-FR" dirty="0" smtClean="0"/>
              <a:t>, psychiatre, ORL, ophtalmo, </a:t>
            </a:r>
            <a:r>
              <a:rPr lang="fr-FR" dirty="0" err="1" smtClean="0"/>
              <a:t>endoc</a:t>
            </a:r>
            <a:r>
              <a:rPr lang="fr-FR" dirty="0" smtClean="0"/>
              <a:t>…..</a:t>
            </a:r>
          </a:p>
          <a:p>
            <a:r>
              <a:rPr lang="fr-FR" dirty="0" smtClean="0"/>
              <a:t>Kiné et ortho en libéral mais manque de disparités territoriales (suites aux AVC 4 séances d’ortho/ </a:t>
            </a:r>
            <a:r>
              <a:rPr lang="fr-FR" dirty="0" err="1" smtClean="0"/>
              <a:t>sem</a:t>
            </a:r>
            <a:r>
              <a:rPr lang="fr-FR" dirty="0" smtClean="0"/>
              <a:t> efficace à phase immédiatement post hospitalière!!)</a:t>
            </a:r>
          </a:p>
          <a:p>
            <a:r>
              <a:rPr lang="fr-FR" dirty="0" smtClean="0"/>
              <a:t>Neuropsychologues: en sous effectif  ou absents dans les services non  spécialisés et absence de prise en charge SS en libéral)</a:t>
            </a:r>
          </a:p>
          <a:p>
            <a:r>
              <a:rPr lang="fr-FR" dirty="0" smtClean="0"/>
              <a:t>Ergothérapeutes (absence de prise en charge SS en libéral)</a:t>
            </a:r>
          </a:p>
          <a:p>
            <a:r>
              <a:rPr lang="fr-FR" dirty="0" smtClean="0"/>
              <a:t>Psychologue et psychiatre formés ( sous effectif et peu formés à CL)</a:t>
            </a:r>
          </a:p>
          <a:p>
            <a:r>
              <a:rPr lang="fr-FR" dirty="0" smtClean="0"/>
              <a:t>APA</a:t>
            </a:r>
          </a:p>
          <a:p>
            <a:r>
              <a:rPr lang="fr-FR" dirty="0" smtClean="0"/>
              <a:t>Assistant social formé à CL</a:t>
            </a:r>
          </a:p>
          <a:p>
            <a:pPr lvl="2"/>
            <a:r>
              <a:rPr lang="fr-FR" dirty="0" err="1" smtClean="0"/>
              <a:t>Etc</a:t>
            </a:r>
            <a:r>
              <a:rPr lang="fr-FR" dirty="0" smtClean="0"/>
              <a:t> </a:t>
            </a:r>
            <a:r>
              <a:rPr lang="fr-FR" dirty="0" err="1" smtClean="0"/>
              <a:t>etc</a:t>
            </a:r>
            <a:endParaRPr lang="fr-FR" dirty="0"/>
          </a:p>
        </p:txBody>
      </p:sp>
      <p:pic>
        <p:nvPicPr>
          <p:cNvPr id="4" name="Image 3" descr="Logo%20FT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949280"/>
            <a:ext cx="899592" cy="88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" y="6111681"/>
            <a:ext cx="798442" cy="71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ésultat de recherche d'images pour &quot;coordination&quot;">
            <a:extLst>
              <a:ext uri="{FF2B5EF4-FFF2-40B4-BE49-F238E27FC236}">
                <a16:creationId xmlns:a16="http://schemas.microsoft.com/office/drawing/2014/main" xmlns="" id="{CE08C092-A317-0B44-9D34-F68F0798B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404" y="4940711"/>
            <a:ext cx="2077051" cy="180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6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/>
          <a:lstStyle/>
          <a:p>
            <a:r>
              <a:rPr lang="fr-FR" dirty="0" smtClean="0"/>
              <a:t>Le suivi médical des CL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38912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Pour les AVC : </a:t>
            </a:r>
            <a:r>
              <a:rPr lang="fr-FR" u="sng" dirty="0" smtClean="0"/>
              <a:t>consultation labellisées AVC </a:t>
            </a:r>
            <a:r>
              <a:rPr lang="fr-FR" dirty="0" smtClean="0"/>
              <a:t>systématique dans les 3 à 6 mois post AVC (</a:t>
            </a:r>
            <a:r>
              <a:rPr lang="fr-FR" dirty="0" err="1" smtClean="0"/>
              <a:t>cs</a:t>
            </a:r>
            <a:r>
              <a:rPr lang="fr-FR" dirty="0" smtClean="0"/>
              <a:t> simple et complexe)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492357"/>
              </p:ext>
            </p:extLst>
          </p:nvPr>
        </p:nvGraphicFramePr>
        <p:xfrm>
          <a:off x="611560" y="2492896"/>
          <a:ext cx="7776864" cy="3307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413438">
                <a:tc>
                  <a:txBody>
                    <a:bodyPr/>
                    <a:lstStyle/>
                    <a:p>
                      <a:r>
                        <a:rPr lang="fr-FR" dirty="0" smtClean="0"/>
                        <a:t>Points forts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Points faibles</a:t>
                      </a:r>
                      <a:endParaRPr lang="fr-FR" dirty="0"/>
                    </a:p>
                  </a:txBody>
                  <a:tcPr/>
                </a:tc>
              </a:tr>
              <a:tr h="413438">
                <a:tc>
                  <a:txBody>
                    <a:bodyPr/>
                    <a:lstStyle/>
                    <a:p>
                      <a:r>
                        <a:rPr lang="fr-FR" dirty="0" smtClean="0"/>
                        <a:t>Systématisation?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Variable selon les territoires</a:t>
                      </a:r>
                      <a:endParaRPr lang="fr-FR" dirty="0"/>
                    </a:p>
                  </a:txBody>
                  <a:tcPr/>
                </a:tc>
              </a:tr>
              <a:tr h="71360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Professions</a:t>
                      </a:r>
                      <a:r>
                        <a:rPr lang="fr-FR" baseline="0" dirty="0" smtClean="0"/>
                        <a:t> variables selon les lieux (IDE? Ergo? Kiné? Ortho? …)</a:t>
                      </a:r>
                      <a:endParaRPr lang="fr-FR" dirty="0"/>
                    </a:p>
                  </a:txBody>
                  <a:tcPr/>
                </a:tc>
              </a:tr>
              <a:tr h="713605">
                <a:tc>
                  <a:txBody>
                    <a:bodyPr/>
                    <a:lstStyle/>
                    <a:p>
                      <a:r>
                        <a:rPr lang="fr-FR" dirty="0" smtClean="0"/>
                        <a:t>Permet</a:t>
                      </a:r>
                      <a:r>
                        <a:rPr lang="fr-FR" baseline="0" dirty="0" smtClean="0"/>
                        <a:t> orientation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Absence</a:t>
                      </a:r>
                      <a:r>
                        <a:rPr lang="fr-FR" baseline="0" dirty="0" smtClean="0"/>
                        <a:t> de réponse si manque de ressource du territoire</a:t>
                      </a:r>
                      <a:endParaRPr lang="fr-FR" dirty="0"/>
                    </a:p>
                  </a:txBody>
                  <a:tcPr/>
                </a:tc>
              </a:tr>
              <a:tr h="41343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Pas de suivi prolongé</a:t>
                      </a:r>
                      <a:endParaRPr lang="fr-FR" dirty="0"/>
                    </a:p>
                  </a:txBody>
                  <a:tcPr/>
                </a:tc>
              </a:tr>
              <a:tr h="413438">
                <a:tc>
                  <a:txBody>
                    <a:bodyPr/>
                    <a:lstStyle/>
                    <a:p>
                      <a:r>
                        <a:rPr lang="fr-FR" dirty="0" smtClean="0"/>
                        <a:t>En MPR, abord du handicap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En neurologie, adressage</a:t>
                      </a:r>
                      <a:r>
                        <a:rPr lang="fr-FR" baseline="0" dirty="0" smtClean="0"/>
                        <a:t> secondaire en MPR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 5" descr="Logo%20FT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949279"/>
            <a:ext cx="827584" cy="89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" y="5853908"/>
            <a:ext cx="1086474" cy="9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736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suivi MPR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fr-FR" dirty="0" smtClean="0"/>
              <a:t>Doit  être systématique pour les CL à sortie de SSR</a:t>
            </a:r>
          </a:p>
          <a:p>
            <a:endParaRPr lang="fr-FR" dirty="0" smtClean="0"/>
          </a:p>
          <a:p>
            <a:r>
              <a:rPr lang="fr-FR" u="sng" dirty="0" smtClean="0"/>
              <a:t>Mais</a:t>
            </a:r>
          </a:p>
          <a:p>
            <a:pPr lvl="1"/>
            <a:r>
              <a:rPr lang="fr-FR" dirty="0"/>
              <a:t>Chronophage / manque de MPR</a:t>
            </a:r>
          </a:p>
          <a:p>
            <a:pPr lvl="1"/>
            <a:r>
              <a:rPr lang="fr-FR" dirty="0"/>
              <a:t>Non valorisé (budget global SSR)</a:t>
            </a:r>
          </a:p>
          <a:p>
            <a:pPr lvl="1"/>
            <a:r>
              <a:rPr lang="fr-FR" dirty="0"/>
              <a:t>Manque de moyens pour répondre aux besoins psycho /ergo/  et sociaux</a:t>
            </a:r>
          </a:p>
          <a:p>
            <a:pPr lvl="1"/>
            <a:r>
              <a:rPr lang="fr-FR" dirty="0"/>
              <a:t>Intra structure : manque de connaissance de situation à domicile</a:t>
            </a:r>
          </a:p>
          <a:p>
            <a:pPr lvl="1"/>
            <a:endParaRPr lang="fr-FR" u="sng" dirty="0" smtClean="0"/>
          </a:p>
          <a:p>
            <a:r>
              <a:rPr lang="fr-FR" u="sng" dirty="0" smtClean="0"/>
              <a:t>Absence de suivi systématique pour les CL non </a:t>
            </a:r>
            <a:r>
              <a:rPr lang="fr-FR" u="sng" dirty="0" err="1" smtClean="0"/>
              <a:t>hospi</a:t>
            </a:r>
            <a:r>
              <a:rPr lang="fr-FR" u="sng" dirty="0" smtClean="0"/>
              <a:t> en SSR</a:t>
            </a:r>
          </a:p>
        </p:txBody>
      </p:sp>
      <p:pic>
        <p:nvPicPr>
          <p:cNvPr id="4" name="Image 3" descr="Logo%20FT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9279"/>
            <a:ext cx="971600" cy="89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" y="5853908"/>
            <a:ext cx="1086474" cy="9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578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r>
              <a:rPr lang="fr-FR" dirty="0" smtClean="0"/>
              <a:t>Hôpitaux de jour de SSR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749032"/>
              </p:ext>
            </p:extLst>
          </p:nvPr>
        </p:nvGraphicFramePr>
        <p:xfrm>
          <a:off x="554972" y="1412776"/>
          <a:ext cx="82296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Points forts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Points faibles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Vit à domicile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Peu de rééducation en situation réelle de vie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Progressif / </a:t>
                      </a:r>
                      <a:r>
                        <a:rPr lang="fr-FR" dirty="0" err="1" smtClean="0"/>
                        <a:t>hospi</a:t>
                      </a:r>
                      <a:r>
                        <a:rPr lang="fr-FR" baseline="0" dirty="0" smtClean="0"/>
                        <a:t> complète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Équipe pluridisciplinaire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En SSR non neuro, manque certaines compétences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Manque de place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Coût</a:t>
                      </a:r>
                      <a:r>
                        <a:rPr lang="fr-FR" baseline="0" dirty="0" smtClean="0"/>
                        <a:t> du transport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Fatigue / transport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Suivi après?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Non</a:t>
                      </a:r>
                      <a:r>
                        <a:rPr lang="fr-FR" baseline="0" dirty="0" smtClean="0"/>
                        <a:t> adapté aux troubles sévères du comportement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 4" descr="Logo%20FT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785" y="5660355"/>
            <a:ext cx="1085215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" y="5853908"/>
            <a:ext cx="1086474" cy="9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439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Hospitalisations « bilan handicap post CL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Hospitalisation de quelques jours pour bilan pluridisciplinaire </a:t>
            </a:r>
          </a:p>
          <a:p>
            <a:pPr marL="0" indent="0">
              <a:buNone/>
            </a:pPr>
            <a:r>
              <a:rPr lang="fr-FR" dirty="0" smtClean="0"/>
              <a:t>(physique, communication, cognition, participation aux AVQ, conduite automobile, social)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658069"/>
              </p:ext>
            </p:extLst>
          </p:nvPr>
        </p:nvGraphicFramePr>
        <p:xfrm>
          <a:off x="611560" y="3717032"/>
          <a:ext cx="7848872" cy="2944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4824536"/>
              </a:tblGrid>
              <a:tr h="409491">
                <a:tc>
                  <a:txBody>
                    <a:bodyPr/>
                    <a:lstStyle/>
                    <a:p>
                      <a:r>
                        <a:rPr lang="fr-FR" dirty="0" smtClean="0"/>
                        <a:t>Points forts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Points</a:t>
                      </a:r>
                      <a:r>
                        <a:rPr lang="fr-FR" baseline="0" dirty="0" smtClean="0"/>
                        <a:t> faibles</a:t>
                      </a:r>
                      <a:endParaRPr lang="fr-FR" dirty="0"/>
                    </a:p>
                  </a:txBody>
                  <a:tcPr/>
                </a:tc>
              </a:tr>
              <a:tr h="409491">
                <a:tc>
                  <a:txBody>
                    <a:bodyPr/>
                    <a:lstStyle/>
                    <a:p>
                      <a:r>
                        <a:rPr lang="fr-FR" dirty="0" smtClean="0"/>
                        <a:t>Bilan pluridisciplinaire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0949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Non</a:t>
                      </a:r>
                      <a:r>
                        <a:rPr lang="fr-FR" baseline="0" dirty="0" smtClean="0"/>
                        <a:t> adapté aux </a:t>
                      </a:r>
                      <a:r>
                        <a:rPr lang="fr-FR" baseline="0" dirty="0" err="1" smtClean="0"/>
                        <a:t>tb</a:t>
                      </a:r>
                      <a:r>
                        <a:rPr lang="fr-FR" baseline="0" dirty="0" smtClean="0"/>
                        <a:t> sévères du comportement</a:t>
                      </a:r>
                      <a:endParaRPr lang="fr-FR" dirty="0"/>
                    </a:p>
                  </a:txBody>
                  <a:tcPr/>
                </a:tc>
              </a:tr>
              <a:tr h="499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Financement MCO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Pb en SSR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43570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Besoin de temps pour prise de conscience</a:t>
                      </a:r>
                      <a:endParaRPr lang="fr-FR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Suivi après ??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395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équipes mobiles de suivi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104456"/>
          </a:xfrm>
        </p:spPr>
        <p:txBody>
          <a:bodyPr/>
          <a:lstStyle/>
          <a:p>
            <a:r>
              <a:rPr lang="fr-FR" dirty="0" smtClean="0"/>
              <a:t>Développement au départ des services de SSR</a:t>
            </a:r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764977"/>
              </p:ext>
            </p:extLst>
          </p:nvPr>
        </p:nvGraphicFramePr>
        <p:xfrm>
          <a:off x="323528" y="1700808"/>
          <a:ext cx="8352928" cy="2669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648072">
                <a:tc>
                  <a:txBody>
                    <a:bodyPr/>
                    <a:lstStyle/>
                    <a:p>
                      <a:r>
                        <a:rPr lang="fr-FR" dirty="0" smtClean="0"/>
                        <a:t>Points forts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Points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faibles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À domicile en situation</a:t>
                      </a:r>
                      <a:r>
                        <a:rPr lang="fr-FR" baseline="0" dirty="0" smtClean="0"/>
                        <a:t> réelle de vie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Offre très inégale selon territoire</a:t>
                      </a:r>
                      <a:endParaRPr lang="fr-FR" dirty="0"/>
                    </a:p>
                  </a:txBody>
                  <a:tcPr/>
                </a:tc>
              </a:tr>
              <a:tr h="554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Professions</a:t>
                      </a:r>
                      <a:r>
                        <a:rPr lang="fr-FR" baseline="0" dirty="0" smtClean="0"/>
                        <a:t> : </a:t>
                      </a:r>
                      <a:r>
                        <a:rPr lang="fr-FR" dirty="0" smtClean="0"/>
                        <a:t>MPR, ergo,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neuropsy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Durée limitée à</a:t>
                      </a:r>
                      <a:r>
                        <a:rPr lang="fr-FR" baseline="0" dirty="0" smtClean="0"/>
                        <a:t> quelques semaines ou mois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Quel suivi? 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 5" descr="Logo%20FT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785" y="5660355"/>
            <a:ext cx="1085215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" y="5853908"/>
            <a:ext cx="1086474" cy="9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308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/>
          <a:lstStyle/>
          <a:p>
            <a:r>
              <a:rPr lang="fr-FR" dirty="0" smtClean="0"/>
              <a:t>Les unités dédiées EVC EPR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892348"/>
              </p:ext>
            </p:extLst>
          </p:nvPr>
        </p:nvGraphicFramePr>
        <p:xfrm>
          <a:off x="457200" y="1935163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Points forts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Points faibles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Lieu</a:t>
                      </a:r>
                      <a:r>
                        <a:rPr lang="fr-FR" baseline="0" dirty="0" smtClean="0"/>
                        <a:t> de vie en milieu sanitaire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Nursing soins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Manque de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kine</a:t>
                      </a:r>
                      <a:r>
                        <a:rPr lang="fr-FR" baseline="0" dirty="0" smtClean="0"/>
                        <a:t> ergo ortho psycho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Manque</a:t>
                      </a:r>
                      <a:r>
                        <a:rPr lang="fr-FR" baseline="0" dirty="0" smtClean="0"/>
                        <a:t> de moyen / activités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Difficile quand EPR +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Éloignement</a:t>
                      </a:r>
                      <a:r>
                        <a:rPr lang="fr-FR" baseline="0" dirty="0" smtClean="0"/>
                        <a:t> des familles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839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MDPH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708163"/>
              </p:ext>
            </p:extLst>
          </p:nvPr>
        </p:nvGraphicFramePr>
        <p:xfrm>
          <a:off x="251520" y="1196752"/>
          <a:ext cx="8784976" cy="5343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436168">
                <a:tc>
                  <a:txBody>
                    <a:bodyPr/>
                    <a:lstStyle/>
                    <a:p>
                      <a:r>
                        <a:rPr lang="fr-FR" dirty="0" smtClean="0"/>
                        <a:t>Points forts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Points faibles</a:t>
                      </a:r>
                      <a:endParaRPr lang="fr-FR" dirty="0"/>
                    </a:p>
                  </a:txBody>
                  <a:tcPr/>
                </a:tc>
              </a:tr>
              <a:tr h="436168">
                <a:tc>
                  <a:txBody>
                    <a:bodyPr/>
                    <a:lstStyle/>
                    <a:p>
                      <a:r>
                        <a:rPr lang="fr-FR" dirty="0" smtClean="0"/>
                        <a:t>Selon les départements</a:t>
                      </a:r>
                      <a:r>
                        <a:rPr lang="fr-FR" baseline="0" dirty="0" smtClean="0"/>
                        <a:t>  +/- efficient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36168">
                <a:tc>
                  <a:txBody>
                    <a:bodyPr/>
                    <a:lstStyle/>
                    <a:p>
                      <a:r>
                        <a:rPr lang="fr-FR" dirty="0" smtClean="0"/>
                        <a:t>Guichet unique ?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63294">
                <a:tc>
                  <a:txBody>
                    <a:bodyPr/>
                    <a:lstStyle/>
                    <a:p>
                      <a:r>
                        <a:rPr lang="fr-FR" dirty="0" smtClean="0"/>
                        <a:t>Uniformisation</a:t>
                      </a:r>
                      <a:r>
                        <a:rPr lang="fr-FR" baseline="0" dirty="0" smtClean="0"/>
                        <a:t> en France pour faciliter les déménagements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3616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Peur</a:t>
                      </a:r>
                      <a:r>
                        <a:rPr lang="fr-FR" baseline="0" dirty="0" smtClean="0"/>
                        <a:t> des CL de l’étiquette « handicap »</a:t>
                      </a:r>
                      <a:endParaRPr lang="fr-FR" dirty="0" smtClean="0"/>
                    </a:p>
                  </a:txBody>
                  <a:tcPr/>
                </a:tc>
              </a:tr>
              <a:tr h="43616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Délais +++</a:t>
                      </a:r>
                      <a:endParaRPr lang="fr-FR" dirty="0"/>
                    </a:p>
                  </a:txBody>
                  <a:tcPr/>
                </a:tc>
              </a:tr>
              <a:tr h="76329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Projet</a:t>
                      </a:r>
                      <a:r>
                        <a:rPr lang="fr-FR" baseline="0" dirty="0" smtClean="0"/>
                        <a:t> de vie difficile à rédiger voir impossible sans aide</a:t>
                      </a:r>
                      <a:endParaRPr lang="fr-FR" dirty="0"/>
                    </a:p>
                  </a:txBody>
                  <a:tcPr/>
                </a:tc>
              </a:tr>
              <a:tr h="76329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Certificat médical chronophage et nécessite d’être formé</a:t>
                      </a:r>
                      <a:endParaRPr lang="fr-FR" dirty="0"/>
                    </a:p>
                  </a:txBody>
                  <a:tcPr/>
                </a:tc>
              </a:tr>
              <a:tr h="43616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Seul</a:t>
                      </a:r>
                      <a:r>
                        <a:rPr lang="fr-FR" baseline="0" dirty="0" smtClean="0"/>
                        <a:t> usager informé de décision</a:t>
                      </a:r>
                      <a:endParaRPr lang="fr-FR" dirty="0" smtClean="0"/>
                    </a:p>
                  </a:txBody>
                  <a:tcPr/>
                </a:tc>
              </a:tr>
              <a:tr h="43616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Renouvellement non organisé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556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SAMSAH </a:t>
            </a:r>
            <a:r>
              <a:rPr lang="fr-FR" sz="2700" dirty="0" smtClean="0"/>
              <a:t>(service d’accompagnement médico-social  pour Adultes handicapés)</a:t>
            </a:r>
            <a:br>
              <a:rPr lang="fr-FR" sz="2700" dirty="0" smtClean="0"/>
            </a:br>
            <a:r>
              <a:rPr lang="fr-FR" sz="2700" dirty="0" smtClean="0"/>
              <a:t> </a:t>
            </a:r>
            <a:r>
              <a:rPr lang="fr-FR" dirty="0" smtClean="0"/>
              <a:t>SAVS </a:t>
            </a:r>
            <a:r>
              <a:rPr lang="fr-FR" sz="2700" dirty="0" smtClean="0"/>
              <a:t>(service d’accompagnement à vie sociale)</a:t>
            </a:r>
            <a:br>
              <a:rPr lang="fr-FR" sz="2700" dirty="0" smtClean="0"/>
            </a:br>
            <a:r>
              <a:rPr lang="fr-FR" sz="2700" dirty="0" smtClean="0"/>
              <a:t> </a:t>
            </a:r>
            <a:endParaRPr lang="fr-FR" sz="27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297514"/>
              </p:ext>
            </p:extLst>
          </p:nvPr>
        </p:nvGraphicFramePr>
        <p:xfrm>
          <a:off x="569751" y="1988840"/>
          <a:ext cx="8435280" cy="3437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320480"/>
              </a:tblGrid>
              <a:tr h="312673">
                <a:tc>
                  <a:txBody>
                    <a:bodyPr/>
                    <a:lstStyle/>
                    <a:p>
                      <a:r>
                        <a:rPr lang="fr-FR" dirty="0" smtClean="0"/>
                        <a:t>Points</a:t>
                      </a:r>
                      <a:r>
                        <a:rPr lang="fr-FR" baseline="0" dirty="0" smtClean="0"/>
                        <a:t> forts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Points</a:t>
                      </a:r>
                      <a:r>
                        <a:rPr lang="fr-FR" baseline="0" dirty="0" smtClean="0"/>
                        <a:t> faibles</a:t>
                      </a:r>
                      <a:endParaRPr lang="fr-FR" dirty="0"/>
                    </a:p>
                  </a:txBody>
                  <a:tcPr/>
                </a:tc>
              </a:tr>
              <a:tr h="456689">
                <a:tc>
                  <a:txBody>
                    <a:bodyPr/>
                    <a:lstStyle/>
                    <a:p>
                      <a:r>
                        <a:rPr lang="fr-FR" dirty="0" smtClean="0"/>
                        <a:t>À domicile, en situation réelle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56689">
                <a:tc>
                  <a:txBody>
                    <a:bodyPr/>
                    <a:lstStyle/>
                    <a:p>
                      <a:r>
                        <a:rPr lang="fr-FR" dirty="0" smtClean="0"/>
                        <a:t>Accompagnement</a:t>
                      </a:r>
                      <a:r>
                        <a:rPr lang="fr-FR" baseline="0" dirty="0" smtClean="0"/>
                        <a:t> du projet de vie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6689">
                <a:tc>
                  <a:txBody>
                    <a:bodyPr/>
                    <a:lstStyle/>
                    <a:p>
                      <a:r>
                        <a:rPr lang="fr-FR" dirty="0" smtClean="0"/>
                        <a:t>coordination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En SAVS peu  paramédicaux</a:t>
                      </a:r>
                      <a:endParaRPr lang="fr-FR" dirty="0"/>
                    </a:p>
                  </a:txBody>
                  <a:tcPr/>
                </a:tc>
              </a:tr>
              <a:tr h="45668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Non formés si non</a:t>
                      </a:r>
                      <a:r>
                        <a:rPr lang="fr-FR" baseline="0" dirty="0" smtClean="0"/>
                        <a:t> spécialisés</a:t>
                      </a:r>
                      <a:endParaRPr lang="fr-FR" dirty="0"/>
                    </a:p>
                  </a:txBody>
                  <a:tcPr/>
                </a:tc>
              </a:tr>
              <a:tr h="78825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 smtClean="0"/>
                        <a:t>Quelle  « demande »? « Quel  projet ?» à l’initiative  du CL???</a:t>
                      </a:r>
                      <a:endParaRPr lang="fr-FR" dirty="0"/>
                    </a:p>
                  </a:txBody>
                  <a:tcPr/>
                </a:tc>
              </a:tr>
              <a:tr h="45668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Délais MDPH et liste d’attente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 4" descr="Logo%20FT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785" y="5805263"/>
            <a:ext cx="1085215" cy="1042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" y="5853908"/>
            <a:ext cx="1086474" cy="9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131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22413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AUPRES TC ( MAS externalisée avec accueil de jour)</a:t>
            </a:r>
            <a:r>
              <a:rPr lang="fr-FR" sz="3100" dirty="0" smtClean="0"/>
              <a:t> La </a:t>
            </a:r>
            <a:r>
              <a:rPr lang="fr-FR" sz="3100" dirty="0" err="1" smtClean="0"/>
              <a:t>Bassée</a:t>
            </a:r>
            <a:r>
              <a:rPr lang="fr-FR" sz="3100" dirty="0" smtClean="0"/>
              <a:t> (20 km de Lille)</a:t>
            </a: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Accueil GOS 2 et 3 </a:t>
            </a:r>
          </a:p>
          <a:p>
            <a:r>
              <a:rPr lang="fr-FR" dirty="0" smtClean="0"/>
              <a:t>Dans la phase de réadaptation en situation réelle de vie et réadaptation, jusqu’à obtention d’un équilibre de vie </a:t>
            </a:r>
          </a:p>
          <a:p>
            <a:r>
              <a:rPr lang="fr-FR" dirty="0" smtClean="0"/>
              <a:t>PB : unique en France et délais MDPH</a:t>
            </a:r>
          </a:p>
          <a:p>
            <a:r>
              <a:rPr lang="fr-FR" dirty="0" smtClean="0"/>
              <a:t>Intérêt démontré en 2011</a:t>
            </a:r>
          </a:p>
          <a:p>
            <a:pPr lvl="1"/>
            <a:r>
              <a:rPr lang="fr-FR" dirty="0" smtClean="0"/>
              <a:t>Amélioration de autonomie dans AVQ élémentaires et élaborées</a:t>
            </a:r>
          </a:p>
          <a:p>
            <a:pPr lvl="1"/>
            <a:r>
              <a:rPr lang="fr-FR" dirty="0" smtClean="0"/>
              <a:t>Amélioration de la qualité de vie de la famille</a:t>
            </a:r>
          </a:p>
          <a:p>
            <a:pPr lvl="1"/>
            <a:r>
              <a:rPr lang="fr-FR" dirty="0" smtClean="0"/>
              <a:t>Mise en place effective d’activités autour du domicile</a:t>
            </a:r>
          </a:p>
          <a:p>
            <a:pPr lvl="1"/>
            <a:r>
              <a:rPr lang="fr-FR" dirty="0" smtClean="0"/>
              <a:t>Suivi systématique organisé avec le réseau TC AVC 59/62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«</a:t>
            </a:r>
            <a:r>
              <a:rPr lang="fr-FR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Le </a:t>
            </a:r>
            <a:r>
              <a:rPr lang="fr-FR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service AUPRES-TC :</a:t>
            </a:r>
            <a:r>
              <a:rPr lang="fr-FR" sz="1300" dirty="0">
                <a:solidFill>
                  <a:srgbClr val="000000"/>
                </a:solidFill>
              </a:rPr>
              <a:t> </a:t>
            </a:r>
            <a:r>
              <a:rPr lang="fr-FR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prise en charge médico-psycho-sociale de la personne </a:t>
            </a:r>
            <a:r>
              <a:rPr lang="fr-FR" sz="13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cérébro</a:t>
            </a:r>
            <a:r>
              <a:rPr lang="fr-FR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-lésée : évaluation des situations de handicap et organisation du Projet d’Accompagnement Individualisé après le retour à </a:t>
            </a:r>
            <a:r>
              <a:rPr lang="fr-FR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domicile</a:t>
            </a:r>
            <a:r>
              <a:rPr lang="fr-FR" sz="1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»</a:t>
            </a:r>
            <a:r>
              <a:rPr lang="en-US" altLang="fr-FR" sz="1100" b="1" dirty="0">
                <a:solidFill>
                  <a:srgbClr val="000000"/>
                </a:solidFill>
              </a:rPr>
              <a:t> </a:t>
            </a:r>
            <a:r>
              <a:rPr lang="en-US" altLang="fr-FR" sz="1100" b="1" dirty="0" err="1">
                <a:solidFill>
                  <a:srgbClr val="000000"/>
                </a:solidFill>
              </a:rPr>
              <a:t>A.Goube-Rackelboom</a:t>
            </a:r>
            <a:r>
              <a:rPr lang="en-US" altLang="fr-FR" sz="1100" b="1" dirty="0">
                <a:solidFill>
                  <a:srgbClr val="000000"/>
                </a:solidFill>
              </a:rPr>
              <a:t>, S. Léger-</a:t>
            </a:r>
            <a:r>
              <a:rPr lang="en-US" altLang="fr-FR" sz="1100" b="1" dirty="0" err="1">
                <a:solidFill>
                  <a:srgbClr val="000000"/>
                </a:solidFill>
              </a:rPr>
              <a:t>D’Angélo</a:t>
            </a:r>
            <a:r>
              <a:rPr lang="en-US" altLang="fr-FR" sz="1100" b="1" dirty="0">
                <a:solidFill>
                  <a:srgbClr val="000000"/>
                </a:solidFill>
              </a:rPr>
              <a:t>, O. Kozlowski</a:t>
            </a:r>
          </a:p>
          <a:p>
            <a:r>
              <a:rPr lang="fr-FR" altLang="fr-FR" sz="1100" dirty="0">
                <a:solidFill>
                  <a:srgbClr val="000000"/>
                </a:solidFill>
              </a:rPr>
              <a:t>Service AUPRES-TC, EPS Les Erables, La </a:t>
            </a:r>
            <a:r>
              <a:rPr lang="fr-FR" altLang="fr-FR" sz="1100" dirty="0" err="1">
                <a:solidFill>
                  <a:srgbClr val="000000"/>
                </a:solidFill>
              </a:rPr>
              <a:t>Bassée</a:t>
            </a:r>
            <a:r>
              <a:rPr lang="fr-FR" altLang="fr-FR" sz="1100" dirty="0">
                <a:solidFill>
                  <a:srgbClr val="000000"/>
                </a:solidFill>
              </a:rPr>
              <a:t>, France </a:t>
            </a:r>
            <a:r>
              <a:rPr lang="fr-FR" altLang="fr-FR" sz="700" dirty="0">
                <a:solidFill>
                  <a:srgbClr val="000000"/>
                </a:solidFill>
              </a:rPr>
              <a:t>– </a:t>
            </a:r>
            <a:r>
              <a:rPr lang="fr-FR" altLang="fr-FR" sz="1200" dirty="0">
                <a:solidFill>
                  <a:srgbClr val="000000"/>
                </a:solidFill>
              </a:rPr>
              <a:t>SOFMER 2011</a:t>
            </a:r>
          </a:p>
          <a:p>
            <a:pPr marL="393192" lvl="1" indent="0">
              <a:buNone/>
            </a:pPr>
            <a:endParaRPr lang="fr-FR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endParaRPr lang="fr-FR" dirty="0"/>
          </a:p>
        </p:txBody>
      </p:sp>
      <p:pic>
        <p:nvPicPr>
          <p:cNvPr id="4" name="Image 3" descr="Logo%20FT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1"/>
            <a:ext cx="899592" cy="97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" y="5853908"/>
            <a:ext cx="1086474" cy="9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034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r>
              <a:rPr lang="fr-FR" dirty="0" smtClean="0"/>
              <a:t>Epidémiologie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12784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fr-FR" altLang="fr-FR" sz="2400" dirty="0" smtClean="0"/>
              <a:t>TRAUMA CRANIEN</a:t>
            </a:r>
          </a:p>
          <a:p>
            <a:pPr lvl="1">
              <a:defRPr/>
            </a:pPr>
            <a:r>
              <a:rPr lang="fr-FR" altLang="fr-FR" sz="2200" dirty="0"/>
              <a:t>11% des consultants aux urgences</a:t>
            </a:r>
          </a:p>
          <a:p>
            <a:pPr lvl="1">
              <a:defRPr/>
            </a:pPr>
            <a:r>
              <a:rPr lang="fr-FR" altLang="fr-FR" sz="2200" dirty="0"/>
              <a:t>Incidence des </a:t>
            </a:r>
            <a:r>
              <a:rPr lang="fr-FR" altLang="fr-FR" sz="2200" dirty="0" err="1"/>
              <a:t>hospi</a:t>
            </a:r>
            <a:r>
              <a:rPr lang="fr-FR" altLang="fr-FR" sz="2200" dirty="0"/>
              <a:t> CEE: 150 à 300/100 000 </a:t>
            </a:r>
            <a:r>
              <a:rPr lang="fr-FR" altLang="fr-FR" sz="2200" dirty="0" err="1"/>
              <a:t>hab</a:t>
            </a:r>
            <a:r>
              <a:rPr lang="fr-FR" altLang="fr-FR" sz="2200" dirty="0"/>
              <a:t>/an </a:t>
            </a:r>
          </a:p>
          <a:p>
            <a:pPr lvl="1">
              <a:defRPr/>
            </a:pPr>
            <a:r>
              <a:rPr lang="fr-FR" altLang="fr-FR" sz="2200" dirty="0">
                <a:latin typeface="Times New Roman" pitchFamily="18" charset="0"/>
              </a:rPr>
              <a:t>dont TC graves (GCS</a:t>
            </a:r>
            <a:r>
              <a:rPr lang="fr-FR" altLang="fr-FR" sz="2200" dirty="0">
                <a:latin typeface="Times New Roman" pitchFamily="18" charset="0"/>
                <a:cs typeface="Times New Roman" pitchFamily="18" charset="0"/>
              </a:rPr>
              <a:t>&lt;8 dans 24h): 14/100 000 </a:t>
            </a:r>
            <a:r>
              <a:rPr lang="fr-FR" altLang="fr-FR" sz="2200" dirty="0" err="1">
                <a:latin typeface="Times New Roman" pitchFamily="18" charset="0"/>
                <a:cs typeface="Times New Roman" pitchFamily="18" charset="0"/>
              </a:rPr>
              <a:t>hab</a:t>
            </a:r>
            <a:r>
              <a:rPr lang="fr-FR" altLang="fr-FR" sz="2200" dirty="0">
                <a:latin typeface="Times New Roman" pitchFamily="18" charset="0"/>
                <a:cs typeface="Times New Roman" pitchFamily="18" charset="0"/>
              </a:rPr>
              <a:t> / an</a:t>
            </a:r>
            <a:endParaRPr lang="fr-FR" altLang="fr-FR" sz="2200" dirty="0"/>
          </a:p>
          <a:p>
            <a:pPr lvl="1">
              <a:defRPr/>
            </a:pPr>
            <a:r>
              <a:rPr lang="fr-FR" altLang="fr-FR" sz="2200" dirty="0"/>
              <a:t>Prévalence : 6% à 20 ans, 20% à 60 ans</a:t>
            </a:r>
          </a:p>
          <a:p>
            <a:pPr lvl="1">
              <a:defRPr/>
            </a:pPr>
            <a:r>
              <a:rPr lang="fr-FR" altLang="fr-FR" sz="2200" dirty="0"/>
              <a:t>Homme 70%, </a:t>
            </a:r>
            <a:r>
              <a:rPr lang="fr-FR" altLang="fr-FR" dirty="0"/>
              <a:t>jeune +++ (20-30 ans)</a:t>
            </a:r>
          </a:p>
          <a:p>
            <a:pPr lvl="1">
              <a:defRPr/>
            </a:pPr>
            <a:r>
              <a:rPr lang="fr-FR" altLang="fr-FR" sz="2200" dirty="0"/>
              <a:t>10% graves, 10% modérés, 80% légers</a:t>
            </a:r>
          </a:p>
          <a:p>
            <a:pPr lvl="1">
              <a:defRPr/>
            </a:pPr>
            <a:r>
              <a:rPr lang="fr-FR" altLang="fr-FR" sz="2200" b="1" dirty="0">
                <a:latin typeface="Times New Roman" pitchFamily="18" charset="0"/>
              </a:rPr>
              <a:t>10 000 nouvelles personnes handicapées / an </a:t>
            </a:r>
          </a:p>
          <a:p>
            <a:pPr marL="393192" lvl="1" indent="0">
              <a:buNone/>
              <a:defRPr/>
            </a:pPr>
            <a:endParaRPr lang="fr-FR" altLang="fr-FR" sz="2200" dirty="0" smtClean="0"/>
          </a:p>
          <a:p>
            <a:pPr>
              <a:defRPr/>
            </a:pPr>
            <a:r>
              <a:rPr lang="fr-FR" altLang="fr-FR" sz="2400" dirty="0" smtClean="0"/>
              <a:t>AVC</a:t>
            </a:r>
          </a:p>
          <a:p>
            <a:pPr lvl="1">
              <a:defRPr/>
            </a:pPr>
            <a:r>
              <a:rPr lang="fr-FR" sz="2000" dirty="0"/>
              <a:t>âge moyen de 73 ans</a:t>
            </a:r>
          </a:p>
          <a:p>
            <a:pPr lvl="1">
              <a:defRPr/>
            </a:pPr>
            <a:r>
              <a:rPr lang="fr-FR" sz="2000" dirty="0" smtClean="0"/>
              <a:t>En France,</a:t>
            </a:r>
          </a:p>
          <a:p>
            <a:pPr lvl="2">
              <a:defRPr/>
            </a:pPr>
            <a:r>
              <a:rPr lang="fr-FR" sz="1700" dirty="0" smtClean="0"/>
              <a:t> </a:t>
            </a:r>
            <a:r>
              <a:rPr lang="fr-FR" sz="1700" dirty="0"/>
              <a:t>130000 </a:t>
            </a:r>
            <a:r>
              <a:rPr lang="fr-FR" sz="1700" dirty="0" err="1" smtClean="0"/>
              <a:t>hospis</a:t>
            </a:r>
            <a:r>
              <a:rPr lang="fr-FR" sz="1700" dirty="0"/>
              <a:t> </a:t>
            </a:r>
            <a:r>
              <a:rPr lang="fr-FR" sz="1700" dirty="0" smtClean="0"/>
              <a:t>/an</a:t>
            </a:r>
          </a:p>
          <a:p>
            <a:pPr lvl="2">
              <a:defRPr/>
            </a:pPr>
            <a:r>
              <a:rPr lang="fr-FR" sz="2000" dirty="0" smtClean="0"/>
              <a:t> 771000 </a:t>
            </a:r>
            <a:r>
              <a:rPr lang="fr-FR" sz="2000" dirty="0"/>
              <a:t>personnes ont des antécédents </a:t>
            </a:r>
            <a:r>
              <a:rPr lang="fr-FR" sz="2000" dirty="0" smtClean="0"/>
              <a:t>d’AVC</a:t>
            </a:r>
          </a:p>
          <a:p>
            <a:pPr lvl="2">
              <a:defRPr/>
            </a:pPr>
            <a:r>
              <a:rPr lang="fr-FR" sz="2000" dirty="0" smtClean="0"/>
              <a:t>505000 </a:t>
            </a:r>
            <a:r>
              <a:rPr lang="fr-FR" sz="2000" dirty="0"/>
              <a:t>ont des séquelles et </a:t>
            </a:r>
            <a:r>
              <a:rPr lang="fr-FR" sz="2000" b="1" dirty="0"/>
              <a:t>351000 sont en ‘affection longue durée’. </a:t>
            </a:r>
            <a:endParaRPr lang="fr-FR" altLang="fr-FR" sz="2200" b="1" dirty="0" smtClean="0"/>
          </a:p>
          <a:p>
            <a:pPr lvl="2">
              <a:defRPr/>
            </a:pPr>
            <a:r>
              <a:rPr lang="fr-FR" altLang="fr-FR" sz="1900" b="1" dirty="0" smtClean="0"/>
              <a:t>Première cause de handicap</a:t>
            </a:r>
            <a:endParaRPr lang="fr-FR" b="1" dirty="0"/>
          </a:p>
        </p:txBody>
      </p:sp>
      <p:pic>
        <p:nvPicPr>
          <p:cNvPr id="4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" y="5885658"/>
            <a:ext cx="1086474" cy="9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ésultat de recherche d'images pour &quot;intrus foule&quot;">
            <a:extLst>
              <a:ext uri="{FF2B5EF4-FFF2-40B4-BE49-F238E27FC236}">
                <a16:creationId xmlns:a16="http://schemas.microsoft.com/office/drawing/2014/main" xmlns="" id="{A8E22752-58B9-A94D-81F2-F11D2AB31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1" t="10797" r="4574" b="19312"/>
          <a:stretch/>
        </p:blipFill>
        <p:spPr bwMode="auto">
          <a:xfrm>
            <a:off x="5868144" y="3140968"/>
            <a:ext cx="2677224" cy="183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Logo%20FT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784" y="5670550"/>
            <a:ext cx="1085215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Résultat de recherche d'images pour &quot;traumatisme crânien&quot;">
            <a:extLst>
              <a:ext uri="{FF2B5EF4-FFF2-40B4-BE49-F238E27FC236}">
                <a16:creationId xmlns:a16="http://schemas.microsoft.com/office/drawing/2014/main" xmlns="" id="{4BE0BB49-F8D5-AC4C-8625-D1E5F32BC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1" t="39408" r="3216" b="7684"/>
          <a:stretch/>
        </p:blipFill>
        <p:spPr bwMode="auto">
          <a:xfrm>
            <a:off x="6790532" y="692696"/>
            <a:ext cx="2353468" cy="199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47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Autofit/>
          </a:bodyPr>
          <a:lstStyle/>
          <a:p>
            <a:r>
              <a:rPr lang="fr-FR" sz="4000" dirty="0" smtClean="0"/>
              <a:t>Les UEROS </a:t>
            </a:r>
            <a:r>
              <a:rPr lang="fr-FR" sz="2400" dirty="0" smtClean="0"/>
              <a:t>(Unités d’évaluation, de réentrainement et d’orientation socio-professionnelle)</a:t>
            </a:r>
            <a:endParaRPr lang="fr-FR" sz="24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971306"/>
              </p:ext>
            </p:extLst>
          </p:nvPr>
        </p:nvGraphicFramePr>
        <p:xfrm>
          <a:off x="519096" y="908720"/>
          <a:ext cx="8517400" cy="4347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696"/>
                <a:gridCol w="533870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Points forts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Points faibles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spécialisé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pluridisciplinaire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Mises en situation réelle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Intérêt démontré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Délais</a:t>
                      </a:r>
                      <a:r>
                        <a:rPr lang="fr-FR" baseline="0" dirty="0" smtClean="0"/>
                        <a:t> MDPH et listes d’attente </a:t>
                      </a:r>
                      <a:endParaRPr lang="fr-FR" dirty="0"/>
                    </a:p>
                  </a:txBody>
                  <a:tcPr/>
                </a:tc>
              </a:tr>
              <a:tr h="42092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Zones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géograghiques</a:t>
                      </a:r>
                      <a:r>
                        <a:rPr lang="fr-FR" baseline="0" dirty="0" smtClean="0"/>
                        <a:t> non couvertes</a:t>
                      </a:r>
                      <a:endParaRPr lang="fr-FR" dirty="0"/>
                    </a:p>
                  </a:txBody>
                  <a:tcPr/>
                </a:tc>
              </a:tr>
              <a:tr h="42092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Non</a:t>
                      </a:r>
                      <a:r>
                        <a:rPr lang="fr-FR" baseline="0" dirty="0" smtClean="0"/>
                        <a:t> adapté /</a:t>
                      </a:r>
                      <a:r>
                        <a:rPr lang="fr-FR" baseline="0" dirty="0" err="1" smtClean="0"/>
                        <a:t>pbs</a:t>
                      </a:r>
                      <a:r>
                        <a:rPr lang="fr-FR" baseline="0" dirty="0" smtClean="0"/>
                        <a:t> physiques et </a:t>
                      </a:r>
                      <a:r>
                        <a:rPr lang="fr-FR" baseline="0" dirty="0" err="1" smtClean="0"/>
                        <a:t>comport</a:t>
                      </a:r>
                      <a:r>
                        <a:rPr lang="fr-FR" baseline="0" dirty="0" smtClean="0"/>
                        <a:t> très sévères</a:t>
                      </a:r>
                      <a:endParaRPr lang="fr-FR" dirty="0"/>
                    </a:p>
                  </a:txBody>
                  <a:tcPr/>
                </a:tc>
              </a:tr>
              <a:tr h="42092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Difficultés d’insertion en ESAT et peu de places en Entreprises Adaptées </a:t>
                      </a:r>
                      <a:endParaRPr lang="fr-FR" dirty="0"/>
                    </a:p>
                  </a:txBody>
                  <a:tcPr/>
                </a:tc>
              </a:tr>
              <a:tr h="42092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Manque de Relais vers activités de loisirs et bénévolats</a:t>
                      </a:r>
                      <a:r>
                        <a:rPr lang="fr-FR" baseline="0" dirty="0" smtClean="0"/>
                        <a:t> en milieu spécifique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 4" descr="Logo%20FT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9279"/>
            <a:ext cx="971600" cy="89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" y="5949278"/>
            <a:ext cx="979908" cy="87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115616" y="5301208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Five-year follow-up of persons with brain </a:t>
            </a:r>
            <a:r>
              <a:rPr lang="en-US" sz="1200" dirty="0" smtClean="0"/>
              <a:t>injury entering </a:t>
            </a:r>
            <a:r>
              <a:rPr lang="en-US" sz="1200" dirty="0"/>
              <a:t>the French vocational and social</a:t>
            </a:r>
          </a:p>
          <a:p>
            <a:r>
              <a:rPr lang="fr-FR" sz="1200" dirty="0" err="1"/>
              <a:t>rehabilitation</a:t>
            </a:r>
            <a:r>
              <a:rPr lang="fr-FR" sz="1200" dirty="0"/>
              <a:t> programme UEROS: </a:t>
            </a:r>
            <a:r>
              <a:rPr lang="fr-FR" sz="1200" dirty="0" smtClean="0"/>
              <a:t>Return-to-</a:t>
            </a:r>
            <a:r>
              <a:rPr lang="fr-FR" sz="1200" dirty="0" err="1" smtClean="0"/>
              <a:t>work</a:t>
            </a:r>
            <a:r>
              <a:rPr lang="fr-FR" sz="1200" dirty="0" smtClean="0"/>
              <a:t>,</a:t>
            </a:r>
            <a:r>
              <a:rPr lang="en-US" sz="1200" dirty="0" smtClean="0"/>
              <a:t>life </a:t>
            </a:r>
            <a:r>
              <a:rPr lang="en-US" sz="1200" dirty="0"/>
              <a:t>satisfaction, psychosocial and community</a:t>
            </a:r>
          </a:p>
          <a:p>
            <a:r>
              <a:rPr lang="fr-FR" sz="1200" dirty="0" err="1" smtClean="0"/>
              <a:t>integrationM</a:t>
            </a:r>
            <a:r>
              <a:rPr lang="fr-FR" sz="1200" dirty="0"/>
              <a:t>. Cogné, L. </a:t>
            </a:r>
            <a:r>
              <a:rPr lang="fr-FR" sz="1200" dirty="0" err="1"/>
              <a:t>Wiart</a:t>
            </a:r>
            <a:r>
              <a:rPr lang="fr-FR" sz="1200" dirty="0"/>
              <a:t>, A. </a:t>
            </a:r>
            <a:r>
              <a:rPr lang="fr-FR" sz="1200" dirty="0" err="1"/>
              <a:t>Simion</a:t>
            </a:r>
            <a:r>
              <a:rPr lang="fr-FR" sz="1200" dirty="0"/>
              <a:t>, P. </a:t>
            </a:r>
            <a:r>
              <a:rPr lang="fr-FR" sz="1200" dirty="0" err="1"/>
              <a:t>Dehail</a:t>
            </a:r>
            <a:r>
              <a:rPr lang="fr-FR" sz="1200" dirty="0"/>
              <a:t> &amp; J-M </a:t>
            </a:r>
            <a:r>
              <a:rPr lang="fr-FR" sz="1200" dirty="0" err="1" smtClean="0"/>
              <a:t>Mazaux</a:t>
            </a:r>
            <a:r>
              <a:rPr lang="fr-FR" sz="1200" dirty="0" smtClean="0"/>
              <a:t>, </a:t>
            </a:r>
            <a:r>
              <a:rPr lang="fr-FR" sz="1200" dirty="0" err="1" smtClean="0"/>
              <a:t>brain</a:t>
            </a:r>
            <a:r>
              <a:rPr lang="fr-FR" sz="1200" dirty="0" smtClean="0"/>
              <a:t> </a:t>
            </a:r>
            <a:r>
              <a:rPr lang="fr-FR" sz="1200" dirty="0" err="1" smtClean="0"/>
              <a:t>injury</a:t>
            </a:r>
            <a:r>
              <a:rPr lang="fr-FR" sz="1200" dirty="0" smtClean="0"/>
              <a:t> 2017</a:t>
            </a:r>
          </a:p>
          <a:p>
            <a:endParaRPr lang="fr-FR" sz="1200" dirty="0"/>
          </a:p>
          <a:p>
            <a:r>
              <a:rPr lang="en-US" sz="1200" dirty="0"/>
              <a:t>Traumatic brain injury rehabilitation, the programs applied in </a:t>
            </a:r>
            <a:r>
              <a:rPr lang="en-US" sz="1200" dirty="0" smtClean="0"/>
              <a:t>French UEROS </a:t>
            </a:r>
            <a:r>
              <a:rPr lang="en-US" sz="1200" dirty="0"/>
              <a:t>units, and the specificity of the Limoges experience</a:t>
            </a:r>
          </a:p>
          <a:p>
            <a:r>
              <a:rPr lang="fr-FR" sz="1200" dirty="0" smtClean="0"/>
              <a:t>J</a:t>
            </a:r>
            <a:r>
              <a:rPr lang="fr-FR" sz="1200" dirty="0"/>
              <a:t>. </a:t>
            </a:r>
            <a:r>
              <a:rPr lang="fr-FR" sz="1200" dirty="0" err="1"/>
              <a:t>Hamonet-Torny</a:t>
            </a:r>
            <a:r>
              <a:rPr lang="fr-FR" sz="1200" dirty="0"/>
              <a:t> a,*, P. Fayol b, P. Faure b, H. </a:t>
            </a:r>
            <a:r>
              <a:rPr lang="fr-FR" sz="1200" dirty="0" err="1"/>
              <a:t>Carrie`re</a:t>
            </a:r>
            <a:r>
              <a:rPr lang="fr-FR" sz="1200" dirty="0"/>
              <a:t> b, J.-J. </a:t>
            </a:r>
            <a:r>
              <a:rPr lang="fr-FR" sz="1200" dirty="0" err="1"/>
              <a:t>Dumond</a:t>
            </a:r>
            <a:r>
              <a:rPr lang="fr-FR" sz="1200" dirty="0"/>
              <a:t> </a:t>
            </a:r>
            <a:r>
              <a:rPr lang="fr-FR" sz="1200" dirty="0" smtClean="0"/>
              <a:t>b, annales 2013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62679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FAM </a:t>
            </a:r>
            <a:r>
              <a:rPr lang="fr-FR" sz="2700" dirty="0" smtClean="0"/>
              <a:t>(foyer d’accueil médicalisés)</a:t>
            </a:r>
            <a:br>
              <a:rPr lang="fr-FR" sz="2700" dirty="0" smtClean="0"/>
            </a:br>
            <a:r>
              <a:rPr lang="fr-FR" sz="2700" dirty="0" smtClean="0"/>
              <a:t> </a:t>
            </a:r>
            <a:r>
              <a:rPr lang="fr-FR" dirty="0" smtClean="0"/>
              <a:t>MAS </a:t>
            </a:r>
            <a:r>
              <a:rPr lang="fr-FR" sz="2700" dirty="0" smtClean="0"/>
              <a:t>(maison d’accueil spécialisée) </a:t>
            </a:r>
            <a:endParaRPr lang="fr-FR" sz="27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952692"/>
              </p:ext>
            </p:extLst>
          </p:nvPr>
        </p:nvGraphicFramePr>
        <p:xfrm>
          <a:off x="467544" y="1412775"/>
          <a:ext cx="8136904" cy="4952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5040560"/>
              </a:tblGrid>
              <a:tr h="398909">
                <a:tc>
                  <a:txBody>
                    <a:bodyPr/>
                    <a:lstStyle/>
                    <a:p>
                      <a:r>
                        <a:rPr lang="fr-FR" dirty="0" smtClean="0"/>
                        <a:t>Points forts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Points faibles</a:t>
                      </a:r>
                      <a:endParaRPr lang="fr-FR" dirty="0"/>
                    </a:p>
                  </a:txBody>
                  <a:tcPr/>
                </a:tc>
              </a:tr>
              <a:tr h="4044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Délais</a:t>
                      </a:r>
                      <a:r>
                        <a:rPr lang="fr-FR" baseline="0" dirty="0" smtClean="0"/>
                        <a:t> MDPH et listes d’attente+++</a:t>
                      </a:r>
                      <a:endParaRPr lang="fr-FR" dirty="0"/>
                    </a:p>
                  </a:txBody>
                  <a:tcPr/>
                </a:tc>
              </a:tr>
              <a:tr h="404450">
                <a:tc>
                  <a:txBody>
                    <a:bodyPr/>
                    <a:lstStyle/>
                    <a:p>
                      <a:r>
                        <a:rPr lang="fr-FR" dirty="0" smtClean="0"/>
                        <a:t>spécialisés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04450">
                <a:tc>
                  <a:txBody>
                    <a:bodyPr/>
                    <a:lstStyle/>
                    <a:p>
                      <a:r>
                        <a:rPr lang="fr-FR" dirty="0" smtClean="0"/>
                        <a:t>prolongés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04450">
                <a:tc>
                  <a:txBody>
                    <a:bodyPr/>
                    <a:lstStyle/>
                    <a:p>
                      <a:r>
                        <a:rPr lang="fr-FR" dirty="0" smtClean="0"/>
                        <a:t>pluridisciplinaires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04450">
                <a:tc>
                  <a:txBody>
                    <a:bodyPr/>
                    <a:lstStyle/>
                    <a:p>
                      <a:r>
                        <a:rPr lang="fr-FR" dirty="0" smtClean="0"/>
                        <a:t>Evolution</a:t>
                      </a:r>
                      <a:r>
                        <a:rPr lang="fr-FR" baseline="0" dirty="0" smtClean="0"/>
                        <a:t> possible des CL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0445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Eloignement du domicile</a:t>
                      </a:r>
                      <a:endParaRPr lang="fr-FR" dirty="0"/>
                    </a:p>
                  </a:txBody>
                  <a:tcPr/>
                </a:tc>
              </a:tr>
              <a:tr h="40445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Rares</a:t>
                      </a:r>
                      <a:r>
                        <a:rPr lang="fr-FR" baseline="0" dirty="0" smtClean="0"/>
                        <a:t> places pour </a:t>
                      </a:r>
                      <a:r>
                        <a:rPr lang="fr-FR" baseline="0" dirty="0" err="1" smtClean="0"/>
                        <a:t>tb</a:t>
                      </a:r>
                      <a:r>
                        <a:rPr lang="fr-FR" baseline="0" dirty="0" smtClean="0"/>
                        <a:t> sévères du comportement</a:t>
                      </a:r>
                      <a:endParaRPr lang="fr-FR" dirty="0"/>
                    </a:p>
                  </a:txBody>
                  <a:tcPr/>
                </a:tc>
              </a:tr>
              <a:tr h="4423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Rares</a:t>
                      </a:r>
                      <a:r>
                        <a:rPr lang="fr-FR" baseline="0" dirty="0" smtClean="0"/>
                        <a:t> places pour </a:t>
                      </a:r>
                      <a:r>
                        <a:rPr lang="fr-FR" baseline="0" dirty="0" err="1" smtClean="0"/>
                        <a:t>tracheo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</a:tr>
              <a:tr h="4044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Donner un sens à l’accompagnement</a:t>
                      </a:r>
                      <a:r>
                        <a:rPr lang="fr-FR" baseline="0" dirty="0" smtClean="0"/>
                        <a:t> prolongé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</a:tr>
              <a:tr h="4044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Et à 60 ans???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 4" descr="Logo%20FT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77271"/>
            <a:ext cx="971600" cy="97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" y="5853908"/>
            <a:ext cx="1086474" cy="9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88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habitats groupés, partagés, inclusifs…</a:t>
            </a:r>
            <a:endParaRPr lang="fr-FR" sz="27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061049"/>
              </p:ext>
            </p:extLst>
          </p:nvPr>
        </p:nvGraphicFramePr>
        <p:xfrm>
          <a:off x="323528" y="1916832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Points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forts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Points faibles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Les</a:t>
                      </a:r>
                      <a:r>
                        <a:rPr lang="fr-FR" baseline="0" dirty="0" smtClean="0"/>
                        <a:t> pairs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Mutualisation des moyens (PCH…)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Prise d’indépendance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Entente des locataires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Difficultés</a:t>
                      </a:r>
                      <a:r>
                        <a:rPr lang="fr-FR" baseline="0" dirty="0" smtClean="0"/>
                        <a:t> de gestion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Quelles activités en journée??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Quel suivi ?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 4" descr="Logo%20FT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785" y="5660355"/>
            <a:ext cx="1085215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" y="5853908"/>
            <a:ext cx="1086474" cy="9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068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associations de famille</a:t>
            </a:r>
            <a:r>
              <a:rPr lang="fr-FR" sz="3600" dirty="0" smtClean="0"/>
              <a:t> (AFTC et France AVC ….) </a:t>
            </a:r>
            <a:r>
              <a:rPr lang="fr-FR" dirty="0" smtClean="0"/>
              <a:t>et les GEM</a:t>
            </a:r>
            <a:r>
              <a:rPr lang="fr-FR" sz="3600" dirty="0" smtClean="0"/>
              <a:t> (groupes d’entraide mutuelle)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297538"/>
              </p:ext>
            </p:extLst>
          </p:nvPr>
        </p:nvGraphicFramePr>
        <p:xfrm>
          <a:off x="179512" y="2348880"/>
          <a:ext cx="8568952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468052">
                <a:tc>
                  <a:txBody>
                    <a:bodyPr/>
                    <a:lstStyle/>
                    <a:p>
                      <a:r>
                        <a:rPr lang="fr-FR" dirty="0" smtClean="0"/>
                        <a:t>Points forts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Points faibles</a:t>
                      </a:r>
                      <a:endParaRPr lang="fr-FR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fr-FR" dirty="0" smtClean="0"/>
                        <a:t>Pairs </a:t>
                      </a:r>
                      <a:r>
                        <a:rPr lang="fr-FR" dirty="0" err="1" smtClean="0"/>
                        <a:t>aidance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fr-FR" dirty="0" smtClean="0"/>
                        <a:t>Pas de délais et gratuit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Pas</a:t>
                      </a:r>
                      <a:r>
                        <a:rPr lang="fr-FR" baseline="0" dirty="0" smtClean="0"/>
                        <a:t> de transport</a:t>
                      </a:r>
                      <a:endParaRPr lang="fr-FR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Sur volontariat</a:t>
                      </a:r>
                      <a:endParaRPr lang="fr-FR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fr-FR" dirty="0" smtClean="0"/>
                        <a:t>Épanouissement des CL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fr-FR" dirty="0" smtClean="0"/>
                        <a:t>donne</a:t>
                      </a:r>
                      <a:r>
                        <a:rPr lang="fr-FR" baseline="0" dirty="0" smtClean="0"/>
                        <a:t> du sens + projets voyages </a:t>
                      </a:r>
                      <a:r>
                        <a:rPr lang="fr-FR" baseline="0" dirty="0" err="1" smtClean="0"/>
                        <a:t>etc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 4" descr="Logo%20FT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785" y="5660355"/>
            <a:ext cx="1085215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" y="5853908"/>
            <a:ext cx="1086474" cy="9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835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5688632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u="sng" dirty="0" smtClean="0"/>
              <a:t>Quels supports???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4400" dirty="0" smtClean="0"/>
              <a:t>1) Quels </a:t>
            </a:r>
            <a:r>
              <a:rPr lang="fr-FR" sz="4400" dirty="0"/>
              <a:t>professionnels formés </a:t>
            </a:r>
            <a:r>
              <a:rPr lang="fr-FR" sz="4400" dirty="0" smtClean="0"/>
              <a:t>? </a:t>
            </a:r>
            <a:r>
              <a:rPr lang="fr-FR" sz="4400" dirty="0"/>
              <a:t/>
            </a:r>
            <a:br>
              <a:rPr lang="fr-FR" sz="4400" dirty="0"/>
            </a:br>
            <a:r>
              <a:rPr lang="fr-FR" sz="4400" dirty="0" smtClean="0"/>
              <a:t>2) Quelles </a:t>
            </a:r>
            <a:r>
              <a:rPr lang="fr-FR" sz="4400" dirty="0"/>
              <a:t>structures et services </a:t>
            </a:r>
            <a:r>
              <a:rPr lang="fr-FR" sz="4400" dirty="0" smtClean="0"/>
              <a:t>spécialisés?</a:t>
            </a:r>
            <a:br>
              <a:rPr lang="fr-FR" sz="4400" dirty="0" smtClean="0"/>
            </a:br>
            <a:r>
              <a:rPr lang="fr-FR" sz="4400" dirty="0" smtClean="0"/>
              <a:t>3) Quelle coordination entre les acteurs et service? </a:t>
            </a:r>
            <a:br>
              <a:rPr lang="fr-FR" sz="4400" dirty="0" smtClean="0"/>
            </a:br>
            <a:r>
              <a:rPr lang="fr-FR" sz="4400" dirty="0" smtClean="0"/>
              <a:t>4) Quel suivi dans le temps? </a:t>
            </a:r>
            <a:br>
              <a:rPr lang="fr-FR" sz="4400" dirty="0" smtClean="0"/>
            </a:br>
            <a:r>
              <a:rPr lang="fr-FR" sz="4400" dirty="0" smtClean="0"/>
              <a:t>5) Qui appeler au secours? </a:t>
            </a:r>
            <a:endParaRPr lang="fr-FR" sz="4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 flipV="1">
            <a:off x="530352" y="6381328"/>
            <a:ext cx="7772400" cy="72008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</p:txBody>
      </p:sp>
      <p:pic>
        <p:nvPicPr>
          <p:cNvPr id="4" name="Image 3" descr="Logo%20FT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785" y="5660355"/>
            <a:ext cx="1085215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" y="5949280"/>
            <a:ext cx="979907" cy="87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0577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L’expérience </a:t>
            </a:r>
            <a:br>
              <a:rPr lang="fr-FR" dirty="0" smtClean="0"/>
            </a:br>
            <a:r>
              <a:rPr lang="fr-FR" dirty="0" smtClean="0"/>
              <a:t>du réseau TC AVC 59/62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Logo%20FT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785" y="5660355"/>
            <a:ext cx="1085215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" y="5853908"/>
            <a:ext cx="1086474" cy="9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0994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000" dirty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fr-FR" altLang="fr-FR" sz="4000" dirty="0" smtClean="0">
                <a:solidFill>
                  <a:srgbClr val="000000"/>
                </a:solidFill>
                <a:latin typeface="Calibri" pitchFamily="34" charset="0"/>
              </a:rPr>
              <a:t>mélioration  et harmonisation </a:t>
            </a:r>
            <a:r>
              <a:rPr lang="fr-FR" altLang="fr-FR" sz="4000" dirty="0">
                <a:solidFill>
                  <a:srgbClr val="000000"/>
                </a:solidFill>
                <a:latin typeface="Calibri" pitchFamily="34" charset="0"/>
              </a:rPr>
              <a:t>d</a:t>
            </a:r>
            <a:r>
              <a:rPr lang="fr-FR" altLang="fr-FR" sz="4000" dirty="0" smtClean="0">
                <a:solidFill>
                  <a:srgbClr val="000000"/>
                </a:solidFill>
                <a:latin typeface="Calibri" pitchFamily="34" charset="0"/>
              </a:rPr>
              <a:t>es pratiques </a:t>
            </a:r>
            <a:endParaRPr lang="fr-FR" altLang="fr-FR" sz="4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9388" y="1124744"/>
            <a:ext cx="8785225" cy="4925913"/>
          </a:xfrm>
          <a:prstGeom prst="rect">
            <a:avLst/>
          </a:prstGeom>
          <a:noFill/>
          <a:ln w="9525" cap="flat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45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fr-FR" sz="2000" b="1" dirty="0">
                <a:solidFill>
                  <a:srgbClr val="000000"/>
                </a:solidFill>
                <a:ea typeface="Microsoft YaHei" charset="-122"/>
              </a:rPr>
              <a:t>G</a:t>
            </a:r>
            <a:r>
              <a:rPr lang="fr-FR" sz="2000" b="1" dirty="0" smtClean="0">
                <a:solidFill>
                  <a:srgbClr val="000000"/>
                </a:solidFill>
                <a:ea typeface="Microsoft YaHei" charset="-122"/>
              </a:rPr>
              <a:t>roupes </a:t>
            </a:r>
            <a:r>
              <a:rPr lang="fr-FR" sz="2000" b="1" dirty="0">
                <a:solidFill>
                  <a:srgbClr val="000000"/>
                </a:solidFill>
                <a:ea typeface="Microsoft YaHei" charset="-122"/>
              </a:rPr>
              <a:t>de travail </a:t>
            </a:r>
            <a:r>
              <a:rPr lang="fr-FR" sz="2000" b="1" dirty="0" err="1" smtClean="0">
                <a:solidFill>
                  <a:srgbClr val="000000"/>
                </a:solidFill>
                <a:ea typeface="Microsoft YaHei" charset="-122"/>
              </a:rPr>
              <a:t>pluriprofessionnels</a:t>
            </a:r>
            <a:r>
              <a:rPr lang="fr-FR" b="1" dirty="0" smtClean="0">
                <a:solidFill>
                  <a:srgbClr val="000000"/>
                </a:solidFill>
                <a:ea typeface="Microsoft YaHei" charset="-122"/>
              </a:rPr>
              <a:t>: </a:t>
            </a:r>
          </a:p>
          <a:p>
            <a:pPr>
              <a:spcBef>
                <a:spcPts val="45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fr-FR" b="1" dirty="0" smtClean="0">
                <a:solidFill>
                  <a:srgbClr val="000000"/>
                </a:solidFill>
                <a:ea typeface="Microsoft YaHei" charset="-122"/>
              </a:rPr>
              <a:t>	(</a:t>
            </a:r>
            <a:r>
              <a:rPr lang="fr-FR" sz="1600" b="1" dirty="0" smtClean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Eveil</a:t>
            </a:r>
            <a:r>
              <a:rPr lang="fr-FR" sz="1600" b="1" dirty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,  Mobilité et conduite auto,  PPS, Déglutition , Activité </a:t>
            </a:r>
            <a:r>
              <a:rPr lang="fr-FR" sz="1600" b="1" dirty="0" smtClean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physique </a:t>
            </a:r>
            <a:r>
              <a:rPr lang="fr-FR" sz="1600" b="1" dirty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Adaptée, Hygiène de vie , </a:t>
            </a:r>
            <a:r>
              <a:rPr lang="fr-FR" sz="1600" b="1" dirty="0" smtClean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	Intimité</a:t>
            </a:r>
            <a:r>
              <a:rPr lang="fr-FR" sz="1600" b="1" dirty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, </a:t>
            </a:r>
            <a:r>
              <a:rPr lang="fr-FR" sz="1600" b="1" dirty="0" smtClean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sexualité, </a:t>
            </a:r>
            <a:r>
              <a:rPr lang="fr-FR" sz="1600" b="1" dirty="0" smtClean="0">
                <a:solidFill>
                  <a:srgbClr val="000000"/>
                </a:solidFill>
                <a:ea typeface="Microsoft YaHei" charset="-122"/>
              </a:rPr>
              <a:t>communication, </a:t>
            </a:r>
            <a:r>
              <a:rPr lang="fr-FR" sz="1600" b="1" dirty="0" smtClean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formation</a:t>
            </a:r>
            <a:r>
              <a:rPr lang="fr-FR" sz="1600" b="1" dirty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)</a:t>
            </a:r>
          </a:p>
          <a:p>
            <a:pPr lvl="1">
              <a:lnSpc>
                <a:spcPct val="80000"/>
              </a:lnSpc>
              <a:spcBef>
                <a:spcPts val="4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fr-FR" sz="1400" b="1" dirty="0">
              <a:solidFill>
                <a:srgbClr val="000000"/>
              </a:solidFill>
              <a:latin typeface="Calibri" pitchFamily="32" charset="0"/>
              <a:ea typeface="MingLiU-ExtB" pitchFamily="16" charset="-120"/>
            </a:endParaRPr>
          </a:p>
          <a:p>
            <a:pPr lvl="1">
              <a:lnSpc>
                <a:spcPct val="80000"/>
              </a:lnSpc>
              <a:spcBef>
                <a:spcPts val="4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fr-FR" sz="1400" b="1" dirty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Création </a:t>
            </a:r>
            <a:r>
              <a:rPr lang="fr-FR" sz="1400" b="1" u="sng" dirty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d’outils communs </a:t>
            </a:r>
            <a:r>
              <a:rPr lang="fr-FR" sz="1400" b="1" u="sng" dirty="0" smtClean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: </a:t>
            </a:r>
            <a:r>
              <a:rPr lang="fr-FR" sz="1600" b="1" dirty="0" smtClean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Plaquettes,  Livrets </a:t>
            </a:r>
            <a:r>
              <a:rPr lang="fr-FR" sz="1600" b="1" dirty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d’informations </a:t>
            </a:r>
            <a:r>
              <a:rPr lang="fr-FR" sz="1600" b="1" dirty="0" smtClean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, Plan </a:t>
            </a:r>
            <a:r>
              <a:rPr lang="fr-FR" sz="1600" b="1" dirty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personnalisé de santé </a:t>
            </a:r>
          </a:p>
          <a:p>
            <a:pPr lvl="1">
              <a:lnSpc>
                <a:spcPct val="80000"/>
              </a:lnSpc>
              <a:spcBef>
                <a:spcPts val="4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fr-FR" sz="1600" b="1" dirty="0">
              <a:solidFill>
                <a:srgbClr val="000000"/>
              </a:solidFill>
              <a:latin typeface="Calibri" pitchFamily="32" charset="0"/>
              <a:ea typeface="MingLiU-ExtB" pitchFamily="16" charset="-120"/>
            </a:endParaRPr>
          </a:p>
          <a:p>
            <a:pPr lvl="1">
              <a:lnSpc>
                <a:spcPct val="80000"/>
              </a:lnSpc>
              <a:spcBef>
                <a:spcPts val="4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fr-FR" sz="1600" b="1" u="sng" dirty="0" smtClean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Un </a:t>
            </a:r>
            <a:r>
              <a:rPr lang="fr-FR" sz="1600" b="1" u="sng" dirty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Site Internet  </a:t>
            </a:r>
            <a:r>
              <a:rPr lang="fr-FR" sz="1600" b="1" dirty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(</a:t>
            </a:r>
            <a:r>
              <a:rPr lang="fr-FR" sz="1600" b="1" dirty="0">
                <a:latin typeface="Calibri" pitchFamily="32" charset="0"/>
                <a:ea typeface="MingLiU-ExtB" pitchFamily="16" charset="-120"/>
                <a:hlinkClick r:id="rId3"/>
              </a:rPr>
              <a:t>www.reseauTCAVC5962.org</a:t>
            </a:r>
            <a:r>
              <a:rPr lang="fr-FR" sz="1600" b="1" dirty="0">
                <a:latin typeface="Calibri" pitchFamily="32" charset="0"/>
                <a:ea typeface="MingLiU-ExtB" pitchFamily="16" charset="-120"/>
              </a:rPr>
              <a:t>), </a:t>
            </a:r>
            <a:r>
              <a:rPr lang="fr-FR" sz="1600" b="1" dirty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un </a:t>
            </a:r>
            <a:r>
              <a:rPr lang="fr-FR" sz="1600" b="1" dirty="0" smtClean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annuaire</a:t>
            </a:r>
          </a:p>
          <a:p>
            <a:pPr lvl="1">
              <a:lnSpc>
                <a:spcPct val="80000"/>
              </a:lnSpc>
              <a:spcBef>
                <a:spcPts val="4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fr-FR" sz="1600" b="1" dirty="0">
              <a:solidFill>
                <a:srgbClr val="000000"/>
              </a:solidFill>
              <a:latin typeface="Calibri" pitchFamily="32" charset="0"/>
              <a:ea typeface="MingLiU-ExtB" pitchFamily="16" charset="-120"/>
            </a:endParaRPr>
          </a:p>
          <a:p>
            <a:pPr lvl="1">
              <a:lnSpc>
                <a:spcPct val="80000"/>
              </a:lnSpc>
              <a:spcBef>
                <a:spcPts val="4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fr-FR" sz="1600" b="1" dirty="0" smtClean="0">
              <a:solidFill>
                <a:srgbClr val="000000"/>
              </a:solidFill>
              <a:latin typeface="Calibri" pitchFamily="32" charset="0"/>
              <a:ea typeface="MingLiU-ExtB" pitchFamily="16" charset="-120"/>
            </a:endParaRPr>
          </a:p>
          <a:p>
            <a:pPr lvl="1">
              <a:lnSpc>
                <a:spcPct val="80000"/>
              </a:lnSpc>
              <a:spcBef>
                <a:spcPts val="4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fr-FR" sz="1600" b="1" dirty="0">
              <a:solidFill>
                <a:srgbClr val="000000"/>
              </a:solidFill>
              <a:latin typeface="Calibri" pitchFamily="32" charset="0"/>
              <a:ea typeface="MingLiU-ExtB" pitchFamily="16" charset="-120"/>
            </a:endParaRPr>
          </a:p>
          <a:p>
            <a:pPr lvl="1">
              <a:lnSpc>
                <a:spcPct val="80000"/>
              </a:lnSpc>
              <a:spcBef>
                <a:spcPts val="4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fr-FR" sz="1600" b="1" dirty="0" smtClean="0">
              <a:solidFill>
                <a:srgbClr val="000000"/>
              </a:solidFill>
              <a:latin typeface="Calibri" pitchFamily="32" charset="0"/>
              <a:ea typeface="MingLiU-ExtB" pitchFamily="16" charset="-120"/>
            </a:endParaRPr>
          </a:p>
          <a:p>
            <a:pPr lvl="1">
              <a:lnSpc>
                <a:spcPct val="80000"/>
              </a:lnSpc>
              <a:spcBef>
                <a:spcPts val="4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fr-FR" sz="1600" b="1" dirty="0">
              <a:solidFill>
                <a:srgbClr val="000000"/>
              </a:solidFill>
              <a:latin typeface="Calibri" pitchFamily="32" charset="0"/>
              <a:ea typeface="MingLiU-ExtB" pitchFamily="16" charset="-120"/>
            </a:endParaRPr>
          </a:p>
          <a:p>
            <a:pPr lvl="1">
              <a:lnSpc>
                <a:spcPct val="80000"/>
              </a:lnSpc>
              <a:spcBef>
                <a:spcPts val="4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fr-FR" sz="1600" b="1" dirty="0" smtClean="0">
              <a:solidFill>
                <a:srgbClr val="000000"/>
              </a:solidFill>
              <a:latin typeface="Calibri" pitchFamily="32" charset="0"/>
              <a:ea typeface="MingLiU-ExtB" pitchFamily="16" charset="-120"/>
            </a:endParaRPr>
          </a:p>
          <a:p>
            <a:pPr lvl="1">
              <a:lnSpc>
                <a:spcPct val="80000"/>
              </a:lnSpc>
              <a:spcBef>
                <a:spcPts val="4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fr-FR" sz="1600" b="1" dirty="0">
              <a:solidFill>
                <a:srgbClr val="000000"/>
              </a:solidFill>
              <a:latin typeface="Calibri" pitchFamily="32" charset="0"/>
              <a:ea typeface="MingLiU-ExtB" pitchFamily="16" charset="-120"/>
            </a:endParaRPr>
          </a:p>
          <a:p>
            <a:pPr lvl="1">
              <a:lnSpc>
                <a:spcPct val="80000"/>
              </a:lnSpc>
              <a:spcBef>
                <a:spcPts val="4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fr-FR" sz="1600" b="1" dirty="0" smtClean="0">
              <a:solidFill>
                <a:srgbClr val="000000"/>
              </a:solidFill>
              <a:latin typeface="Calibri" pitchFamily="32" charset="0"/>
              <a:ea typeface="MingLiU-ExtB" pitchFamily="16" charset="-120"/>
            </a:endParaRPr>
          </a:p>
          <a:p>
            <a:pPr lvl="1">
              <a:lnSpc>
                <a:spcPct val="80000"/>
              </a:lnSpc>
              <a:spcBef>
                <a:spcPts val="4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fr-FR" sz="1600" b="1" dirty="0">
              <a:solidFill>
                <a:srgbClr val="000000"/>
              </a:solidFill>
              <a:latin typeface="Calibri" pitchFamily="32" charset="0"/>
              <a:ea typeface="MingLiU-ExtB" pitchFamily="16" charset="-120"/>
            </a:endParaRPr>
          </a:p>
          <a:p>
            <a:pPr marL="339725" indent="-339725">
              <a:spcBef>
                <a:spcPts val="45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fr-FR" b="1" dirty="0" smtClean="0">
              <a:solidFill>
                <a:srgbClr val="000000"/>
              </a:solidFill>
              <a:ea typeface="Microsoft YaHei" charset="-122"/>
            </a:endParaRPr>
          </a:p>
          <a:p>
            <a:pPr marL="339725" indent="-339725">
              <a:spcBef>
                <a:spcPts val="45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fr-FR" b="1" dirty="0">
                <a:solidFill>
                  <a:srgbClr val="000000"/>
                </a:solidFill>
                <a:ea typeface="Microsoft YaHei" charset="-122"/>
              </a:rPr>
              <a:t>F</a:t>
            </a:r>
            <a:r>
              <a:rPr lang="fr-FR" b="1" dirty="0" smtClean="0">
                <a:solidFill>
                  <a:srgbClr val="000000"/>
                </a:solidFill>
                <a:ea typeface="Microsoft YaHei" charset="-122"/>
              </a:rPr>
              <a:t>ormations spécialisées animées par les acteurs de terrain</a:t>
            </a:r>
          </a:p>
          <a:p>
            <a:pPr>
              <a:spcBef>
                <a:spcPts val="45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fr-FR" b="1" i="1" dirty="0">
                <a:solidFill>
                  <a:srgbClr val="000000"/>
                </a:solidFill>
                <a:ea typeface="Microsoft YaHei" charset="-122"/>
              </a:rPr>
              <a:t>	</a:t>
            </a:r>
            <a:endParaRPr lang="fr-FR" sz="1600" b="1" i="1" dirty="0">
              <a:solidFill>
                <a:srgbClr val="000000"/>
              </a:solidFill>
              <a:latin typeface="Calibri" pitchFamily="32" charset="0"/>
              <a:ea typeface="MingLiU-ExtB" pitchFamily="16" charset="-120"/>
            </a:endParaRPr>
          </a:p>
          <a:p>
            <a:pPr marL="739775" lvl="1" indent="-282575">
              <a:lnSpc>
                <a:spcPct val="80000"/>
              </a:lnSpc>
              <a:spcBef>
                <a:spcPts val="400"/>
              </a:spcBef>
              <a:buFont typeface="Symbol" pitchFamily="16" charset="2"/>
              <a:buChar char="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fr-FR" sz="1600" b="1" i="1" dirty="0">
              <a:solidFill>
                <a:srgbClr val="000000"/>
              </a:solidFill>
              <a:latin typeface="Calibri" pitchFamily="32" charset="0"/>
              <a:ea typeface="MingLiU-ExtB" pitchFamily="16" charset="-120"/>
            </a:endParaRPr>
          </a:p>
          <a:p>
            <a:pPr marL="741363" lvl="1" indent="-282575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fr-FR" sz="1600" b="1" i="1" dirty="0">
              <a:solidFill>
                <a:srgbClr val="000000"/>
              </a:solidFill>
              <a:latin typeface="Calibri" pitchFamily="32" charset="0"/>
              <a:ea typeface="MingLiU-ExtB" pitchFamily="16" charset="-120"/>
            </a:endParaRPr>
          </a:p>
        </p:txBody>
      </p:sp>
      <p:sp>
        <p:nvSpPr>
          <p:cNvPr id="25604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7590F90A-FB02-4848-8697-E1A2135BF9E5}" type="slidenum">
              <a:rPr lang="fr-FR" altLang="fr-FR" smtClean="0">
                <a:solidFill>
                  <a:srgbClr val="000000"/>
                </a:solidFill>
              </a:rPr>
              <a:pPr eaLnBrk="1" hangingPunct="1"/>
              <a:t>36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pic>
        <p:nvPicPr>
          <p:cNvPr id="5" name="Image 22" descr="npsy T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66" y="3217738"/>
            <a:ext cx="1655762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31" descr="plaquette C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58975"/>
            <a:ext cx="143986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30" descr="Plaquette AP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958975"/>
            <a:ext cx="136683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25" descr="acci Clémen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1655762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Logo%20FTC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785" y="5660355"/>
            <a:ext cx="1085215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" y="5982794"/>
            <a:ext cx="942458" cy="84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838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e 7"/>
          <p:cNvGrpSpPr>
            <a:grpSpLocks/>
          </p:cNvGrpSpPr>
          <p:nvPr/>
        </p:nvGrpSpPr>
        <p:grpSpPr bwMode="auto">
          <a:xfrm>
            <a:off x="1042988" y="620713"/>
            <a:ext cx="7715250" cy="1665287"/>
            <a:chOff x="2843213" y="765011"/>
            <a:chExt cx="5516562" cy="1655927"/>
          </a:xfrm>
        </p:grpSpPr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2843213" y="836046"/>
              <a:ext cx="5516562" cy="1584892"/>
            </a:xfrm>
            <a:prstGeom prst="ellipse">
              <a:avLst/>
            </a:prstGeom>
            <a:gradFill rotWithShape="0">
              <a:gsLst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rgbClr val="99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0277" name="_s3086"/>
            <p:cNvSpPr>
              <a:spLocks noChangeArrowheads="1"/>
            </p:cNvSpPr>
            <p:nvPr/>
          </p:nvSpPr>
          <p:spPr bwMode="auto">
            <a:xfrm>
              <a:off x="4284784" y="765011"/>
              <a:ext cx="2237272" cy="67720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wrap="none" lIns="53708" tIns="26855" rIns="53708" bIns="2685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>
                  <a:solidFill>
                    <a:prstClr val="black"/>
                  </a:solidFill>
                  <a:latin typeface="Century Schoolbook"/>
                </a:rPr>
                <a:t>Réanimation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>
                  <a:solidFill>
                    <a:prstClr val="black"/>
                  </a:solidFill>
                  <a:latin typeface="Century Schoolbook"/>
                </a:rPr>
                <a:t>Neurochirurgie, neurologie</a:t>
              </a:r>
            </a:p>
          </p:txBody>
        </p:sp>
        <p:sp>
          <p:nvSpPr>
            <p:cNvPr id="16422" name="Text Box 26"/>
            <p:cNvSpPr txBox="1">
              <a:spLocks noChangeArrowheads="1"/>
            </p:cNvSpPr>
            <p:nvPr/>
          </p:nvSpPr>
          <p:spPr bwMode="auto">
            <a:xfrm>
              <a:off x="6498804" y="1123027"/>
              <a:ext cx="875282" cy="306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1400" b="1">
                  <a:solidFill>
                    <a:srgbClr val="FFFFFF"/>
                  </a:solidFill>
                  <a:latin typeface="Calibri" pitchFamily="34" charset="0"/>
                </a:rPr>
                <a:t>Sanitaire</a:t>
              </a:r>
            </a:p>
          </p:txBody>
        </p:sp>
      </p:grpSp>
      <p:sp>
        <p:nvSpPr>
          <p:cNvPr id="16387" name="Text Box 31"/>
          <p:cNvSpPr txBox="1">
            <a:spLocks noChangeArrowheads="1"/>
          </p:cNvSpPr>
          <p:nvPr/>
        </p:nvSpPr>
        <p:spPr bwMode="auto">
          <a:xfrm>
            <a:off x="250825" y="169863"/>
            <a:ext cx="88931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800">
                <a:solidFill>
                  <a:srgbClr val="575F6D"/>
                </a:solidFill>
                <a:latin typeface="Verdana" pitchFamily="34" charset="0"/>
              </a:rPr>
              <a:t>Des parcours de santé coordonnés pour les CL</a:t>
            </a:r>
            <a:endParaRPr lang="fr-FR" altLang="fr-FR" sz="2800" b="1">
              <a:solidFill>
                <a:srgbClr val="0000CC"/>
              </a:solidFill>
              <a:latin typeface="Verdana" pitchFamily="34" charset="0"/>
            </a:endParaRPr>
          </a:p>
        </p:txBody>
      </p:sp>
      <p:grpSp>
        <p:nvGrpSpPr>
          <p:cNvPr id="16388" name="Groupe 40"/>
          <p:cNvGrpSpPr>
            <a:grpSpLocks/>
          </p:cNvGrpSpPr>
          <p:nvPr/>
        </p:nvGrpSpPr>
        <p:grpSpPr bwMode="auto">
          <a:xfrm>
            <a:off x="0" y="4598988"/>
            <a:ext cx="9144000" cy="2070100"/>
            <a:chOff x="-4794" y="3714830"/>
            <a:chExt cx="9144033" cy="3255894"/>
          </a:xfrm>
        </p:grpSpPr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285720" y="3837175"/>
              <a:ext cx="8640793" cy="16853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  <a:latin typeface="Century Schoolbook"/>
              </a:endParaRPr>
            </a:p>
          </p:txBody>
        </p:sp>
        <p:sp>
          <p:nvSpPr>
            <p:cNvPr id="16416" name="_s3088"/>
            <p:cNvSpPr>
              <a:spLocks noChangeArrowheads="1"/>
            </p:cNvSpPr>
            <p:nvPr/>
          </p:nvSpPr>
          <p:spPr bwMode="auto">
            <a:xfrm>
              <a:off x="1614884" y="4366186"/>
              <a:ext cx="3312380" cy="79268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53708" tIns="26855" rIns="53708" bIns="26855" anchor="ctr"/>
            <a:lstStyle/>
            <a:p>
              <a:pPr algn="ctr">
                <a:buClrTx/>
                <a:buSzTx/>
                <a:buFontTx/>
                <a:buNone/>
              </a:pPr>
              <a:endParaRPr lang="fr-FR" altLang="fr-FR" sz="1400" b="1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>
                <a:buClrTx/>
                <a:buSzTx/>
                <a:buFontTx/>
                <a:buNone/>
              </a:pPr>
              <a:r>
                <a:rPr lang="fr-FR" altLang="fr-FR" sz="1200" b="1">
                  <a:solidFill>
                    <a:srgbClr val="000000"/>
                  </a:solidFill>
                  <a:latin typeface="Verdana" pitchFamily="34" charset="0"/>
                </a:rPr>
                <a:t>AUPRES TC, SAMSAH, SAVS, SESSD…</a:t>
              </a:r>
            </a:p>
            <a:p>
              <a:pPr algn="ctr">
                <a:buClrTx/>
                <a:buSzTx/>
                <a:buFontTx/>
                <a:buNone/>
              </a:pPr>
              <a:r>
                <a:rPr lang="fr-FR" altLang="fr-FR" sz="14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16417" name="_s3089"/>
            <p:cNvSpPr>
              <a:spLocks noChangeArrowheads="1"/>
            </p:cNvSpPr>
            <p:nvPr/>
          </p:nvSpPr>
          <p:spPr bwMode="auto">
            <a:xfrm>
              <a:off x="5333988" y="4129727"/>
              <a:ext cx="3381387" cy="106654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54804" tIns="27402" rIns="54804" bIns="27402" anchor="ctr"/>
            <a:lstStyle/>
            <a:p>
              <a:pPr algn="ctr">
                <a:buClrTx/>
                <a:buSzTx/>
                <a:buFontTx/>
                <a:buNone/>
              </a:pPr>
              <a:r>
                <a:rPr lang="fr-FR" altLang="fr-FR" sz="1400" b="1">
                  <a:solidFill>
                    <a:srgbClr val="000000"/>
                  </a:solidFill>
                  <a:latin typeface="Century Schoolbook" pitchFamily="18" charset="0"/>
                </a:rPr>
                <a:t> </a:t>
              </a:r>
              <a:r>
                <a:rPr lang="fr-FR" altLang="fr-FR" sz="1300" b="1">
                  <a:solidFill>
                    <a:srgbClr val="000000"/>
                  </a:solidFill>
                  <a:latin typeface="Verdana" pitchFamily="34" charset="0"/>
                </a:rPr>
                <a:t>Hébergements : IEM </a:t>
              </a:r>
            </a:p>
            <a:p>
              <a:pPr algn="ctr">
                <a:buClrTx/>
                <a:buSzTx/>
                <a:buFontTx/>
                <a:buNone/>
              </a:pPr>
              <a:r>
                <a:rPr lang="fr-FR" altLang="fr-FR" sz="1300" b="1">
                  <a:solidFill>
                    <a:srgbClr val="000000"/>
                  </a:solidFill>
                  <a:latin typeface="Verdana" pitchFamily="34" charset="0"/>
                </a:rPr>
                <a:t>Structures de répit,  Foyers,</a:t>
              </a:r>
            </a:p>
            <a:p>
              <a:pPr algn="ctr">
                <a:buClrTx/>
                <a:buSzTx/>
                <a:buFontTx/>
                <a:buNone/>
              </a:pPr>
              <a:r>
                <a:rPr lang="fr-FR" altLang="fr-FR" sz="1300" b="1">
                  <a:solidFill>
                    <a:srgbClr val="000000"/>
                  </a:solidFill>
                  <a:latin typeface="Verdana" pitchFamily="34" charset="0"/>
                </a:rPr>
                <a:t>Accueils de jour, MAS,  MAT, FAM</a:t>
              </a:r>
              <a:r>
                <a:rPr lang="fr-FR" altLang="fr-FR" sz="1300">
                  <a:solidFill>
                    <a:srgbClr val="000000"/>
                  </a:solidFill>
                  <a:latin typeface="Verdana" pitchFamily="34" charset="0"/>
                </a:rPr>
                <a:t>.</a:t>
              </a:r>
            </a:p>
          </p:txBody>
        </p:sp>
        <p:sp>
          <p:nvSpPr>
            <p:cNvPr id="16418" name="Text Box 27"/>
            <p:cNvSpPr txBox="1">
              <a:spLocks noChangeArrowheads="1"/>
            </p:cNvSpPr>
            <p:nvPr/>
          </p:nvSpPr>
          <p:spPr bwMode="auto">
            <a:xfrm>
              <a:off x="7358093" y="3714830"/>
              <a:ext cx="1455737" cy="454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1400" b="1">
                  <a:solidFill>
                    <a:srgbClr val="FFFFFF"/>
                  </a:solidFill>
                  <a:latin typeface="Calibri" pitchFamily="34" charset="0"/>
                </a:rPr>
                <a:t>Médico-social</a:t>
              </a:r>
            </a:p>
          </p:txBody>
        </p:sp>
        <p:sp>
          <p:nvSpPr>
            <p:cNvPr id="36" name="Rectangle 4"/>
            <p:cNvSpPr>
              <a:spLocks noChangeArrowheads="1"/>
            </p:cNvSpPr>
            <p:nvPr/>
          </p:nvSpPr>
          <p:spPr bwMode="auto">
            <a:xfrm>
              <a:off x="-4794" y="5729788"/>
              <a:ext cx="9144033" cy="1240936"/>
            </a:xfrm>
            <a:prstGeom prst="rect">
              <a:avLst/>
            </a:prstGeom>
            <a:noFill/>
            <a:ln w="952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300" b="1" dirty="0">
                  <a:solidFill>
                    <a:prstClr val="black"/>
                  </a:solidFill>
                  <a:latin typeface="Century Schoolbook"/>
                </a:rPr>
                <a:t>Monde du travail ordinaire et protégé, Secteur de la Formation, Bénévolat, Activités occupationnelles,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300" b="1" dirty="0">
                  <a:solidFill>
                    <a:prstClr val="black"/>
                  </a:solidFill>
                  <a:latin typeface="Century Schoolbook"/>
                </a:rPr>
                <a:t>Monde associatif (AFTC R’Eveil, France AVC), GEM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b="1" dirty="0">
                <a:solidFill>
                  <a:prstClr val="black"/>
                </a:solidFill>
                <a:latin typeface="Century Schoolbook"/>
              </a:endParaRPr>
            </a:p>
          </p:txBody>
        </p:sp>
      </p:grpSp>
      <p:sp>
        <p:nvSpPr>
          <p:cNvPr id="42" name="Étiquette 41"/>
          <p:cNvSpPr/>
          <p:nvPr/>
        </p:nvSpPr>
        <p:spPr>
          <a:xfrm>
            <a:off x="468313" y="1412875"/>
            <a:ext cx="1439862" cy="1943100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47953D"/>
                </a:solidFill>
              </a:rPr>
              <a:t> </a:t>
            </a:r>
            <a:r>
              <a:rPr lang="fr-FR" sz="1200" dirty="0">
                <a:solidFill>
                  <a:srgbClr val="47953D"/>
                </a:solidFill>
              </a:rPr>
              <a:t>coopération: </a:t>
            </a:r>
            <a:r>
              <a:rPr lang="fr-FR" sz="1200" b="1" dirty="0">
                <a:solidFill>
                  <a:srgbClr val="47953D"/>
                </a:solidFill>
              </a:rPr>
              <a:t>suivis Spécialisées </a:t>
            </a:r>
            <a:r>
              <a:rPr lang="fr-FR" sz="1200" dirty="0">
                <a:solidFill>
                  <a:srgbClr val="47953D"/>
                </a:solidFill>
              </a:rPr>
              <a:t>(spasticité, appareillage, conduite auto, endocrino,..)  </a:t>
            </a:r>
          </a:p>
        </p:txBody>
      </p:sp>
      <p:sp>
        <p:nvSpPr>
          <p:cNvPr id="59" name="Rectangle à coins arrondis 58"/>
          <p:cNvSpPr/>
          <p:nvPr/>
        </p:nvSpPr>
        <p:spPr>
          <a:xfrm>
            <a:off x="395288" y="5013325"/>
            <a:ext cx="1079500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UEROS</a:t>
            </a:r>
          </a:p>
        </p:txBody>
      </p:sp>
      <p:sp>
        <p:nvSpPr>
          <p:cNvPr id="60" name="Rectangle à coins arrondis 59"/>
          <p:cNvSpPr/>
          <p:nvPr/>
        </p:nvSpPr>
        <p:spPr>
          <a:xfrm>
            <a:off x="4067175" y="1700213"/>
            <a:ext cx="914400" cy="4191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prstClr val="black"/>
                </a:solidFill>
              </a:rPr>
              <a:t>SSR</a:t>
            </a:r>
          </a:p>
        </p:txBody>
      </p:sp>
      <p:sp>
        <p:nvSpPr>
          <p:cNvPr id="63" name="Cadre 62"/>
          <p:cNvSpPr/>
          <p:nvPr/>
        </p:nvSpPr>
        <p:spPr>
          <a:xfrm>
            <a:off x="3492500" y="2636838"/>
            <a:ext cx="2087563" cy="5064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16393" name="ZoneTexte 63"/>
          <p:cNvSpPr txBox="1">
            <a:spLocks noChangeArrowheads="1"/>
          </p:cNvSpPr>
          <p:nvPr/>
        </p:nvSpPr>
        <p:spPr bwMode="auto">
          <a:xfrm>
            <a:off x="3492500" y="2708275"/>
            <a:ext cx="2008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fr-FR" altLang="fr-FR">
                <a:solidFill>
                  <a:srgbClr val="000000"/>
                </a:solidFill>
                <a:latin typeface="Calibri" pitchFamily="34" charset="0"/>
              </a:rPr>
              <a:t>Situation complexe</a:t>
            </a:r>
          </a:p>
        </p:txBody>
      </p:sp>
      <p:sp>
        <p:nvSpPr>
          <p:cNvPr id="79" name="Plaque 78"/>
          <p:cNvSpPr/>
          <p:nvPr/>
        </p:nvSpPr>
        <p:spPr>
          <a:xfrm>
            <a:off x="2916238" y="3500438"/>
            <a:ext cx="3516312" cy="1000125"/>
          </a:xfrm>
          <a:prstGeom prst="bevel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err="1">
                <a:solidFill>
                  <a:srgbClr val="0070C0"/>
                </a:solidFill>
              </a:rPr>
              <a:t>Consult</a:t>
            </a:r>
            <a:r>
              <a:rPr lang="fr-FR" sz="1600" b="1" dirty="0">
                <a:solidFill>
                  <a:srgbClr val="0070C0"/>
                </a:solidFill>
              </a:rPr>
              <a:t> de suivi pluri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0070C0"/>
                </a:solidFill>
              </a:rPr>
              <a:t> du réseau: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0070C0"/>
                </a:solidFill>
              </a:rPr>
              <a:t>MPR + AS +/- NP +/- ergo</a:t>
            </a:r>
            <a:endParaRPr lang="fr-FR" sz="1600" dirty="0">
              <a:solidFill>
                <a:prstClr val="white"/>
              </a:solidFill>
            </a:endParaRPr>
          </a:p>
        </p:txBody>
      </p:sp>
      <p:sp>
        <p:nvSpPr>
          <p:cNvPr id="80" name="Plaque 79"/>
          <p:cNvSpPr/>
          <p:nvPr/>
        </p:nvSpPr>
        <p:spPr>
          <a:xfrm>
            <a:off x="395288" y="3716338"/>
            <a:ext cx="1646237" cy="720725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prstClr val="black"/>
                </a:solidFill>
              </a:rPr>
              <a:t>Consult</a:t>
            </a:r>
          </a:p>
          <a:p>
            <a:pPr algn="ctr">
              <a:defRPr/>
            </a:pPr>
            <a:r>
              <a:rPr lang="fr-FR" sz="1600" dirty="0">
                <a:solidFill>
                  <a:prstClr val="black"/>
                </a:solidFill>
              </a:rPr>
              <a:t>Suivi MPR</a:t>
            </a:r>
          </a:p>
        </p:txBody>
      </p:sp>
      <p:sp>
        <p:nvSpPr>
          <p:cNvPr id="81" name="Plaque 80"/>
          <p:cNvSpPr/>
          <p:nvPr/>
        </p:nvSpPr>
        <p:spPr>
          <a:xfrm>
            <a:off x="7072313" y="3786188"/>
            <a:ext cx="1919287" cy="714375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 err="1">
                <a:solidFill>
                  <a:prstClr val="black"/>
                </a:solidFill>
              </a:rPr>
              <a:t>Consult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>
                <a:solidFill>
                  <a:prstClr val="black"/>
                </a:solidFill>
              </a:rPr>
              <a:t>coordonnées</a:t>
            </a:r>
          </a:p>
        </p:txBody>
      </p:sp>
      <p:sp>
        <p:nvSpPr>
          <p:cNvPr id="83" name="Flèche vers le bas 82"/>
          <p:cNvSpPr/>
          <p:nvPr/>
        </p:nvSpPr>
        <p:spPr>
          <a:xfrm>
            <a:off x="4284663" y="2133600"/>
            <a:ext cx="431800" cy="50006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87" name="Connecteur droit avec flèche 86"/>
          <p:cNvCxnSpPr/>
          <p:nvPr/>
        </p:nvCxnSpPr>
        <p:spPr>
          <a:xfrm flipH="1">
            <a:off x="1835150" y="1341438"/>
            <a:ext cx="1223963" cy="2360612"/>
          </a:xfrm>
          <a:prstGeom prst="straightConnector1">
            <a:avLst/>
          </a:prstGeom>
          <a:ln w="19050" cmpd="sng">
            <a:solidFill>
              <a:srgbClr val="47953D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>
            <a:stCxn id="60" idx="1"/>
          </p:cNvCxnSpPr>
          <p:nvPr/>
        </p:nvCxnSpPr>
        <p:spPr>
          <a:xfrm flipH="1">
            <a:off x="2051050" y="1909763"/>
            <a:ext cx="2016125" cy="1879600"/>
          </a:xfrm>
          <a:prstGeom prst="straightConnector1">
            <a:avLst/>
          </a:prstGeom>
          <a:ln w="19050" cap="sq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lèche vers le bas 94"/>
          <p:cNvSpPr/>
          <p:nvPr/>
        </p:nvSpPr>
        <p:spPr>
          <a:xfrm>
            <a:off x="4284663" y="3141663"/>
            <a:ext cx="431800" cy="42862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10" name="Connecteur en angle 109"/>
          <p:cNvCxnSpPr/>
          <p:nvPr/>
        </p:nvCxnSpPr>
        <p:spPr>
          <a:xfrm rot="16200000" flipH="1">
            <a:off x="4532313" y="2389187"/>
            <a:ext cx="2509838" cy="1998663"/>
          </a:xfrm>
          <a:prstGeom prst="bentConnector3">
            <a:avLst>
              <a:gd name="adj1" fmla="val 47398"/>
            </a:avLst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avec flèche 127"/>
          <p:cNvCxnSpPr>
            <a:stCxn id="80" idx="0"/>
            <a:endCxn id="79" idx="4"/>
          </p:cNvCxnSpPr>
          <p:nvPr/>
        </p:nvCxnSpPr>
        <p:spPr>
          <a:xfrm flipV="1">
            <a:off x="2041525" y="4000500"/>
            <a:ext cx="874713" cy="76200"/>
          </a:xfrm>
          <a:prstGeom prst="straightConnector1">
            <a:avLst/>
          </a:prstGeom>
          <a:ln w="31750" cmpd="sng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avec flèche 131"/>
          <p:cNvCxnSpPr>
            <a:stCxn id="79" idx="0"/>
            <a:endCxn id="81" idx="4"/>
          </p:cNvCxnSpPr>
          <p:nvPr/>
        </p:nvCxnSpPr>
        <p:spPr>
          <a:xfrm>
            <a:off x="6432550" y="4000500"/>
            <a:ext cx="639763" cy="1428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avec flèche 139"/>
          <p:cNvCxnSpPr/>
          <p:nvPr/>
        </p:nvCxnSpPr>
        <p:spPr>
          <a:xfrm flipH="1">
            <a:off x="1258888" y="4365625"/>
            <a:ext cx="1787525" cy="647700"/>
          </a:xfrm>
          <a:prstGeom prst="straightConnector1">
            <a:avLst/>
          </a:prstGeom>
          <a:ln w="31750" cmpd="sng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avec flèche 144"/>
          <p:cNvCxnSpPr/>
          <p:nvPr/>
        </p:nvCxnSpPr>
        <p:spPr>
          <a:xfrm flipH="1">
            <a:off x="3563938" y="4437063"/>
            <a:ext cx="498475" cy="576262"/>
          </a:xfrm>
          <a:prstGeom prst="straightConnector1">
            <a:avLst/>
          </a:prstGeom>
          <a:ln w="31750" cmpd="sng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avec flèche 148"/>
          <p:cNvCxnSpPr/>
          <p:nvPr/>
        </p:nvCxnSpPr>
        <p:spPr>
          <a:xfrm>
            <a:off x="5435600" y="4437063"/>
            <a:ext cx="504825" cy="431800"/>
          </a:xfrm>
          <a:prstGeom prst="straightConnector1">
            <a:avLst/>
          </a:prstGeom>
          <a:ln w="31750" cmpd="sng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avec flèche 152"/>
          <p:cNvCxnSpPr>
            <a:stCxn id="79" idx="0"/>
            <a:endCxn id="81" idx="4"/>
          </p:cNvCxnSpPr>
          <p:nvPr/>
        </p:nvCxnSpPr>
        <p:spPr>
          <a:xfrm>
            <a:off x="6432550" y="4000500"/>
            <a:ext cx="639763" cy="142875"/>
          </a:xfrm>
          <a:prstGeom prst="straightConnector1">
            <a:avLst/>
          </a:prstGeom>
          <a:ln w="31750" cmpd="sng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avec flèche 158"/>
          <p:cNvCxnSpPr/>
          <p:nvPr/>
        </p:nvCxnSpPr>
        <p:spPr>
          <a:xfrm>
            <a:off x="5003800" y="4437063"/>
            <a:ext cx="0" cy="1655762"/>
          </a:xfrm>
          <a:prstGeom prst="straightConnector1">
            <a:avLst/>
          </a:prstGeom>
          <a:ln w="31750" cmpd="sng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Flèche vers le bas 163"/>
          <p:cNvSpPr/>
          <p:nvPr/>
        </p:nvSpPr>
        <p:spPr>
          <a:xfrm>
            <a:off x="4284663" y="1341438"/>
            <a:ext cx="431800" cy="35877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73" name="Connecteur droit avec flèche 172"/>
          <p:cNvCxnSpPr/>
          <p:nvPr/>
        </p:nvCxnSpPr>
        <p:spPr>
          <a:xfrm flipH="1">
            <a:off x="3275013" y="1341438"/>
            <a:ext cx="1587" cy="2143125"/>
          </a:xfrm>
          <a:prstGeom prst="straightConnector1">
            <a:avLst/>
          </a:prstGeom>
          <a:ln w="19050" cmpd="sng">
            <a:solidFill>
              <a:srgbClr val="47953D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entagone régulier 1"/>
          <p:cNvSpPr/>
          <p:nvPr/>
        </p:nvSpPr>
        <p:spPr>
          <a:xfrm>
            <a:off x="6300788" y="1773238"/>
            <a:ext cx="1489075" cy="121285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>
                <a:solidFill>
                  <a:prstClr val="white"/>
                </a:solidFill>
              </a:rPr>
              <a:t>Consult</a:t>
            </a:r>
            <a:r>
              <a:rPr lang="fr-FR" sz="1400" dirty="0">
                <a:solidFill>
                  <a:prstClr val="white"/>
                </a:solidFill>
              </a:rPr>
              <a:t> suivi </a:t>
            </a:r>
            <a:r>
              <a:rPr lang="fr-FR" sz="1200" dirty="0">
                <a:solidFill>
                  <a:prstClr val="white"/>
                </a:solidFill>
              </a:rPr>
              <a:t>circulaire </a:t>
            </a:r>
            <a:r>
              <a:rPr lang="fr-FR" dirty="0">
                <a:solidFill>
                  <a:prstClr val="white"/>
                </a:solidFill>
              </a:rPr>
              <a:t>AVC</a:t>
            </a:r>
          </a:p>
        </p:txBody>
      </p:sp>
      <p:sp>
        <p:nvSpPr>
          <p:cNvPr id="3" name="Virage 2"/>
          <p:cNvSpPr/>
          <p:nvPr/>
        </p:nvSpPr>
        <p:spPr>
          <a:xfrm flipV="1">
            <a:off x="5219700" y="1341438"/>
            <a:ext cx="1439863" cy="792162"/>
          </a:xfrm>
          <a:prstGeom prst="bentArrow">
            <a:avLst>
              <a:gd name="adj1" fmla="val 25000"/>
              <a:gd name="adj2" fmla="val 2300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Virage 3"/>
          <p:cNvSpPr/>
          <p:nvPr/>
        </p:nvSpPr>
        <p:spPr>
          <a:xfrm flipV="1">
            <a:off x="4859338" y="2060575"/>
            <a:ext cx="1441450" cy="36036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lèche droite 4"/>
          <p:cNvSpPr/>
          <p:nvPr/>
        </p:nvSpPr>
        <p:spPr>
          <a:xfrm flipH="1">
            <a:off x="5508625" y="2708275"/>
            <a:ext cx="993775" cy="304800"/>
          </a:xfrm>
          <a:prstGeom prst="rightArrow">
            <a:avLst>
              <a:gd name="adj1" fmla="val 50000"/>
              <a:gd name="adj2" fmla="val 42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8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>
            <a:extLst>
              <a:ext uri="{FF2B5EF4-FFF2-40B4-BE49-F238E27FC236}">
                <a16:creationId xmlns="" xmlns:a16="http://schemas.microsoft.com/office/drawing/2014/main" id="{23729933-BEB2-4140-9CEA-13BED6EC6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28600"/>
            <a:ext cx="8456559" cy="1112168"/>
          </a:xfrm>
        </p:spPr>
        <p:txBody>
          <a:bodyPr>
            <a:noAutofit/>
          </a:bodyPr>
          <a:lstStyle/>
          <a:p>
            <a:r>
              <a:rPr lang="fr-FR" altLang="fr-FR" dirty="0" smtClean="0"/>
              <a:t>Les indications de consultations pluridisciplinaires du réseau </a:t>
            </a:r>
            <a:endParaRPr lang="fr-FR" altLang="fr-FR" dirty="0"/>
          </a:p>
        </p:txBody>
      </p:sp>
      <p:sp>
        <p:nvSpPr>
          <p:cNvPr id="68611" name="Espace réservé du contenu 2">
            <a:extLst>
              <a:ext uri="{FF2B5EF4-FFF2-40B4-BE49-F238E27FC236}">
                <a16:creationId xmlns="" xmlns:a16="http://schemas.microsoft.com/office/drawing/2014/main" id="{52888515-827F-4C99-BB43-4E753898C31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568951" cy="5555736"/>
          </a:xfrm>
        </p:spPr>
        <p:txBody>
          <a:bodyPr>
            <a:normAutofit/>
          </a:bodyPr>
          <a:lstStyle/>
          <a:p>
            <a:pPr marL="622300" lvl="2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fr-FR" altLang="fr-FR" sz="1400" b="1" dirty="0"/>
          </a:p>
          <a:p>
            <a:pPr marL="622300" lvl="2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fr-FR" altLang="fr-FR" b="1" dirty="0"/>
              <a:t>1- Pathologie cérébrale acquise non dégénérative (AVC </a:t>
            </a:r>
            <a:r>
              <a:rPr lang="fr-FR" altLang="fr-FR" b="1" u="sng" dirty="0"/>
              <a:t>moins de 70 ans</a:t>
            </a:r>
            <a:r>
              <a:rPr lang="fr-FR" altLang="fr-FR" b="1" dirty="0"/>
              <a:t>)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  <a:defRPr/>
            </a:pPr>
            <a:endParaRPr lang="fr-FR" altLang="fr-FR" sz="1600" dirty="0"/>
          </a:p>
          <a:p>
            <a:pPr marL="622300" lvl="2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fr-FR" altLang="fr-FR" b="1" dirty="0"/>
              <a:t>2 – Domiciliée dans le 59/62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fr-FR" sz="1600" dirty="0">
              <a:solidFill>
                <a:srgbClr val="FF0000"/>
              </a:solidFill>
            </a:endParaRPr>
          </a:p>
          <a:p>
            <a:pPr marL="622300" lvl="2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3- </a:t>
            </a:r>
            <a:r>
              <a:rPr lang="fr-FR" sz="14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Et</a:t>
            </a:r>
            <a:r>
              <a:rPr 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en situation </a:t>
            </a:r>
            <a:r>
              <a:rPr lang="fr-F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complexe</a:t>
            </a:r>
            <a:r>
              <a:rPr 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association </a:t>
            </a:r>
            <a:r>
              <a:rPr lang="fr-FR" sz="1400" b="1" dirty="0">
                <a:solidFill>
                  <a:srgbClr val="4484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d’au moins 2 des problématiques </a:t>
            </a:r>
            <a:r>
              <a:rPr lang="fr-FR" sz="14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fr-FR" sz="1400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40398" lvl="1" indent="-283464" algn="just">
              <a:buFont typeface="Wingdings 2"/>
              <a:buChar char=""/>
              <a:defRPr/>
            </a:pPr>
            <a:r>
              <a:rPr lang="fr-FR" sz="1400" u="sng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Polypathologies</a:t>
            </a:r>
            <a:r>
              <a:rPr lang="fr-FR" sz="14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640398" lvl="1" indent="-283464" algn="just">
              <a:buFont typeface="Wingdings 2"/>
              <a:buChar char=""/>
              <a:defRPr/>
            </a:pPr>
            <a:r>
              <a:rPr 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fr-F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roubles </a:t>
            </a:r>
            <a:r>
              <a:rPr 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cognitifs, comportementaux, émotionnels et </a:t>
            </a:r>
            <a:r>
              <a:rPr lang="fr-F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affectifs, générant </a:t>
            </a:r>
            <a:r>
              <a:rPr lang="fr-FR" sz="14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une situation de handicap invisible</a:t>
            </a:r>
            <a:r>
              <a:rPr 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marL="640398" lvl="1" indent="-283464" algn="just">
              <a:buFont typeface="Wingdings 2"/>
              <a:buChar char=""/>
              <a:defRPr/>
            </a:pPr>
            <a:r>
              <a:rPr 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fr-FR" sz="1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erte </a:t>
            </a:r>
            <a:r>
              <a:rPr lang="fr-FR" sz="14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d’autonomie, avec retentissement </a:t>
            </a:r>
            <a:r>
              <a:rPr 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sur la vie personnelle, familiale, sociale, scolaire ou professionnelle.</a:t>
            </a:r>
          </a:p>
          <a:p>
            <a:pPr marL="640398" lvl="1" indent="-283464" algn="just">
              <a:buFont typeface="Wingdings 2"/>
              <a:buChar char=""/>
              <a:defRPr/>
            </a:pPr>
            <a:r>
              <a:rPr lang="fr-FR" sz="1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Précarité </a:t>
            </a:r>
            <a:r>
              <a:rPr lang="fr-FR" sz="14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sociale </a:t>
            </a:r>
            <a:r>
              <a:rPr 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fr-F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isolement, logement</a:t>
            </a:r>
            <a:r>
              <a:rPr 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ressources</a:t>
            </a:r>
            <a:r>
              <a:rPr 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transport, </a:t>
            </a:r>
            <a:r>
              <a:rPr lang="fr-F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accès </a:t>
            </a:r>
            <a:r>
              <a:rPr 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aux droits).</a:t>
            </a:r>
          </a:p>
          <a:p>
            <a:pPr marL="640398" lvl="1" indent="-283464" algn="just">
              <a:buFont typeface="Wingdings 2"/>
              <a:buChar char=""/>
              <a:defRPr/>
            </a:pPr>
            <a:r>
              <a:rPr 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fr-FR" sz="1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upture </a:t>
            </a:r>
            <a:r>
              <a:rPr lang="fr-FR" sz="14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dans le parcours de santé</a:t>
            </a:r>
            <a:r>
              <a:rPr 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 manque de </a:t>
            </a:r>
            <a:r>
              <a:rPr 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ressources territoriales et/ou à la pathologie</a:t>
            </a:r>
            <a:r>
              <a:rPr lang="fr-F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.(anosognosie)</a:t>
            </a:r>
            <a:endParaRPr 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2296" indent="0" algn="just">
              <a:buNone/>
              <a:defRPr/>
            </a:pPr>
            <a:endParaRPr lang="fr-FR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2296" indent="0" algn="just">
              <a:buNone/>
              <a:defRPr/>
            </a:pPr>
            <a:r>
              <a:rPr lang="fr-F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fr-F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ecours </a:t>
            </a:r>
            <a:r>
              <a:rPr 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à une équipe pluridisciplinaire spécialisée de </a:t>
            </a:r>
            <a:r>
              <a:rPr lang="fr-F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proximité nécessaire </a:t>
            </a:r>
            <a:endParaRPr lang="fr-FR" altLang="fr-FR" sz="1400" i="1" dirty="0"/>
          </a:p>
        </p:txBody>
      </p:sp>
      <p:sp>
        <p:nvSpPr>
          <p:cNvPr id="28676" name="Espace réservé du numéro de diapositive 3">
            <a:extLst>
              <a:ext uri="{FF2B5EF4-FFF2-40B4-BE49-F238E27FC236}">
                <a16:creationId xmlns="" xmlns:a16="http://schemas.microsoft.com/office/drawing/2014/main" id="{2866FB31-4F9B-4A61-83F7-82A95DC041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E459C762-E803-4457-AAEB-90EB81B9A86D}" type="slidenum">
              <a:rPr lang="fr-FR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38</a:t>
            </a:fld>
            <a:endParaRPr lang="fr-FR" altLang="en-US">
              <a:solidFill>
                <a:srgbClr val="FFFFFF"/>
              </a:solidFill>
            </a:endParaRPr>
          </a:p>
        </p:txBody>
      </p:sp>
      <p:pic>
        <p:nvPicPr>
          <p:cNvPr id="5" name="Image 4" descr="Logo%20FT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785" y="5660355"/>
            <a:ext cx="1085215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" y="5853908"/>
            <a:ext cx="1086474" cy="9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065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400">
                <a:solidFill>
                  <a:srgbClr val="000000"/>
                </a:solidFill>
                <a:latin typeface="Calibri" pitchFamily="34" charset="0"/>
              </a:rPr>
              <a:t>Les consultations de suivi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857250"/>
            <a:ext cx="9144000" cy="6000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lvl="1" indent="-282575">
              <a:lnSpc>
                <a:spcPct val="60000"/>
              </a:lnSpc>
              <a:spcBef>
                <a:spcPts val="350"/>
              </a:spcBef>
              <a:buClrTx/>
              <a:buFontTx/>
              <a:buNone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/>
            </a:pPr>
            <a:endParaRPr lang="fr-FR" sz="1400" b="1" i="1" dirty="0">
              <a:solidFill>
                <a:srgbClr val="000000"/>
              </a:solidFill>
              <a:latin typeface="Calibri" pitchFamily="32" charset="0"/>
              <a:ea typeface="MingLiU-ExtB" pitchFamily="16" charset="-120"/>
            </a:endParaRPr>
          </a:p>
          <a:p>
            <a:pPr marL="460375" lvl="1" indent="0">
              <a:lnSpc>
                <a:spcPct val="60000"/>
              </a:lnSpc>
              <a:spcBef>
                <a:spcPts val="350"/>
              </a:spcBef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/>
            </a:pPr>
            <a:r>
              <a:rPr lang="fr-FR" sz="3200" b="1" i="1" u="sng" dirty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Apports :</a:t>
            </a:r>
          </a:p>
          <a:p>
            <a:pPr marL="739775" lvl="1" indent="-279400">
              <a:lnSpc>
                <a:spcPct val="60000"/>
              </a:lnSpc>
              <a:spcBef>
                <a:spcPts val="350"/>
              </a:spcBef>
              <a:buFont typeface="Arial" charset="0"/>
              <a:buChar char="–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/>
            </a:pPr>
            <a:endParaRPr lang="fr-FR" sz="2000" b="1" i="1" u="sng" dirty="0">
              <a:solidFill>
                <a:srgbClr val="000000"/>
              </a:solidFill>
              <a:latin typeface="Calibri" pitchFamily="32" charset="0"/>
              <a:ea typeface="MingLiU-ExtB" pitchFamily="16" charset="-120"/>
            </a:endParaRPr>
          </a:p>
          <a:p>
            <a:pPr lvl="2">
              <a:lnSpc>
                <a:spcPct val="60000"/>
              </a:lnSpc>
              <a:spcBef>
                <a:spcPts val="350"/>
              </a:spcBef>
              <a:buFont typeface="Wingdings" charset="2"/>
              <a:buChar char="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/>
            </a:pPr>
            <a:r>
              <a:rPr lang="fr-FR" sz="2800" dirty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Une prise en charge </a:t>
            </a:r>
            <a:r>
              <a:rPr lang="fr-FR" sz="2800" b="1" dirty="0" smtClean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globale (approche holistique)</a:t>
            </a:r>
          </a:p>
          <a:p>
            <a:pPr lvl="2">
              <a:lnSpc>
                <a:spcPct val="60000"/>
              </a:lnSpc>
              <a:spcBef>
                <a:spcPts val="350"/>
              </a:spcBef>
              <a:buFont typeface="Wingdings" charset="2"/>
              <a:buChar char="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/>
            </a:pPr>
            <a:endParaRPr lang="fr-FR" sz="2800" b="1" dirty="0">
              <a:solidFill>
                <a:srgbClr val="000000"/>
              </a:solidFill>
              <a:latin typeface="Calibri" pitchFamily="32" charset="0"/>
              <a:ea typeface="MingLiU-ExtB" pitchFamily="16" charset="-120"/>
            </a:endParaRPr>
          </a:p>
          <a:p>
            <a:pPr lvl="2">
              <a:lnSpc>
                <a:spcPct val="60000"/>
              </a:lnSpc>
              <a:spcBef>
                <a:spcPts val="350"/>
              </a:spcBef>
              <a:buFont typeface="Arial" charset="0"/>
              <a:buChar char="•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/>
            </a:pPr>
            <a:r>
              <a:rPr lang="fr-FR" sz="2800" b="1" dirty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Accueil et écoute spécialisés </a:t>
            </a:r>
            <a:endParaRPr lang="fr-FR" sz="2800" dirty="0" smtClean="0">
              <a:solidFill>
                <a:srgbClr val="000000"/>
              </a:solidFill>
              <a:latin typeface="Calibri" pitchFamily="32" charset="0"/>
              <a:ea typeface="MingLiU-ExtB" pitchFamily="16" charset="-120"/>
            </a:endParaRPr>
          </a:p>
          <a:p>
            <a:pPr marL="914400" lvl="2" indent="0">
              <a:lnSpc>
                <a:spcPct val="60000"/>
              </a:lnSpc>
              <a:spcBef>
                <a:spcPts val="350"/>
              </a:spcBef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/>
            </a:pPr>
            <a:endParaRPr lang="fr-FR" sz="2800" dirty="0">
              <a:solidFill>
                <a:srgbClr val="000000"/>
              </a:solidFill>
              <a:latin typeface="Calibri" pitchFamily="32" charset="0"/>
              <a:ea typeface="MingLiU-ExtB" pitchFamily="16" charset="-120"/>
            </a:endParaRPr>
          </a:p>
          <a:p>
            <a:pPr lvl="2">
              <a:lnSpc>
                <a:spcPct val="60000"/>
              </a:lnSpc>
              <a:spcBef>
                <a:spcPts val="350"/>
              </a:spcBef>
              <a:buFont typeface="Arial" charset="0"/>
              <a:buChar char="•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/>
            </a:pPr>
            <a:r>
              <a:rPr lang="fr-FR" sz="2800" dirty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Propositions d’</a:t>
            </a:r>
            <a:r>
              <a:rPr lang="fr-FR" sz="2800" b="1" dirty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orientations</a:t>
            </a:r>
            <a:r>
              <a:rPr lang="fr-FR" sz="2800" dirty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 (orthophoniste, kiné, psychothérapie, CMP...MAS, FAM, UEROS, Auprès TC, SAMSAH, SAVS, SESSD ..),</a:t>
            </a:r>
          </a:p>
          <a:p>
            <a:pPr marL="914400" lvl="2" indent="0">
              <a:lnSpc>
                <a:spcPct val="60000"/>
              </a:lnSpc>
              <a:spcBef>
                <a:spcPts val="350"/>
              </a:spcBef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/>
            </a:pPr>
            <a:endParaRPr lang="fr-FR" sz="2800" dirty="0">
              <a:solidFill>
                <a:srgbClr val="000000"/>
              </a:solidFill>
              <a:latin typeface="Calibri" pitchFamily="32" charset="0"/>
              <a:ea typeface="MingLiU-ExtB" pitchFamily="16" charset="-120"/>
            </a:endParaRPr>
          </a:p>
          <a:p>
            <a:pPr lvl="2">
              <a:lnSpc>
                <a:spcPct val="60000"/>
              </a:lnSpc>
              <a:spcBef>
                <a:spcPts val="350"/>
              </a:spcBef>
              <a:buFont typeface="Arial" charset="0"/>
              <a:buChar char="•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/>
            </a:pPr>
            <a:r>
              <a:rPr lang="fr-FR" sz="2800" dirty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Définition concertée </a:t>
            </a:r>
            <a:r>
              <a:rPr lang="fr-FR" sz="2800" dirty="0" smtClean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du </a:t>
            </a:r>
            <a:r>
              <a:rPr lang="fr-FR" sz="2800" b="1" dirty="0" smtClean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Plan </a:t>
            </a:r>
            <a:r>
              <a:rPr lang="fr-FR" sz="2800" b="1" dirty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Personnalisé de Santé </a:t>
            </a:r>
            <a:r>
              <a:rPr lang="fr-FR" sz="2800" b="1" dirty="0" smtClean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, </a:t>
            </a:r>
            <a:r>
              <a:rPr lang="fr-FR" sz="2800" dirty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mise en œuvre et suivi d’objectifs opérationnels d’accompagnement et/ou de prise en charge</a:t>
            </a:r>
          </a:p>
          <a:p>
            <a:pPr lvl="2">
              <a:lnSpc>
                <a:spcPct val="60000"/>
              </a:lnSpc>
              <a:spcBef>
                <a:spcPts val="350"/>
              </a:spcBef>
              <a:buFont typeface="Arial" charset="0"/>
              <a:buChar char="•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/>
            </a:pPr>
            <a:endParaRPr lang="fr-FR" sz="2800" dirty="0">
              <a:solidFill>
                <a:srgbClr val="000000"/>
              </a:solidFill>
              <a:latin typeface="Calibri" pitchFamily="32" charset="0"/>
              <a:ea typeface="MingLiU-ExtB" pitchFamily="16" charset="-120"/>
            </a:endParaRPr>
          </a:p>
          <a:p>
            <a:pPr lvl="2">
              <a:lnSpc>
                <a:spcPct val="60000"/>
              </a:lnSpc>
              <a:spcBef>
                <a:spcPts val="350"/>
              </a:spcBef>
              <a:buFont typeface="Arial" charset="0"/>
              <a:buChar char="•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/>
            </a:pPr>
            <a:r>
              <a:rPr lang="fr-FR" sz="2800" b="1" dirty="0" smtClean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Coordination</a:t>
            </a:r>
            <a:endParaRPr lang="fr-FR" sz="2800" dirty="0">
              <a:solidFill>
                <a:srgbClr val="000000"/>
              </a:solidFill>
              <a:latin typeface="Calibri" pitchFamily="32" charset="0"/>
              <a:ea typeface="MingLiU-ExtB" pitchFamily="16" charset="-120"/>
            </a:endParaRPr>
          </a:p>
          <a:p>
            <a:pPr lvl="2">
              <a:lnSpc>
                <a:spcPct val="60000"/>
              </a:lnSpc>
              <a:spcBef>
                <a:spcPts val="350"/>
              </a:spcBef>
              <a:buFont typeface="Arial" charset="0"/>
              <a:buChar char="•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/>
            </a:pPr>
            <a:endParaRPr lang="fr-FR" sz="2800" dirty="0">
              <a:solidFill>
                <a:srgbClr val="000000"/>
              </a:solidFill>
              <a:latin typeface="Calibri" pitchFamily="32" charset="0"/>
              <a:ea typeface="MingLiU-ExtB" pitchFamily="16" charset="-120"/>
            </a:endParaRPr>
          </a:p>
          <a:p>
            <a:pPr lvl="2">
              <a:lnSpc>
                <a:spcPct val="60000"/>
              </a:lnSpc>
              <a:spcBef>
                <a:spcPts val="350"/>
              </a:spcBef>
              <a:buFont typeface="Arial" charset="0"/>
              <a:buChar char="•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/>
            </a:pPr>
            <a:r>
              <a:rPr lang="fr-FR" sz="2800" b="1" dirty="0" smtClean="0">
                <a:solidFill>
                  <a:srgbClr val="000000"/>
                </a:solidFill>
                <a:latin typeface="Calibri" pitchFamily="32" charset="0"/>
                <a:ea typeface="MingLiU-ExtB" pitchFamily="16" charset="-120"/>
              </a:rPr>
              <a:t>Suivi</a:t>
            </a:r>
            <a:endParaRPr lang="fr-FR" sz="2800" b="1" dirty="0">
              <a:solidFill>
                <a:srgbClr val="000000"/>
              </a:solidFill>
              <a:latin typeface="Calibri" pitchFamily="32" charset="0"/>
              <a:ea typeface="MingLiU-ExtB" pitchFamily="16" charset="-120"/>
            </a:endParaRPr>
          </a:p>
          <a:p>
            <a:pPr lvl="2" indent="-225425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/>
            </a:pPr>
            <a:endParaRPr lang="fr-FR" sz="1400" b="1" dirty="0">
              <a:solidFill>
                <a:srgbClr val="000000"/>
              </a:solidFill>
              <a:latin typeface="Calibri" pitchFamily="32" charset="0"/>
              <a:ea typeface="MingLiU-ExtB" pitchFamily="16" charset="-120"/>
            </a:endParaRPr>
          </a:p>
          <a:p>
            <a:pPr lvl="2" indent="-227013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/>
            </a:pPr>
            <a:endParaRPr lang="fr-FR" sz="1400" b="1" dirty="0">
              <a:solidFill>
                <a:srgbClr val="000000"/>
              </a:solidFill>
              <a:latin typeface="Calibri" pitchFamily="32" charset="0"/>
              <a:ea typeface="MingLiU-ExtB" pitchFamily="16" charset="-12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C71D7C-8165-4117-B736-2235FEF37149}" type="slidenum">
              <a:rPr lang="en-US" altLang="fr-FR" sz="1200">
                <a:solidFill>
                  <a:srgbClr val="898989"/>
                </a:solidFill>
              </a:rPr>
              <a:pPr algn="r" eaLnBrk="1" hangingPunct="1">
                <a:buClrTx/>
                <a:buFontTx/>
                <a:buNone/>
              </a:pPr>
              <a:t>39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sp>
        <p:nvSpPr>
          <p:cNvPr id="21509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/>
            <a:fld id="{859888E6-FE05-4883-A727-24C1104656B0}" type="slidenum">
              <a:rPr lang="fr-FR" altLang="fr-FR" smtClean="0">
                <a:solidFill>
                  <a:srgbClr val="000000"/>
                </a:solidFill>
              </a:rPr>
              <a:pPr eaLnBrk="1" hangingPunct="1"/>
              <a:t>39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pic>
        <p:nvPicPr>
          <p:cNvPr id="6" name="Image 5" descr="Logo%20FT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785" y="5660355"/>
            <a:ext cx="1085215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" y="5853908"/>
            <a:ext cx="1086474" cy="9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919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fr-FR" dirty="0" smtClean="0"/>
              <a:t>Principales séquelles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12784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fr-FR" altLang="fr-FR" sz="2800" b="1" dirty="0" err="1">
                <a:latin typeface="Times New Roman" pitchFamily="18" charset="0"/>
              </a:rPr>
              <a:t>N</a:t>
            </a:r>
            <a:r>
              <a:rPr lang="fr-FR" altLang="fr-FR" sz="2800" b="1" dirty="0" err="1" smtClean="0">
                <a:latin typeface="Times New Roman" pitchFamily="18" charset="0"/>
              </a:rPr>
              <a:t>euromotrices</a:t>
            </a:r>
            <a:r>
              <a:rPr lang="fr-FR" altLang="fr-FR" sz="2800" dirty="0" smtClean="0">
                <a:latin typeface="Times New Roman" pitchFamily="18" charset="0"/>
              </a:rPr>
              <a:t> </a:t>
            </a:r>
            <a:r>
              <a:rPr lang="fr-FR" altLang="fr-FR" sz="2800" dirty="0">
                <a:latin typeface="Times New Roman" pitchFamily="18" charset="0"/>
              </a:rPr>
              <a:t>le + souvent mineures mais fréquentes (53</a:t>
            </a:r>
            <a:r>
              <a:rPr lang="fr-FR" altLang="fr-FR" sz="2800" dirty="0" smtClean="0">
                <a:latin typeface="Times New Roman" pitchFamily="18" charset="0"/>
              </a:rPr>
              <a:t>%) mais aussi </a:t>
            </a:r>
            <a:r>
              <a:rPr lang="fr-FR" altLang="fr-FR" sz="2800" dirty="0" err="1" smtClean="0">
                <a:latin typeface="Times New Roman" pitchFamily="18" charset="0"/>
              </a:rPr>
              <a:t>qq</a:t>
            </a:r>
            <a:r>
              <a:rPr lang="fr-FR" altLang="fr-FR" sz="2800" dirty="0" smtClean="0">
                <a:latin typeface="Times New Roman" pitchFamily="18" charset="0"/>
              </a:rPr>
              <a:t> situations lourdes (EVC EPR, </a:t>
            </a:r>
            <a:r>
              <a:rPr lang="fr-FR" altLang="fr-FR" sz="2800" dirty="0" err="1" smtClean="0">
                <a:latin typeface="Times New Roman" pitchFamily="18" charset="0"/>
              </a:rPr>
              <a:t>tracheo</a:t>
            </a:r>
            <a:r>
              <a:rPr lang="fr-FR" altLang="fr-FR" sz="2800" dirty="0" smtClean="0">
                <a:latin typeface="Times New Roman" pitchFamily="18" charset="0"/>
              </a:rPr>
              <a:t>…) </a:t>
            </a:r>
          </a:p>
          <a:p>
            <a:pPr>
              <a:spcBef>
                <a:spcPct val="50000"/>
              </a:spcBef>
            </a:pPr>
            <a:r>
              <a:rPr lang="fr-FR" altLang="fr-FR" sz="2800" b="1" dirty="0" smtClean="0">
                <a:latin typeface="Times New Roman" pitchFamily="18" charset="0"/>
              </a:rPr>
              <a:t>Neuropsychologiques</a:t>
            </a:r>
            <a:r>
              <a:rPr lang="fr-FR" altLang="fr-FR" sz="2800" dirty="0" smtClean="0">
                <a:latin typeface="Times New Roman" pitchFamily="18" charset="0"/>
              </a:rPr>
              <a:t> </a:t>
            </a:r>
            <a:r>
              <a:rPr lang="fr-FR" altLang="fr-FR" sz="2800" dirty="0">
                <a:latin typeface="Times New Roman" pitchFamily="18" charset="0"/>
              </a:rPr>
              <a:t>fréquentes (78</a:t>
            </a:r>
            <a:r>
              <a:rPr lang="fr-FR" altLang="fr-FR" sz="2800" dirty="0" smtClean="0">
                <a:latin typeface="Times New Roman" pitchFamily="18" charset="0"/>
              </a:rPr>
              <a:t>%) et invalidantes :  Troubles </a:t>
            </a:r>
            <a:r>
              <a:rPr lang="fr-FR" altLang="fr-FR" sz="2800" dirty="0">
                <a:latin typeface="Times New Roman" pitchFamily="18" charset="0"/>
              </a:rPr>
              <a:t>de la mémoire, de l’attention, lenteur, fatigabilité, syndrome </a:t>
            </a:r>
            <a:r>
              <a:rPr lang="fr-FR" altLang="fr-FR" sz="2800" dirty="0" err="1" smtClean="0">
                <a:latin typeface="Times New Roman" pitchFamily="18" charset="0"/>
              </a:rPr>
              <a:t>dysexécutif</a:t>
            </a:r>
            <a:r>
              <a:rPr lang="fr-FR" altLang="fr-FR" sz="2800" dirty="0">
                <a:latin typeface="Times New Roman" pitchFamily="18" charset="0"/>
              </a:rPr>
              <a:t>, troubles de la </a:t>
            </a:r>
            <a:r>
              <a:rPr lang="fr-FR" altLang="fr-FR" sz="2800" dirty="0" smtClean="0">
                <a:latin typeface="Times New Roman" pitchFamily="18" charset="0"/>
              </a:rPr>
              <a:t>communication </a:t>
            </a:r>
            <a:endParaRPr lang="fr-FR" altLang="fr-FR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2800" b="1" dirty="0" smtClean="0">
                <a:latin typeface="Times New Roman" pitchFamily="18" charset="0"/>
              </a:rPr>
              <a:t>Et neurocomportementales </a:t>
            </a:r>
            <a:r>
              <a:rPr lang="fr-FR" altLang="fr-FR" sz="2800" dirty="0">
                <a:latin typeface="Times New Roman" pitchFamily="18" charset="0"/>
              </a:rPr>
              <a:t>(50%) : changement de personnalité (76%), labilité émotionnelle, troubles du </a:t>
            </a:r>
            <a:r>
              <a:rPr lang="fr-FR" altLang="fr-FR" sz="2800" dirty="0" smtClean="0">
                <a:latin typeface="Times New Roman" pitchFamily="18" charset="0"/>
              </a:rPr>
              <a:t>caractère, psychorigidité</a:t>
            </a:r>
            <a:r>
              <a:rPr lang="fr-FR" altLang="fr-FR" sz="2800" dirty="0">
                <a:latin typeface="Times New Roman" pitchFamily="18" charset="0"/>
              </a:rPr>
              <a:t>, irritabilité, </a:t>
            </a:r>
            <a:r>
              <a:rPr lang="fr-FR" altLang="fr-FR" sz="2800" dirty="0" smtClean="0">
                <a:latin typeface="Times New Roman" pitchFamily="18" charset="0"/>
              </a:rPr>
              <a:t>apathie</a:t>
            </a:r>
            <a:r>
              <a:rPr lang="fr-FR" altLang="fr-FR" sz="2800" dirty="0">
                <a:latin typeface="Times New Roman" pitchFamily="18" charset="0"/>
              </a:rPr>
              <a:t>, indifférence ou agressivité</a:t>
            </a:r>
          </a:p>
          <a:p>
            <a:pPr>
              <a:spcBef>
                <a:spcPct val="50000"/>
              </a:spcBef>
            </a:pPr>
            <a:r>
              <a:rPr lang="fr-FR" altLang="fr-FR" sz="2800" b="1" dirty="0" smtClean="0">
                <a:latin typeface="Times New Roman" pitchFamily="18" charset="0"/>
              </a:rPr>
              <a:t>Psychiatriques</a:t>
            </a:r>
            <a:r>
              <a:rPr lang="fr-FR" altLang="fr-FR" sz="2800" dirty="0" smtClean="0">
                <a:latin typeface="Times New Roman" pitchFamily="18" charset="0"/>
              </a:rPr>
              <a:t> </a:t>
            </a:r>
            <a:r>
              <a:rPr lang="fr-FR" altLang="fr-FR" sz="2800" dirty="0">
                <a:latin typeface="Times New Roman" pitchFamily="18" charset="0"/>
              </a:rPr>
              <a:t>: dépression (63%), psychoses (4%)</a:t>
            </a:r>
          </a:p>
          <a:p>
            <a:pPr>
              <a:spcBef>
                <a:spcPct val="50000"/>
              </a:spcBef>
            </a:pPr>
            <a:r>
              <a:rPr lang="fr-FR" altLang="fr-FR" sz="2800" b="1" dirty="0">
                <a:latin typeface="Times New Roman" pitchFamily="18" charset="0"/>
              </a:rPr>
              <a:t>Rupture </a:t>
            </a:r>
            <a:r>
              <a:rPr lang="fr-FR" altLang="fr-FR" sz="2800" b="1" dirty="0" smtClean="0">
                <a:latin typeface="Times New Roman" pitchFamily="18" charset="0"/>
              </a:rPr>
              <a:t>existentielle majeure</a:t>
            </a:r>
            <a:endParaRPr lang="fr-FR" altLang="fr-FR" sz="2800" dirty="0" smtClean="0">
              <a:latin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fr-FR" altLang="fr-FR" sz="2800" dirty="0">
              <a:latin typeface="Times New Roman" pitchFamily="18" charset="0"/>
            </a:endParaRPr>
          </a:p>
          <a:p>
            <a:endParaRPr lang="fr-FR" dirty="0"/>
          </a:p>
        </p:txBody>
      </p:sp>
      <p:pic>
        <p:nvPicPr>
          <p:cNvPr id="4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1" y="5943246"/>
            <a:ext cx="1014466" cy="90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Logo%20FT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785" y="5663694"/>
            <a:ext cx="1085215" cy="118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2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19250" y="115888"/>
            <a:ext cx="68262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fr-FR" altLang="fr-FR" sz="1100" b="1" i="1">
                <a:solidFill>
                  <a:srgbClr val="000000"/>
                </a:solidFill>
                <a:cs typeface="Times New Roman" pitchFamily="18" charset="0"/>
              </a:rPr>
              <a:t>Cartographie des consultations Réseau TC-AVC 59/62 assurées en Nord – Pas de Calais </a:t>
            </a:r>
            <a:endParaRPr lang="fr-FR" altLang="fr-FR" sz="800" b="1" i="1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/>
            <a:r>
              <a:rPr lang="fr-FR" altLang="fr-FR" sz="1100" b="1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fr-FR" altLang="fr-FR" sz="11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fr-FR" altLang="fr-FR" sz="900" i="1">
                <a:solidFill>
                  <a:srgbClr val="000000"/>
                </a:solidFill>
                <a:cs typeface="Times New Roman" pitchFamily="18" charset="0"/>
              </a:rPr>
              <a:t>Légende :</a:t>
            </a:r>
          </a:p>
          <a:p>
            <a:pPr eaLnBrk="1" hangingPunct="1"/>
            <a:endParaRPr lang="fr-FR" altLang="fr-FR" sz="9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9699" name="AutoShape 5"/>
          <p:cNvSpPr>
            <a:spLocks noChangeArrowheads="1"/>
          </p:cNvSpPr>
          <p:nvPr/>
        </p:nvSpPr>
        <p:spPr bwMode="auto">
          <a:xfrm>
            <a:off x="2124075" y="908050"/>
            <a:ext cx="142875" cy="142875"/>
          </a:xfrm>
          <a:prstGeom prst="smileyFace">
            <a:avLst>
              <a:gd name="adj" fmla="val 4653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7412" name="Text Box 10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411413" y="549275"/>
            <a:ext cx="644525" cy="217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fr-FR" sz="9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Adultes</a:t>
            </a:r>
            <a:endParaRPr lang="fr-FR" sz="10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fr-FR" sz="1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endParaRPr lang="fr-FR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2" name="Group 13"/>
          <p:cNvGrpSpPr>
            <a:grpSpLocks noChangeAspect="1"/>
          </p:cNvGrpSpPr>
          <p:nvPr/>
        </p:nvGrpSpPr>
        <p:grpSpPr bwMode="auto">
          <a:xfrm>
            <a:off x="1839913" y="2825750"/>
            <a:ext cx="5545137" cy="3032125"/>
            <a:chOff x="2205" y="1380"/>
            <a:chExt cx="8060" cy="5658"/>
          </a:xfrm>
        </p:grpSpPr>
        <p:sp>
          <p:nvSpPr>
            <p:cNvPr id="29767" name="AutoShape 14"/>
            <p:cNvSpPr>
              <a:spLocks noChangeAspect="1" noChangeArrowheads="1" noTextEdit="1"/>
            </p:cNvSpPr>
            <p:nvPr/>
          </p:nvSpPr>
          <p:spPr bwMode="auto">
            <a:xfrm>
              <a:off x="2205" y="1380"/>
              <a:ext cx="8060" cy="5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68" name="Freeform 15"/>
            <p:cNvSpPr>
              <a:spLocks/>
            </p:cNvSpPr>
            <p:nvPr/>
          </p:nvSpPr>
          <p:spPr bwMode="auto">
            <a:xfrm>
              <a:off x="6476" y="4259"/>
              <a:ext cx="1142" cy="1369"/>
            </a:xfrm>
            <a:custGeom>
              <a:avLst/>
              <a:gdLst>
                <a:gd name="T0" fmla="*/ 4 w 1285"/>
                <a:gd name="T1" fmla="*/ 44 h 1408"/>
                <a:gd name="T2" fmla="*/ 4 w 1285"/>
                <a:gd name="T3" fmla="*/ 51 h 1408"/>
                <a:gd name="T4" fmla="*/ 4 w 1285"/>
                <a:gd name="T5" fmla="*/ 66 h 1408"/>
                <a:gd name="T6" fmla="*/ 4 w 1285"/>
                <a:gd name="T7" fmla="*/ 68 h 1408"/>
                <a:gd name="T8" fmla="*/ 4 w 1285"/>
                <a:gd name="T9" fmla="*/ 74 h 1408"/>
                <a:gd name="T10" fmla="*/ 4 w 1285"/>
                <a:gd name="T11" fmla="*/ 86 h 1408"/>
                <a:gd name="T12" fmla="*/ 4 w 1285"/>
                <a:gd name="T13" fmla="*/ 93 h 1408"/>
                <a:gd name="T14" fmla="*/ 4 w 1285"/>
                <a:gd name="T15" fmla="*/ 105 h 1408"/>
                <a:gd name="T16" fmla="*/ 4 w 1285"/>
                <a:gd name="T17" fmla="*/ 115 h 1408"/>
                <a:gd name="T18" fmla="*/ 4 w 1285"/>
                <a:gd name="T19" fmla="*/ 140 h 1408"/>
                <a:gd name="T20" fmla="*/ 4 w 1285"/>
                <a:gd name="T21" fmla="*/ 154 h 1408"/>
                <a:gd name="T22" fmla="*/ 4 w 1285"/>
                <a:gd name="T23" fmla="*/ 168 h 1408"/>
                <a:gd name="T24" fmla="*/ 4 w 1285"/>
                <a:gd name="T25" fmla="*/ 176 h 1408"/>
                <a:gd name="T26" fmla="*/ 4 w 1285"/>
                <a:gd name="T27" fmla="*/ 176 h 1408"/>
                <a:gd name="T28" fmla="*/ 4 w 1285"/>
                <a:gd name="T29" fmla="*/ 185 h 1408"/>
                <a:gd name="T30" fmla="*/ 4 w 1285"/>
                <a:gd name="T31" fmla="*/ 193 h 1408"/>
                <a:gd name="T32" fmla="*/ 4 w 1285"/>
                <a:gd name="T33" fmla="*/ 201 h 1408"/>
                <a:gd name="T34" fmla="*/ 4 w 1285"/>
                <a:gd name="T35" fmla="*/ 204 h 1408"/>
                <a:gd name="T36" fmla="*/ 4 w 1285"/>
                <a:gd name="T37" fmla="*/ 222 h 1408"/>
                <a:gd name="T38" fmla="*/ 4 w 1285"/>
                <a:gd name="T39" fmla="*/ 243 h 1408"/>
                <a:gd name="T40" fmla="*/ 4 w 1285"/>
                <a:gd name="T41" fmla="*/ 245 h 1408"/>
                <a:gd name="T42" fmla="*/ 4 w 1285"/>
                <a:gd name="T43" fmla="*/ 263 h 1408"/>
                <a:gd name="T44" fmla="*/ 4 w 1285"/>
                <a:gd name="T45" fmla="*/ 263 h 1408"/>
                <a:gd name="T46" fmla="*/ 4 w 1285"/>
                <a:gd name="T47" fmla="*/ 257 h 1408"/>
                <a:gd name="T48" fmla="*/ 4 w 1285"/>
                <a:gd name="T49" fmla="*/ 254 h 1408"/>
                <a:gd name="T50" fmla="*/ 4 w 1285"/>
                <a:gd name="T51" fmla="*/ 245 h 1408"/>
                <a:gd name="T52" fmla="*/ 4 w 1285"/>
                <a:gd name="T53" fmla="*/ 245 h 1408"/>
                <a:gd name="T54" fmla="*/ 4 w 1285"/>
                <a:gd name="T55" fmla="*/ 257 h 1408"/>
                <a:gd name="T56" fmla="*/ 4 w 1285"/>
                <a:gd name="T57" fmla="*/ 254 h 1408"/>
                <a:gd name="T58" fmla="*/ 4 w 1285"/>
                <a:gd name="T59" fmla="*/ 237 h 1408"/>
                <a:gd name="T60" fmla="*/ 4 w 1285"/>
                <a:gd name="T61" fmla="*/ 240 h 1408"/>
                <a:gd name="T62" fmla="*/ 4 w 1285"/>
                <a:gd name="T63" fmla="*/ 235 h 1408"/>
                <a:gd name="T64" fmla="*/ 4 w 1285"/>
                <a:gd name="T65" fmla="*/ 222 h 1408"/>
                <a:gd name="T66" fmla="*/ 4 w 1285"/>
                <a:gd name="T67" fmla="*/ 216 h 1408"/>
                <a:gd name="T68" fmla="*/ 4 w 1285"/>
                <a:gd name="T69" fmla="*/ 204 h 1408"/>
                <a:gd name="T70" fmla="*/ 4 w 1285"/>
                <a:gd name="T71" fmla="*/ 188 h 1408"/>
                <a:gd name="T72" fmla="*/ 4 w 1285"/>
                <a:gd name="T73" fmla="*/ 176 h 1408"/>
                <a:gd name="T74" fmla="*/ 4 w 1285"/>
                <a:gd name="T75" fmla="*/ 162 h 1408"/>
                <a:gd name="T76" fmla="*/ 4 w 1285"/>
                <a:gd name="T77" fmla="*/ 142 h 1408"/>
                <a:gd name="T78" fmla="*/ 0 w 1285"/>
                <a:gd name="T79" fmla="*/ 117 h 1408"/>
                <a:gd name="T80" fmla="*/ 4 w 1285"/>
                <a:gd name="T81" fmla="*/ 123 h 1408"/>
                <a:gd name="T82" fmla="*/ 4 w 1285"/>
                <a:gd name="T83" fmla="*/ 111 h 1408"/>
                <a:gd name="T84" fmla="*/ 4 w 1285"/>
                <a:gd name="T85" fmla="*/ 84 h 1408"/>
                <a:gd name="T86" fmla="*/ 4 w 1285"/>
                <a:gd name="T87" fmla="*/ 72 h 1408"/>
                <a:gd name="T88" fmla="*/ 4 w 1285"/>
                <a:gd name="T89" fmla="*/ 66 h 1408"/>
                <a:gd name="T90" fmla="*/ 4 w 1285"/>
                <a:gd name="T91" fmla="*/ 80 h 1408"/>
                <a:gd name="T92" fmla="*/ 4 w 1285"/>
                <a:gd name="T93" fmla="*/ 68 h 1408"/>
                <a:gd name="T94" fmla="*/ 4 w 1285"/>
                <a:gd name="T95" fmla="*/ 62 h 1408"/>
                <a:gd name="T96" fmla="*/ 4 w 1285"/>
                <a:gd name="T97" fmla="*/ 55 h 1408"/>
                <a:gd name="T98" fmla="*/ 4 w 1285"/>
                <a:gd name="T99" fmla="*/ 66 h 1408"/>
                <a:gd name="T100" fmla="*/ 4 w 1285"/>
                <a:gd name="T101" fmla="*/ 51 h 1408"/>
                <a:gd name="T102" fmla="*/ 4 w 1285"/>
                <a:gd name="T103" fmla="*/ 26 h 1408"/>
                <a:gd name="T104" fmla="*/ 4 w 1285"/>
                <a:gd name="T105" fmla="*/ 17 h 1408"/>
                <a:gd name="T106" fmla="*/ 4 w 1285"/>
                <a:gd name="T107" fmla="*/ 0 h 1408"/>
                <a:gd name="T108" fmla="*/ 4 w 1285"/>
                <a:gd name="T109" fmla="*/ 18 h 1408"/>
                <a:gd name="T110" fmla="*/ 4 w 1285"/>
                <a:gd name="T111" fmla="*/ 18 h 14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85"/>
                <a:gd name="T169" fmla="*/ 0 h 1408"/>
                <a:gd name="T170" fmla="*/ 1285 w 1285"/>
                <a:gd name="T171" fmla="*/ 1408 h 14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85" h="1408">
                  <a:moveTo>
                    <a:pt x="1180" y="120"/>
                  </a:moveTo>
                  <a:lnTo>
                    <a:pt x="1240" y="225"/>
                  </a:lnTo>
                  <a:lnTo>
                    <a:pt x="1270" y="225"/>
                  </a:lnTo>
                  <a:lnTo>
                    <a:pt x="1285" y="270"/>
                  </a:lnTo>
                  <a:lnTo>
                    <a:pt x="1285" y="300"/>
                  </a:lnTo>
                  <a:lnTo>
                    <a:pt x="1225" y="345"/>
                  </a:lnTo>
                  <a:lnTo>
                    <a:pt x="1195" y="360"/>
                  </a:lnTo>
                  <a:lnTo>
                    <a:pt x="1165" y="360"/>
                  </a:lnTo>
                  <a:lnTo>
                    <a:pt x="1136" y="345"/>
                  </a:lnTo>
                  <a:lnTo>
                    <a:pt x="1150" y="390"/>
                  </a:lnTo>
                  <a:lnTo>
                    <a:pt x="1150" y="435"/>
                  </a:lnTo>
                  <a:lnTo>
                    <a:pt x="1165" y="465"/>
                  </a:lnTo>
                  <a:lnTo>
                    <a:pt x="1195" y="510"/>
                  </a:lnTo>
                  <a:lnTo>
                    <a:pt x="1225" y="495"/>
                  </a:lnTo>
                  <a:lnTo>
                    <a:pt x="1270" y="525"/>
                  </a:lnTo>
                  <a:lnTo>
                    <a:pt x="1240" y="555"/>
                  </a:lnTo>
                  <a:lnTo>
                    <a:pt x="1255" y="600"/>
                  </a:lnTo>
                  <a:lnTo>
                    <a:pt x="1240" y="614"/>
                  </a:lnTo>
                  <a:lnTo>
                    <a:pt x="1270" y="674"/>
                  </a:lnTo>
                  <a:lnTo>
                    <a:pt x="1270" y="749"/>
                  </a:lnTo>
                  <a:lnTo>
                    <a:pt x="1240" y="779"/>
                  </a:lnTo>
                  <a:lnTo>
                    <a:pt x="1255" y="824"/>
                  </a:lnTo>
                  <a:lnTo>
                    <a:pt x="1240" y="914"/>
                  </a:lnTo>
                  <a:lnTo>
                    <a:pt x="1180" y="899"/>
                  </a:lnTo>
                  <a:lnTo>
                    <a:pt x="1180" y="944"/>
                  </a:lnTo>
                  <a:lnTo>
                    <a:pt x="1150" y="944"/>
                  </a:lnTo>
                  <a:lnTo>
                    <a:pt x="1121" y="929"/>
                  </a:lnTo>
                  <a:lnTo>
                    <a:pt x="1091" y="944"/>
                  </a:lnTo>
                  <a:lnTo>
                    <a:pt x="1061" y="959"/>
                  </a:lnTo>
                  <a:lnTo>
                    <a:pt x="1061" y="989"/>
                  </a:lnTo>
                  <a:lnTo>
                    <a:pt x="1001" y="989"/>
                  </a:lnTo>
                  <a:lnTo>
                    <a:pt x="1001" y="1034"/>
                  </a:lnTo>
                  <a:lnTo>
                    <a:pt x="971" y="1034"/>
                  </a:lnTo>
                  <a:lnTo>
                    <a:pt x="971" y="1079"/>
                  </a:lnTo>
                  <a:lnTo>
                    <a:pt x="911" y="1079"/>
                  </a:lnTo>
                  <a:lnTo>
                    <a:pt x="852" y="1094"/>
                  </a:lnTo>
                  <a:lnTo>
                    <a:pt x="852" y="1169"/>
                  </a:lnTo>
                  <a:lnTo>
                    <a:pt x="911" y="1184"/>
                  </a:lnTo>
                  <a:lnTo>
                    <a:pt x="941" y="1289"/>
                  </a:lnTo>
                  <a:lnTo>
                    <a:pt x="881" y="1304"/>
                  </a:lnTo>
                  <a:lnTo>
                    <a:pt x="881" y="1289"/>
                  </a:lnTo>
                  <a:lnTo>
                    <a:pt x="852" y="1318"/>
                  </a:lnTo>
                  <a:lnTo>
                    <a:pt x="867" y="1378"/>
                  </a:lnTo>
                  <a:lnTo>
                    <a:pt x="777" y="1408"/>
                  </a:lnTo>
                  <a:lnTo>
                    <a:pt x="732" y="1393"/>
                  </a:lnTo>
                  <a:lnTo>
                    <a:pt x="672" y="1408"/>
                  </a:lnTo>
                  <a:lnTo>
                    <a:pt x="627" y="1408"/>
                  </a:lnTo>
                  <a:lnTo>
                    <a:pt x="583" y="1378"/>
                  </a:lnTo>
                  <a:lnTo>
                    <a:pt x="553" y="1378"/>
                  </a:lnTo>
                  <a:lnTo>
                    <a:pt x="508" y="1363"/>
                  </a:lnTo>
                  <a:lnTo>
                    <a:pt x="433" y="1333"/>
                  </a:lnTo>
                  <a:lnTo>
                    <a:pt x="329" y="1318"/>
                  </a:lnTo>
                  <a:lnTo>
                    <a:pt x="284" y="1333"/>
                  </a:lnTo>
                  <a:lnTo>
                    <a:pt x="254" y="1318"/>
                  </a:lnTo>
                  <a:lnTo>
                    <a:pt x="224" y="1318"/>
                  </a:lnTo>
                  <a:lnTo>
                    <a:pt x="194" y="1378"/>
                  </a:lnTo>
                  <a:lnTo>
                    <a:pt x="134" y="1378"/>
                  </a:lnTo>
                  <a:lnTo>
                    <a:pt x="104" y="1363"/>
                  </a:lnTo>
                  <a:lnTo>
                    <a:pt x="119" y="1333"/>
                  </a:lnTo>
                  <a:lnTo>
                    <a:pt x="119" y="1274"/>
                  </a:lnTo>
                  <a:lnTo>
                    <a:pt x="209" y="1244"/>
                  </a:lnTo>
                  <a:lnTo>
                    <a:pt x="224" y="1289"/>
                  </a:lnTo>
                  <a:lnTo>
                    <a:pt x="254" y="1289"/>
                  </a:lnTo>
                  <a:lnTo>
                    <a:pt x="239" y="1259"/>
                  </a:lnTo>
                  <a:lnTo>
                    <a:pt x="239" y="1229"/>
                  </a:lnTo>
                  <a:lnTo>
                    <a:pt x="254" y="1184"/>
                  </a:lnTo>
                  <a:lnTo>
                    <a:pt x="299" y="1124"/>
                  </a:lnTo>
                  <a:lnTo>
                    <a:pt x="314" y="1154"/>
                  </a:lnTo>
                  <a:lnTo>
                    <a:pt x="358" y="1124"/>
                  </a:lnTo>
                  <a:lnTo>
                    <a:pt x="329" y="1094"/>
                  </a:lnTo>
                  <a:lnTo>
                    <a:pt x="269" y="1019"/>
                  </a:lnTo>
                  <a:lnTo>
                    <a:pt x="269" y="1004"/>
                  </a:lnTo>
                  <a:lnTo>
                    <a:pt x="239" y="944"/>
                  </a:lnTo>
                  <a:lnTo>
                    <a:pt x="194" y="944"/>
                  </a:lnTo>
                  <a:lnTo>
                    <a:pt x="164" y="899"/>
                  </a:lnTo>
                  <a:lnTo>
                    <a:pt x="89" y="869"/>
                  </a:lnTo>
                  <a:lnTo>
                    <a:pt x="74" y="794"/>
                  </a:lnTo>
                  <a:lnTo>
                    <a:pt x="60" y="764"/>
                  </a:lnTo>
                  <a:lnTo>
                    <a:pt x="45" y="689"/>
                  </a:lnTo>
                  <a:lnTo>
                    <a:pt x="0" y="629"/>
                  </a:lnTo>
                  <a:lnTo>
                    <a:pt x="30" y="644"/>
                  </a:lnTo>
                  <a:lnTo>
                    <a:pt x="74" y="659"/>
                  </a:lnTo>
                  <a:lnTo>
                    <a:pt x="119" y="629"/>
                  </a:lnTo>
                  <a:lnTo>
                    <a:pt x="164" y="585"/>
                  </a:lnTo>
                  <a:lnTo>
                    <a:pt x="224" y="510"/>
                  </a:lnTo>
                  <a:lnTo>
                    <a:pt x="224" y="450"/>
                  </a:lnTo>
                  <a:lnTo>
                    <a:pt x="194" y="435"/>
                  </a:lnTo>
                  <a:lnTo>
                    <a:pt x="224" y="375"/>
                  </a:lnTo>
                  <a:lnTo>
                    <a:pt x="269" y="360"/>
                  </a:lnTo>
                  <a:lnTo>
                    <a:pt x="299" y="345"/>
                  </a:lnTo>
                  <a:lnTo>
                    <a:pt x="299" y="390"/>
                  </a:lnTo>
                  <a:lnTo>
                    <a:pt x="343" y="420"/>
                  </a:lnTo>
                  <a:lnTo>
                    <a:pt x="403" y="375"/>
                  </a:lnTo>
                  <a:lnTo>
                    <a:pt x="418" y="360"/>
                  </a:lnTo>
                  <a:lnTo>
                    <a:pt x="418" y="330"/>
                  </a:lnTo>
                  <a:lnTo>
                    <a:pt x="463" y="330"/>
                  </a:lnTo>
                  <a:lnTo>
                    <a:pt x="448" y="315"/>
                  </a:lnTo>
                  <a:lnTo>
                    <a:pt x="508" y="300"/>
                  </a:lnTo>
                  <a:lnTo>
                    <a:pt x="568" y="300"/>
                  </a:lnTo>
                  <a:lnTo>
                    <a:pt x="627" y="345"/>
                  </a:lnTo>
                  <a:lnTo>
                    <a:pt x="657" y="285"/>
                  </a:lnTo>
                  <a:lnTo>
                    <a:pt x="642" y="270"/>
                  </a:lnTo>
                  <a:lnTo>
                    <a:pt x="657" y="195"/>
                  </a:lnTo>
                  <a:lnTo>
                    <a:pt x="732" y="135"/>
                  </a:lnTo>
                  <a:lnTo>
                    <a:pt x="747" y="90"/>
                  </a:lnTo>
                  <a:lnTo>
                    <a:pt x="762" y="45"/>
                  </a:lnTo>
                  <a:lnTo>
                    <a:pt x="807" y="30"/>
                  </a:lnTo>
                  <a:lnTo>
                    <a:pt x="911" y="0"/>
                  </a:lnTo>
                  <a:lnTo>
                    <a:pt x="986" y="90"/>
                  </a:lnTo>
                  <a:lnTo>
                    <a:pt x="1061" y="90"/>
                  </a:lnTo>
                  <a:lnTo>
                    <a:pt x="1180" y="60"/>
                  </a:lnTo>
                  <a:lnTo>
                    <a:pt x="1210" y="75"/>
                  </a:lnTo>
                  <a:lnTo>
                    <a:pt x="1180" y="120"/>
                  </a:lnTo>
                  <a:close/>
                </a:path>
              </a:pathLst>
            </a:custGeom>
            <a:solidFill>
              <a:srgbClr val="FF99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69" name="Freeform 16"/>
            <p:cNvSpPr>
              <a:spLocks/>
            </p:cNvSpPr>
            <p:nvPr/>
          </p:nvSpPr>
          <p:spPr bwMode="auto">
            <a:xfrm>
              <a:off x="8481" y="5044"/>
              <a:ext cx="1784" cy="1994"/>
            </a:xfrm>
            <a:custGeom>
              <a:avLst/>
              <a:gdLst>
                <a:gd name="T0" fmla="*/ 4 w 2003"/>
                <a:gd name="T1" fmla="*/ 361 h 2052"/>
                <a:gd name="T2" fmla="*/ 4 w 2003"/>
                <a:gd name="T3" fmla="*/ 361 h 2052"/>
                <a:gd name="T4" fmla="*/ 4 w 2003"/>
                <a:gd name="T5" fmla="*/ 324 h 2052"/>
                <a:gd name="T6" fmla="*/ 4 w 2003"/>
                <a:gd name="T7" fmla="*/ 292 h 2052"/>
                <a:gd name="T8" fmla="*/ 4 w 2003"/>
                <a:gd name="T9" fmla="*/ 243 h 2052"/>
                <a:gd name="T10" fmla="*/ 4 w 2003"/>
                <a:gd name="T11" fmla="*/ 230 h 2052"/>
                <a:gd name="T12" fmla="*/ 4 w 2003"/>
                <a:gd name="T13" fmla="*/ 220 h 2052"/>
                <a:gd name="T14" fmla="*/ 4 w 2003"/>
                <a:gd name="T15" fmla="*/ 183 h 2052"/>
                <a:gd name="T16" fmla="*/ 4 w 2003"/>
                <a:gd name="T17" fmla="*/ 157 h 2052"/>
                <a:gd name="T18" fmla="*/ 4 w 2003"/>
                <a:gd name="T19" fmla="*/ 139 h 2052"/>
                <a:gd name="T20" fmla="*/ 4 w 2003"/>
                <a:gd name="T21" fmla="*/ 111 h 2052"/>
                <a:gd name="T22" fmla="*/ 4 w 2003"/>
                <a:gd name="T23" fmla="*/ 79 h 2052"/>
                <a:gd name="T24" fmla="*/ 4 w 2003"/>
                <a:gd name="T25" fmla="*/ 84 h 2052"/>
                <a:gd name="T26" fmla="*/ 4 w 2003"/>
                <a:gd name="T27" fmla="*/ 79 h 2052"/>
                <a:gd name="T28" fmla="*/ 4 w 2003"/>
                <a:gd name="T29" fmla="*/ 45 h 2052"/>
                <a:gd name="T30" fmla="*/ 4 w 2003"/>
                <a:gd name="T31" fmla="*/ 17 h 2052"/>
                <a:gd name="T32" fmla="*/ 4 w 2003"/>
                <a:gd name="T33" fmla="*/ 0 h 2052"/>
                <a:gd name="T34" fmla="*/ 4 w 2003"/>
                <a:gd name="T35" fmla="*/ 17 h 2052"/>
                <a:gd name="T36" fmla="*/ 4 w 2003"/>
                <a:gd name="T37" fmla="*/ 29 h 2052"/>
                <a:gd name="T38" fmla="*/ 4 w 2003"/>
                <a:gd name="T39" fmla="*/ 21 h 2052"/>
                <a:gd name="T40" fmla="*/ 4 w 2003"/>
                <a:gd name="T41" fmla="*/ 17 h 2052"/>
                <a:gd name="T42" fmla="*/ 4 w 2003"/>
                <a:gd name="T43" fmla="*/ 17 h 2052"/>
                <a:gd name="T44" fmla="*/ 4 w 2003"/>
                <a:gd name="T45" fmla="*/ 17 h 2052"/>
                <a:gd name="T46" fmla="*/ 4 w 2003"/>
                <a:gd name="T47" fmla="*/ 35 h 2052"/>
                <a:gd name="T48" fmla="*/ 4 w 2003"/>
                <a:gd name="T49" fmla="*/ 49 h 2052"/>
                <a:gd name="T50" fmla="*/ 4 w 2003"/>
                <a:gd name="T51" fmla="*/ 45 h 2052"/>
                <a:gd name="T52" fmla="*/ 4 w 2003"/>
                <a:gd name="T53" fmla="*/ 61 h 2052"/>
                <a:gd name="T54" fmla="*/ 4 w 2003"/>
                <a:gd name="T55" fmla="*/ 77 h 2052"/>
                <a:gd name="T56" fmla="*/ 4 w 2003"/>
                <a:gd name="T57" fmla="*/ 93 h 2052"/>
                <a:gd name="T58" fmla="*/ 4 w 2003"/>
                <a:gd name="T59" fmla="*/ 102 h 2052"/>
                <a:gd name="T60" fmla="*/ 4 w 2003"/>
                <a:gd name="T61" fmla="*/ 111 h 2052"/>
                <a:gd name="T62" fmla="*/ 4 w 2003"/>
                <a:gd name="T63" fmla="*/ 136 h 2052"/>
                <a:gd name="T64" fmla="*/ 4 w 2003"/>
                <a:gd name="T65" fmla="*/ 169 h 2052"/>
                <a:gd name="T66" fmla="*/ 4 w 2003"/>
                <a:gd name="T67" fmla="*/ 184 h 2052"/>
                <a:gd name="T68" fmla="*/ 4 w 2003"/>
                <a:gd name="T69" fmla="*/ 201 h 2052"/>
                <a:gd name="T70" fmla="*/ 4 w 2003"/>
                <a:gd name="T71" fmla="*/ 210 h 2052"/>
                <a:gd name="T72" fmla="*/ 4 w 2003"/>
                <a:gd name="T73" fmla="*/ 212 h 2052"/>
                <a:gd name="T74" fmla="*/ 0 w 2003"/>
                <a:gd name="T75" fmla="*/ 229 h 2052"/>
                <a:gd name="T76" fmla="*/ 4 w 2003"/>
                <a:gd name="T77" fmla="*/ 244 h 2052"/>
                <a:gd name="T78" fmla="*/ 4 w 2003"/>
                <a:gd name="T79" fmla="*/ 258 h 2052"/>
                <a:gd name="T80" fmla="*/ 4 w 2003"/>
                <a:gd name="T81" fmla="*/ 275 h 2052"/>
                <a:gd name="T82" fmla="*/ 4 w 2003"/>
                <a:gd name="T83" fmla="*/ 296 h 2052"/>
                <a:gd name="T84" fmla="*/ 4 w 2003"/>
                <a:gd name="T85" fmla="*/ 299 h 2052"/>
                <a:gd name="T86" fmla="*/ 4 w 2003"/>
                <a:gd name="T87" fmla="*/ 299 h 2052"/>
                <a:gd name="T88" fmla="*/ 4 w 2003"/>
                <a:gd name="T89" fmla="*/ 337 h 2052"/>
                <a:gd name="T90" fmla="*/ 4 w 2003"/>
                <a:gd name="T91" fmla="*/ 318 h 2052"/>
                <a:gd name="T92" fmla="*/ 4 w 2003"/>
                <a:gd name="T93" fmla="*/ 327 h 2052"/>
                <a:gd name="T94" fmla="*/ 4 w 2003"/>
                <a:gd name="T95" fmla="*/ 347 h 20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03"/>
                <a:gd name="T145" fmla="*/ 0 h 2052"/>
                <a:gd name="T146" fmla="*/ 2003 w 2003"/>
                <a:gd name="T147" fmla="*/ 2052 h 20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03" h="2052">
                  <a:moveTo>
                    <a:pt x="1315" y="1977"/>
                  </a:moveTo>
                  <a:lnTo>
                    <a:pt x="1360" y="1977"/>
                  </a:lnTo>
                  <a:lnTo>
                    <a:pt x="1510" y="1992"/>
                  </a:lnTo>
                  <a:lnTo>
                    <a:pt x="1510" y="2052"/>
                  </a:lnTo>
                  <a:lnTo>
                    <a:pt x="1569" y="2037"/>
                  </a:lnTo>
                  <a:lnTo>
                    <a:pt x="1704" y="1992"/>
                  </a:lnTo>
                  <a:lnTo>
                    <a:pt x="1779" y="1888"/>
                  </a:lnTo>
                  <a:lnTo>
                    <a:pt x="1719" y="1843"/>
                  </a:lnTo>
                  <a:lnTo>
                    <a:pt x="1689" y="1783"/>
                  </a:lnTo>
                  <a:lnTo>
                    <a:pt x="1779" y="1633"/>
                  </a:lnTo>
                  <a:lnTo>
                    <a:pt x="1824" y="1633"/>
                  </a:lnTo>
                  <a:lnTo>
                    <a:pt x="1883" y="1603"/>
                  </a:lnTo>
                  <a:lnTo>
                    <a:pt x="2003" y="1513"/>
                  </a:lnTo>
                  <a:lnTo>
                    <a:pt x="1988" y="1438"/>
                  </a:lnTo>
                  <a:lnTo>
                    <a:pt x="1898" y="1333"/>
                  </a:lnTo>
                  <a:lnTo>
                    <a:pt x="1928" y="1318"/>
                  </a:lnTo>
                  <a:lnTo>
                    <a:pt x="1883" y="1303"/>
                  </a:lnTo>
                  <a:lnTo>
                    <a:pt x="1913" y="1273"/>
                  </a:lnTo>
                  <a:lnTo>
                    <a:pt x="1883" y="1169"/>
                  </a:lnTo>
                  <a:lnTo>
                    <a:pt x="1749" y="1169"/>
                  </a:lnTo>
                  <a:lnTo>
                    <a:pt x="1749" y="1213"/>
                  </a:lnTo>
                  <a:lnTo>
                    <a:pt x="1659" y="1169"/>
                  </a:lnTo>
                  <a:lnTo>
                    <a:pt x="1689" y="1079"/>
                  </a:lnTo>
                  <a:lnTo>
                    <a:pt x="1734" y="1004"/>
                  </a:lnTo>
                  <a:lnTo>
                    <a:pt x="1749" y="974"/>
                  </a:lnTo>
                  <a:lnTo>
                    <a:pt x="1719" y="959"/>
                  </a:lnTo>
                  <a:lnTo>
                    <a:pt x="1734" y="869"/>
                  </a:lnTo>
                  <a:lnTo>
                    <a:pt x="1764" y="824"/>
                  </a:lnTo>
                  <a:lnTo>
                    <a:pt x="1734" y="794"/>
                  </a:lnTo>
                  <a:lnTo>
                    <a:pt x="1719" y="764"/>
                  </a:lnTo>
                  <a:lnTo>
                    <a:pt x="1794" y="734"/>
                  </a:lnTo>
                  <a:lnTo>
                    <a:pt x="1824" y="659"/>
                  </a:lnTo>
                  <a:lnTo>
                    <a:pt x="1883" y="614"/>
                  </a:lnTo>
                  <a:lnTo>
                    <a:pt x="1943" y="539"/>
                  </a:lnTo>
                  <a:lnTo>
                    <a:pt x="1883" y="450"/>
                  </a:lnTo>
                  <a:lnTo>
                    <a:pt x="1809" y="435"/>
                  </a:lnTo>
                  <a:lnTo>
                    <a:pt x="1749" y="360"/>
                  </a:lnTo>
                  <a:lnTo>
                    <a:pt x="1704" y="435"/>
                  </a:lnTo>
                  <a:lnTo>
                    <a:pt x="1764" y="465"/>
                  </a:lnTo>
                  <a:lnTo>
                    <a:pt x="1764" y="524"/>
                  </a:lnTo>
                  <a:lnTo>
                    <a:pt x="1674" y="524"/>
                  </a:lnTo>
                  <a:lnTo>
                    <a:pt x="1659" y="435"/>
                  </a:lnTo>
                  <a:lnTo>
                    <a:pt x="1629" y="435"/>
                  </a:lnTo>
                  <a:lnTo>
                    <a:pt x="1614" y="285"/>
                  </a:lnTo>
                  <a:lnTo>
                    <a:pt x="1525" y="240"/>
                  </a:lnTo>
                  <a:lnTo>
                    <a:pt x="1480" y="240"/>
                  </a:lnTo>
                  <a:lnTo>
                    <a:pt x="1420" y="150"/>
                  </a:lnTo>
                  <a:lnTo>
                    <a:pt x="1330" y="90"/>
                  </a:lnTo>
                  <a:lnTo>
                    <a:pt x="1315" y="45"/>
                  </a:lnTo>
                  <a:lnTo>
                    <a:pt x="1286" y="0"/>
                  </a:lnTo>
                  <a:lnTo>
                    <a:pt x="1256" y="0"/>
                  </a:lnTo>
                  <a:lnTo>
                    <a:pt x="1241" y="45"/>
                  </a:lnTo>
                  <a:lnTo>
                    <a:pt x="1166" y="60"/>
                  </a:lnTo>
                  <a:lnTo>
                    <a:pt x="1166" y="90"/>
                  </a:lnTo>
                  <a:lnTo>
                    <a:pt x="1121" y="60"/>
                  </a:lnTo>
                  <a:lnTo>
                    <a:pt x="1091" y="45"/>
                  </a:lnTo>
                  <a:lnTo>
                    <a:pt x="927" y="150"/>
                  </a:lnTo>
                  <a:lnTo>
                    <a:pt x="807" y="165"/>
                  </a:lnTo>
                  <a:lnTo>
                    <a:pt x="822" y="105"/>
                  </a:lnTo>
                  <a:lnTo>
                    <a:pt x="777" y="120"/>
                  </a:lnTo>
                  <a:lnTo>
                    <a:pt x="718" y="75"/>
                  </a:lnTo>
                  <a:lnTo>
                    <a:pt x="718" y="45"/>
                  </a:lnTo>
                  <a:lnTo>
                    <a:pt x="613" y="30"/>
                  </a:lnTo>
                  <a:lnTo>
                    <a:pt x="613" y="75"/>
                  </a:lnTo>
                  <a:lnTo>
                    <a:pt x="583" y="90"/>
                  </a:lnTo>
                  <a:lnTo>
                    <a:pt x="583" y="45"/>
                  </a:lnTo>
                  <a:lnTo>
                    <a:pt x="553" y="30"/>
                  </a:lnTo>
                  <a:lnTo>
                    <a:pt x="523" y="45"/>
                  </a:lnTo>
                  <a:lnTo>
                    <a:pt x="464" y="45"/>
                  </a:lnTo>
                  <a:lnTo>
                    <a:pt x="404" y="60"/>
                  </a:lnTo>
                  <a:lnTo>
                    <a:pt x="329" y="75"/>
                  </a:lnTo>
                  <a:lnTo>
                    <a:pt x="284" y="180"/>
                  </a:lnTo>
                  <a:lnTo>
                    <a:pt x="299" y="225"/>
                  </a:lnTo>
                  <a:lnTo>
                    <a:pt x="284" y="240"/>
                  </a:lnTo>
                  <a:lnTo>
                    <a:pt x="299" y="270"/>
                  </a:lnTo>
                  <a:lnTo>
                    <a:pt x="269" y="270"/>
                  </a:lnTo>
                  <a:lnTo>
                    <a:pt x="239" y="225"/>
                  </a:lnTo>
                  <a:lnTo>
                    <a:pt x="225" y="240"/>
                  </a:lnTo>
                  <a:lnTo>
                    <a:pt x="254" y="315"/>
                  </a:lnTo>
                  <a:lnTo>
                    <a:pt x="225" y="300"/>
                  </a:lnTo>
                  <a:lnTo>
                    <a:pt x="239" y="330"/>
                  </a:lnTo>
                  <a:lnTo>
                    <a:pt x="284" y="375"/>
                  </a:lnTo>
                  <a:lnTo>
                    <a:pt x="269" y="405"/>
                  </a:lnTo>
                  <a:lnTo>
                    <a:pt x="284" y="420"/>
                  </a:lnTo>
                  <a:lnTo>
                    <a:pt x="269" y="480"/>
                  </a:lnTo>
                  <a:lnTo>
                    <a:pt x="314" y="465"/>
                  </a:lnTo>
                  <a:lnTo>
                    <a:pt x="359" y="509"/>
                  </a:lnTo>
                  <a:lnTo>
                    <a:pt x="374" y="495"/>
                  </a:lnTo>
                  <a:lnTo>
                    <a:pt x="464" y="569"/>
                  </a:lnTo>
                  <a:lnTo>
                    <a:pt x="523" y="554"/>
                  </a:lnTo>
                  <a:lnTo>
                    <a:pt x="598" y="539"/>
                  </a:lnTo>
                  <a:lnTo>
                    <a:pt x="613" y="509"/>
                  </a:lnTo>
                  <a:lnTo>
                    <a:pt x="643" y="614"/>
                  </a:lnTo>
                  <a:lnTo>
                    <a:pt x="598" y="674"/>
                  </a:lnTo>
                  <a:lnTo>
                    <a:pt x="568" y="719"/>
                  </a:lnTo>
                  <a:lnTo>
                    <a:pt x="493" y="749"/>
                  </a:lnTo>
                  <a:lnTo>
                    <a:pt x="419" y="779"/>
                  </a:lnTo>
                  <a:lnTo>
                    <a:pt x="434" y="869"/>
                  </a:lnTo>
                  <a:lnTo>
                    <a:pt x="464" y="929"/>
                  </a:lnTo>
                  <a:lnTo>
                    <a:pt x="493" y="989"/>
                  </a:lnTo>
                  <a:lnTo>
                    <a:pt x="449" y="1004"/>
                  </a:lnTo>
                  <a:lnTo>
                    <a:pt x="449" y="1019"/>
                  </a:lnTo>
                  <a:lnTo>
                    <a:pt x="449" y="1064"/>
                  </a:lnTo>
                  <a:lnTo>
                    <a:pt x="419" y="1094"/>
                  </a:lnTo>
                  <a:lnTo>
                    <a:pt x="314" y="1109"/>
                  </a:lnTo>
                  <a:lnTo>
                    <a:pt x="284" y="1199"/>
                  </a:lnTo>
                  <a:lnTo>
                    <a:pt x="269" y="1199"/>
                  </a:lnTo>
                  <a:lnTo>
                    <a:pt x="269" y="1154"/>
                  </a:lnTo>
                  <a:lnTo>
                    <a:pt x="210" y="1199"/>
                  </a:lnTo>
                  <a:lnTo>
                    <a:pt x="210" y="1169"/>
                  </a:lnTo>
                  <a:lnTo>
                    <a:pt x="120" y="1169"/>
                  </a:lnTo>
                  <a:lnTo>
                    <a:pt x="90" y="1169"/>
                  </a:lnTo>
                  <a:lnTo>
                    <a:pt x="75" y="1243"/>
                  </a:lnTo>
                  <a:lnTo>
                    <a:pt x="0" y="1258"/>
                  </a:lnTo>
                  <a:lnTo>
                    <a:pt x="0" y="1288"/>
                  </a:lnTo>
                  <a:lnTo>
                    <a:pt x="60" y="1333"/>
                  </a:lnTo>
                  <a:lnTo>
                    <a:pt x="105" y="1348"/>
                  </a:lnTo>
                  <a:lnTo>
                    <a:pt x="120" y="1393"/>
                  </a:lnTo>
                  <a:lnTo>
                    <a:pt x="150" y="1378"/>
                  </a:lnTo>
                  <a:lnTo>
                    <a:pt x="150" y="1423"/>
                  </a:lnTo>
                  <a:lnTo>
                    <a:pt x="195" y="1438"/>
                  </a:lnTo>
                  <a:lnTo>
                    <a:pt x="180" y="1483"/>
                  </a:lnTo>
                  <a:lnTo>
                    <a:pt x="195" y="1513"/>
                  </a:lnTo>
                  <a:lnTo>
                    <a:pt x="239" y="1573"/>
                  </a:lnTo>
                  <a:lnTo>
                    <a:pt x="269" y="1543"/>
                  </a:lnTo>
                  <a:lnTo>
                    <a:pt x="329" y="1633"/>
                  </a:lnTo>
                  <a:lnTo>
                    <a:pt x="404" y="1678"/>
                  </a:lnTo>
                  <a:lnTo>
                    <a:pt x="479" y="1648"/>
                  </a:lnTo>
                  <a:lnTo>
                    <a:pt x="538" y="1648"/>
                  </a:lnTo>
                  <a:lnTo>
                    <a:pt x="598" y="1708"/>
                  </a:lnTo>
                  <a:lnTo>
                    <a:pt x="613" y="1708"/>
                  </a:lnTo>
                  <a:lnTo>
                    <a:pt x="658" y="1648"/>
                  </a:lnTo>
                  <a:lnTo>
                    <a:pt x="718" y="1723"/>
                  </a:lnTo>
                  <a:lnTo>
                    <a:pt x="807" y="1768"/>
                  </a:lnTo>
                  <a:lnTo>
                    <a:pt x="852" y="1858"/>
                  </a:lnTo>
                  <a:lnTo>
                    <a:pt x="972" y="1768"/>
                  </a:lnTo>
                  <a:lnTo>
                    <a:pt x="1046" y="1738"/>
                  </a:lnTo>
                  <a:lnTo>
                    <a:pt x="1061" y="1753"/>
                  </a:lnTo>
                  <a:lnTo>
                    <a:pt x="1166" y="1663"/>
                  </a:lnTo>
                  <a:lnTo>
                    <a:pt x="1196" y="1693"/>
                  </a:lnTo>
                  <a:lnTo>
                    <a:pt x="1211" y="1798"/>
                  </a:lnTo>
                  <a:lnTo>
                    <a:pt x="1166" y="1888"/>
                  </a:lnTo>
                  <a:lnTo>
                    <a:pt x="1181" y="1932"/>
                  </a:lnTo>
                  <a:lnTo>
                    <a:pt x="1256" y="1917"/>
                  </a:lnTo>
                  <a:lnTo>
                    <a:pt x="1286" y="1977"/>
                  </a:lnTo>
                  <a:lnTo>
                    <a:pt x="1315" y="1977"/>
                  </a:lnTo>
                  <a:close/>
                </a:path>
              </a:pathLst>
            </a:custGeom>
            <a:solidFill>
              <a:srgbClr val="CC99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70" name="Freeform 17"/>
            <p:cNvSpPr>
              <a:spLocks/>
            </p:cNvSpPr>
            <p:nvPr/>
          </p:nvSpPr>
          <p:spPr bwMode="auto">
            <a:xfrm>
              <a:off x="3827" y="1380"/>
              <a:ext cx="1597" cy="1600"/>
            </a:xfrm>
            <a:custGeom>
              <a:avLst/>
              <a:gdLst>
                <a:gd name="T0" fmla="*/ 4 w 1793"/>
                <a:gd name="T1" fmla="*/ 0 h 1647"/>
                <a:gd name="T2" fmla="*/ 4 w 1793"/>
                <a:gd name="T3" fmla="*/ 20 h 1647"/>
                <a:gd name="T4" fmla="*/ 4 w 1793"/>
                <a:gd name="T5" fmla="*/ 42 h 1647"/>
                <a:gd name="T6" fmla="*/ 4 w 1793"/>
                <a:gd name="T7" fmla="*/ 71 h 1647"/>
                <a:gd name="T8" fmla="*/ 4 w 1793"/>
                <a:gd name="T9" fmla="*/ 83 h 1647"/>
                <a:gd name="T10" fmla="*/ 4 w 1793"/>
                <a:gd name="T11" fmla="*/ 107 h 1647"/>
                <a:gd name="T12" fmla="*/ 4 w 1793"/>
                <a:gd name="T13" fmla="*/ 148 h 1647"/>
                <a:gd name="T14" fmla="*/ 4 w 1793"/>
                <a:gd name="T15" fmla="*/ 160 h 1647"/>
                <a:gd name="T16" fmla="*/ 4 w 1793"/>
                <a:gd name="T17" fmla="*/ 160 h 1647"/>
                <a:gd name="T18" fmla="*/ 4 w 1793"/>
                <a:gd name="T19" fmla="*/ 173 h 1647"/>
                <a:gd name="T20" fmla="*/ 4 w 1793"/>
                <a:gd name="T21" fmla="*/ 203 h 1647"/>
                <a:gd name="T22" fmla="*/ 4 w 1793"/>
                <a:gd name="T23" fmla="*/ 210 h 1647"/>
                <a:gd name="T24" fmla="*/ 4 w 1793"/>
                <a:gd name="T25" fmla="*/ 237 h 1647"/>
                <a:gd name="T26" fmla="*/ 4 w 1793"/>
                <a:gd name="T27" fmla="*/ 222 h 1647"/>
                <a:gd name="T28" fmla="*/ 4 w 1793"/>
                <a:gd name="T29" fmla="*/ 229 h 1647"/>
                <a:gd name="T30" fmla="*/ 4 w 1793"/>
                <a:gd name="T31" fmla="*/ 217 h 1647"/>
                <a:gd name="T32" fmla="*/ 4 w 1793"/>
                <a:gd name="T33" fmla="*/ 217 h 1647"/>
                <a:gd name="T34" fmla="*/ 4 w 1793"/>
                <a:gd name="T35" fmla="*/ 239 h 1647"/>
                <a:gd name="T36" fmla="*/ 4 w 1793"/>
                <a:gd name="T37" fmla="*/ 256 h 1647"/>
                <a:gd name="T38" fmla="*/ 4 w 1793"/>
                <a:gd name="T39" fmla="*/ 272 h 1647"/>
                <a:gd name="T40" fmla="*/ 4 w 1793"/>
                <a:gd name="T41" fmla="*/ 280 h 1647"/>
                <a:gd name="T42" fmla="*/ 4 w 1793"/>
                <a:gd name="T43" fmla="*/ 291 h 1647"/>
                <a:gd name="T44" fmla="*/ 4 w 1793"/>
                <a:gd name="T45" fmla="*/ 288 h 1647"/>
                <a:gd name="T46" fmla="*/ 4 w 1793"/>
                <a:gd name="T47" fmla="*/ 272 h 1647"/>
                <a:gd name="T48" fmla="*/ 4 w 1793"/>
                <a:gd name="T49" fmla="*/ 260 h 1647"/>
                <a:gd name="T50" fmla="*/ 4 w 1793"/>
                <a:gd name="T51" fmla="*/ 256 h 1647"/>
                <a:gd name="T52" fmla="*/ 4 w 1793"/>
                <a:gd name="T53" fmla="*/ 229 h 1647"/>
                <a:gd name="T54" fmla="*/ 4 w 1793"/>
                <a:gd name="T55" fmla="*/ 213 h 1647"/>
                <a:gd name="T56" fmla="*/ 4 w 1793"/>
                <a:gd name="T57" fmla="*/ 197 h 1647"/>
                <a:gd name="T58" fmla="*/ 4 w 1793"/>
                <a:gd name="T59" fmla="*/ 181 h 1647"/>
                <a:gd name="T60" fmla="*/ 4 w 1793"/>
                <a:gd name="T61" fmla="*/ 171 h 1647"/>
                <a:gd name="T62" fmla="*/ 4 w 1793"/>
                <a:gd name="T63" fmla="*/ 162 h 1647"/>
                <a:gd name="T64" fmla="*/ 4 w 1793"/>
                <a:gd name="T65" fmla="*/ 149 h 1647"/>
                <a:gd name="T66" fmla="*/ 4 w 1793"/>
                <a:gd name="T67" fmla="*/ 141 h 1647"/>
                <a:gd name="T68" fmla="*/ 4 w 1793"/>
                <a:gd name="T69" fmla="*/ 136 h 1647"/>
                <a:gd name="T70" fmla="*/ 4 w 1793"/>
                <a:gd name="T71" fmla="*/ 117 h 1647"/>
                <a:gd name="T72" fmla="*/ 4 w 1793"/>
                <a:gd name="T73" fmla="*/ 102 h 1647"/>
                <a:gd name="T74" fmla="*/ 4 w 1793"/>
                <a:gd name="T75" fmla="*/ 97 h 1647"/>
                <a:gd name="T76" fmla="*/ 0 w 1793"/>
                <a:gd name="T77" fmla="*/ 80 h 1647"/>
                <a:gd name="T78" fmla="*/ 4 w 1793"/>
                <a:gd name="T79" fmla="*/ 75 h 1647"/>
                <a:gd name="T80" fmla="*/ 4 w 1793"/>
                <a:gd name="T81" fmla="*/ 46 h 1647"/>
                <a:gd name="T82" fmla="*/ 4 w 1793"/>
                <a:gd name="T83" fmla="*/ 37 h 1647"/>
                <a:gd name="T84" fmla="*/ 4 w 1793"/>
                <a:gd name="T85" fmla="*/ 39 h 1647"/>
                <a:gd name="T86" fmla="*/ 4 w 1793"/>
                <a:gd name="T87" fmla="*/ 20 h 1647"/>
                <a:gd name="T88" fmla="*/ 4 w 1793"/>
                <a:gd name="T89" fmla="*/ 17 h 16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93"/>
                <a:gd name="T136" fmla="*/ 0 h 1647"/>
                <a:gd name="T137" fmla="*/ 1793 w 1793"/>
                <a:gd name="T138" fmla="*/ 1647 h 164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93" h="1647">
                  <a:moveTo>
                    <a:pt x="1330" y="74"/>
                  </a:moveTo>
                  <a:lnTo>
                    <a:pt x="1509" y="0"/>
                  </a:lnTo>
                  <a:lnTo>
                    <a:pt x="1554" y="104"/>
                  </a:lnTo>
                  <a:lnTo>
                    <a:pt x="1569" y="119"/>
                  </a:lnTo>
                  <a:lnTo>
                    <a:pt x="1569" y="149"/>
                  </a:lnTo>
                  <a:lnTo>
                    <a:pt x="1584" y="224"/>
                  </a:lnTo>
                  <a:lnTo>
                    <a:pt x="1584" y="314"/>
                  </a:lnTo>
                  <a:lnTo>
                    <a:pt x="1599" y="389"/>
                  </a:lnTo>
                  <a:lnTo>
                    <a:pt x="1584" y="404"/>
                  </a:lnTo>
                  <a:lnTo>
                    <a:pt x="1599" y="464"/>
                  </a:lnTo>
                  <a:lnTo>
                    <a:pt x="1704" y="509"/>
                  </a:lnTo>
                  <a:lnTo>
                    <a:pt x="1718" y="599"/>
                  </a:lnTo>
                  <a:lnTo>
                    <a:pt x="1793" y="749"/>
                  </a:lnTo>
                  <a:lnTo>
                    <a:pt x="1733" y="823"/>
                  </a:lnTo>
                  <a:lnTo>
                    <a:pt x="1689" y="868"/>
                  </a:lnTo>
                  <a:lnTo>
                    <a:pt x="1674" y="898"/>
                  </a:lnTo>
                  <a:lnTo>
                    <a:pt x="1674" y="913"/>
                  </a:lnTo>
                  <a:lnTo>
                    <a:pt x="1718" y="898"/>
                  </a:lnTo>
                  <a:lnTo>
                    <a:pt x="1718" y="928"/>
                  </a:lnTo>
                  <a:lnTo>
                    <a:pt x="1689" y="973"/>
                  </a:lnTo>
                  <a:lnTo>
                    <a:pt x="1584" y="1003"/>
                  </a:lnTo>
                  <a:lnTo>
                    <a:pt x="1524" y="1138"/>
                  </a:lnTo>
                  <a:lnTo>
                    <a:pt x="1464" y="1258"/>
                  </a:lnTo>
                  <a:lnTo>
                    <a:pt x="1420" y="1183"/>
                  </a:lnTo>
                  <a:lnTo>
                    <a:pt x="1360" y="1228"/>
                  </a:lnTo>
                  <a:lnTo>
                    <a:pt x="1315" y="1333"/>
                  </a:lnTo>
                  <a:lnTo>
                    <a:pt x="1270" y="1348"/>
                  </a:lnTo>
                  <a:lnTo>
                    <a:pt x="1195" y="1258"/>
                  </a:lnTo>
                  <a:lnTo>
                    <a:pt x="1195" y="1273"/>
                  </a:lnTo>
                  <a:lnTo>
                    <a:pt x="1136" y="1288"/>
                  </a:lnTo>
                  <a:lnTo>
                    <a:pt x="1091" y="1183"/>
                  </a:lnTo>
                  <a:lnTo>
                    <a:pt x="986" y="1228"/>
                  </a:lnTo>
                  <a:lnTo>
                    <a:pt x="971" y="1243"/>
                  </a:lnTo>
                  <a:lnTo>
                    <a:pt x="926" y="1228"/>
                  </a:lnTo>
                  <a:lnTo>
                    <a:pt x="777" y="1318"/>
                  </a:lnTo>
                  <a:lnTo>
                    <a:pt x="807" y="1348"/>
                  </a:lnTo>
                  <a:lnTo>
                    <a:pt x="762" y="1423"/>
                  </a:lnTo>
                  <a:lnTo>
                    <a:pt x="762" y="1438"/>
                  </a:lnTo>
                  <a:lnTo>
                    <a:pt x="732" y="1438"/>
                  </a:lnTo>
                  <a:lnTo>
                    <a:pt x="732" y="1527"/>
                  </a:lnTo>
                  <a:lnTo>
                    <a:pt x="747" y="1557"/>
                  </a:lnTo>
                  <a:lnTo>
                    <a:pt x="717" y="1572"/>
                  </a:lnTo>
                  <a:lnTo>
                    <a:pt x="717" y="1617"/>
                  </a:lnTo>
                  <a:lnTo>
                    <a:pt x="642" y="1647"/>
                  </a:lnTo>
                  <a:lnTo>
                    <a:pt x="628" y="1602"/>
                  </a:lnTo>
                  <a:lnTo>
                    <a:pt x="568" y="1617"/>
                  </a:lnTo>
                  <a:lnTo>
                    <a:pt x="523" y="1587"/>
                  </a:lnTo>
                  <a:lnTo>
                    <a:pt x="478" y="1527"/>
                  </a:lnTo>
                  <a:lnTo>
                    <a:pt x="418" y="1482"/>
                  </a:lnTo>
                  <a:lnTo>
                    <a:pt x="418" y="1467"/>
                  </a:lnTo>
                  <a:lnTo>
                    <a:pt x="388" y="1467"/>
                  </a:lnTo>
                  <a:lnTo>
                    <a:pt x="374" y="1438"/>
                  </a:lnTo>
                  <a:lnTo>
                    <a:pt x="359" y="1333"/>
                  </a:lnTo>
                  <a:lnTo>
                    <a:pt x="344" y="1288"/>
                  </a:lnTo>
                  <a:lnTo>
                    <a:pt x="344" y="1258"/>
                  </a:lnTo>
                  <a:lnTo>
                    <a:pt x="299" y="1198"/>
                  </a:lnTo>
                  <a:lnTo>
                    <a:pt x="299" y="1153"/>
                  </a:lnTo>
                  <a:lnTo>
                    <a:pt x="284" y="1108"/>
                  </a:lnTo>
                  <a:lnTo>
                    <a:pt x="269" y="1063"/>
                  </a:lnTo>
                  <a:lnTo>
                    <a:pt x="269" y="1018"/>
                  </a:lnTo>
                  <a:lnTo>
                    <a:pt x="239" y="973"/>
                  </a:lnTo>
                  <a:lnTo>
                    <a:pt x="239" y="958"/>
                  </a:lnTo>
                  <a:lnTo>
                    <a:pt x="224" y="928"/>
                  </a:lnTo>
                  <a:lnTo>
                    <a:pt x="224" y="913"/>
                  </a:lnTo>
                  <a:lnTo>
                    <a:pt x="194" y="868"/>
                  </a:lnTo>
                  <a:lnTo>
                    <a:pt x="179" y="838"/>
                  </a:lnTo>
                  <a:lnTo>
                    <a:pt x="194" y="808"/>
                  </a:lnTo>
                  <a:lnTo>
                    <a:pt x="164" y="793"/>
                  </a:lnTo>
                  <a:lnTo>
                    <a:pt x="164" y="778"/>
                  </a:lnTo>
                  <a:lnTo>
                    <a:pt x="149" y="763"/>
                  </a:lnTo>
                  <a:lnTo>
                    <a:pt x="149" y="749"/>
                  </a:lnTo>
                  <a:lnTo>
                    <a:pt x="119" y="659"/>
                  </a:lnTo>
                  <a:lnTo>
                    <a:pt x="90" y="629"/>
                  </a:lnTo>
                  <a:lnTo>
                    <a:pt x="90" y="569"/>
                  </a:lnTo>
                  <a:lnTo>
                    <a:pt x="45" y="539"/>
                  </a:lnTo>
                  <a:lnTo>
                    <a:pt x="15" y="464"/>
                  </a:lnTo>
                  <a:lnTo>
                    <a:pt x="0" y="449"/>
                  </a:lnTo>
                  <a:lnTo>
                    <a:pt x="30" y="449"/>
                  </a:lnTo>
                  <a:lnTo>
                    <a:pt x="45" y="419"/>
                  </a:lnTo>
                  <a:lnTo>
                    <a:pt x="224" y="344"/>
                  </a:lnTo>
                  <a:lnTo>
                    <a:pt x="478" y="254"/>
                  </a:lnTo>
                  <a:lnTo>
                    <a:pt x="553" y="239"/>
                  </a:lnTo>
                  <a:lnTo>
                    <a:pt x="702" y="194"/>
                  </a:lnTo>
                  <a:lnTo>
                    <a:pt x="807" y="164"/>
                  </a:lnTo>
                  <a:lnTo>
                    <a:pt x="956" y="209"/>
                  </a:lnTo>
                  <a:lnTo>
                    <a:pt x="1121" y="164"/>
                  </a:lnTo>
                  <a:lnTo>
                    <a:pt x="1240" y="119"/>
                  </a:lnTo>
                  <a:lnTo>
                    <a:pt x="1270" y="104"/>
                  </a:lnTo>
                  <a:lnTo>
                    <a:pt x="1330" y="74"/>
                  </a:lnTo>
                  <a:close/>
                </a:path>
              </a:pathLst>
            </a:custGeom>
            <a:solidFill>
              <a:srgbClr val="CC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71" name="Freeform 18"/>
            <p:cNvSpPr>
              <a:spLocks/>
            </p:cNvSpPr>
            <p:nvPr/>
          </p:nvSpPr>
          <p:spPr bwMode="auto">
            <a:xfrm>
              <a:off x="3615" y="4215"/>
              <a:ext cx="3364" cy="2636"/>
            </a:xfrm>
            <a:custGeom>
              <a:avLst/>
              <a:gdLst>
                <a:gd name="T0" fmla="*/ 4 w 3781"/>
                <a:gd name="T1" fmla="*/ 455 h 2712"/>
                <a:gd name="T2" fmla="*/ 4 w 3781"/>
                <a:gd name="T3" fmla="*/ 439 h 2712"/>
                <a:gd name="T4" fmla="*/ 4 w 3781"/>
                <a:gd name="T5" fmla="*/ 385 h 2712"/>
                <a:gd name="T6" fmla="*/ 4 w 3781"/>
                <a:gd name="T7" fmla="*/ 405 h 2712"/>
                <a:gd name="T8" fmla="*/ 4 w 3781"/>
                <a:gd name="T9" fmla="*/ 366 h 2712"/>
                <a:gd name="T10" fmla="*/ 4 w 3781"/>
                <a:gd name="T11" fmla="*/ 347 h 2712"/>
                <a:gd name="T12" fmla="*/ 4 w 3781"/>
                <a:gd name="T13" fmla="*/ 324 h 2712"/>
                <a:gd name="T14" fmla="*/ 4 w 3781"/>
                <a:gd name="T15" fmla="*/ 274 h 2712"/>
                <a:gd name="T16" fmla="*/ 4 w 3781"/>
                <a:gd name="T17" fmla="*/ 258 h 2712"/>
                <a:gd name="T18" fmla="*/ 4 w 3781"/>
                <a:gd name="T19" fmla="*/ 260 h 2712"/>
                <a:gd name="T20" fmla="*/ 4 w 3781"/>
                <a:gd name="T21" fmla="*/ 245 h 2712"/>
                <a:gd name="T22" fmla="*/ 4 w 3781"/>
                <a:gd name="T23" fmla="*/ 208 h 2712"/>
                <a:gd name="T24" fmla="*/ 4 w 3781"/>
                <a:gd name="T25" fmla="*/ 153 h 2712"/>
                <a:gd name="T26" fmla="*/ 4 w 3781"/>
                <a:gd name="T27" fmla="*/ 156 h 2712"/>
                <a:gd name="T28" fmla="*/ 4 w 3781"/>
                <a:gd name="T29" fmla="*/ 148 h 2712"/>
                <a:gd name="T30" fmla="*/ 4 w 3781"/>
                <a:gd name="T31" fmla="*/ 137 h 2712"/>
                <a:gd name="T32" fmla="*/ 4 w 3781"/>
                <a:gd name="T33" fmla="*/ 153 h 2712"/>
                <a:gd name="T34" fmla="*/ 4 w 3781"/>
                <a:gd name="T35" fmla="*/ 137 h 2712"/>
                <a:gd name="T36" fmla="*/ 4 w 3781"/>
                <a:gd name="T37" fmla="*/ 140 h 2712"/>
                <a:gd name="T38" fmla="*/ 4 w 3781"/>
                <a:gd name="T39" fmla="*/ 132 h 2712"/>
                <a:gd name="T40" fmla="*/ 4 w 3781"/>
                <a:gd name="T41" fmla="*/ 112 h 2712"/>
                <a:gd name="T42" fmla="*/ 4 w 3781"/>
                <a:gd name="T43" fmla="*/ 91 h 2712"/>
                <a:gd name="T44" fmla="*/ 4 w 3781"/>
                <a:gd name="T45" fmla="*/ 76 h 2712"/>
                <a:gd name="T46" fmla="*/ 4 w 3781"/>
                <a:gd name="T47" fmla="*/ 54 h 2712"/>
                <a:gd name="T48" fmla="*/ 4 w 3781"/>
                <a:gd name="T49" fmla="*/ 43 h 2712"/>
                <a:gd name="T50" fmla="*/ 4 w 3781"/>
                <a:gd name="T51" fmla="*/ 17 h 2712"/>
                <a:gd name="T52" fmla="*/ 4 w 3781"/>
                <a:gd name="T53" fmla="*/ 0 h 2712"/>
                <a:gd name="T54" fmla="*/ 4 w 3781"/>
                <a:gd name="T55" fmla="*/ 21 h 2712"/>
                <a:gd name="T56" fmla="*/ 4 w 3781"/>
                <a:gd name="T57" fmla="*/ 43 h 2712"/>
                <a:gd name="T58" fmla="*/ 4 w 3781"/>
                <a:gd name="T59" fmla="*/ 70 h 2712"/>
                <a:gd name="T60" fmla="*/ 4 w 3781"/>
                <a:gd name="T61" fmla="*/ 82 h 2712"/>
                <a:gd name="T62" fmla="*/ 4 w 3781"/>
                <a:gd name="T63" fmla="*/ 100 h 2712"/>
                <a:gd name="T64" fmla="*/ 4 w 3781"/>
                <a:gd name="T65" fmla="*/ 110 h 2712"/>
                <a:gd name="T66" fmla="*/ 4 w 3781"/>
                <a:gd name="T67" fmla="*/ 132 h 2712"/>
                <a:gd name="T68" fmla="*/ 4 w 3781"/>
                <a:gd name="T69" fmla="*/ 156 h 2712"/>
                <a:gd name="T70" fmla="*/ 4 w 3781"/>
                <a:gd name="T71" fmla="*/ 217 h 2712"/>
                <a:gd name="T72" fmla="*/ 4 w 3781"/>
                <a:gd name="T73" fmla="*/ 230 h 2712"/>
                <a:gd name="T74" fmla="*/ 4 w 3781"/>
                <a:gd name="T75" fmla="*/ 232 h 2712"/>
                <a:gd name="T76" fmla="*/ 4 w 3781"/>
                <a:gd name="T77" fmla="*/ 268 h 2712"/>
                <a:gd name="T78" fmla="*/ 4 w 3781"/>
                <a:gd name="T79" fmla="*/ 309 h 2712"/>
                <a:gd name="T80" fmla="*/ 4 w 3781"/>
                <a:gd name="T81" fmla="*/ 309 h 2712"/>
                <a:gd name="T82" fmla="*/ 4 w 3781"/>
                <a:gd name="T83" fmla="*/ 309 h 2712"/>
                <a:gd name="T84" fmla="*/ 4 w 3781"/>
                <a:gd name="T85" fmla="*/ 296 h 2712"/>
                <a:gd name="T86" fmla="*/ 4 w 3781"/>
                <a:gd name="T87" fmla="*/ 290 h 2712"/>
                <a:gd name="T88" fmla="*/ 4 w 3781"/>
                <a:gd name="T89" fmla="*/ 307 h 2712"/>
                <a:gd name="T90" fmla="*/ 4 w 3781"/>
                <a:gd name="T91" fmla="*/ 290 h 2712"/>
                <a:gd name="T92" fmla="*/ 4 w 3781"/>
                <a:gd name="T93" fmla="*/ 333 h 2712"/>
                <a:gd name="T94" fmla="*/ 4 w 3781"/>
                <a:gd name="T95" fmla="*/ 410 h 2712"/>
                <a:gd name="T96" fmla="*/ 4 w 3781"/>
                <a:gd name="T97" fmla="*/ 427 h 2712"/>
                <a:gd name="T98" fmla="*/ 4 w 3781"/>
                <a:gd name="T99" fmla="*/ 389 h 2712"/>
                <a:gd name="T100" fmla="*/ 4 w 3781"/>
                <a:gd name="T101" fmla="*/ 399 h 2712"/>
                <a:gd name="T102" fmla="*/ 4 w 3781"/>
                <a:gd name="T103" fmla="*/ 392 h 2712"/>
                <a:gd name="T104" fmla="*/ 4 w 3781"/>
                <a:gd name="T105" fmla="*/ 417 h 2712"/>
                <a:gd name="T106" fmla="*/ 4 w 3781"/>
                <a:gd name="T107" fmla="*/ 429 h 2712"/>
                <a:gd name="T108" fmla="*/ 4 w 3781"/>
                <a:gd name="T109" fmla="*/ 403 h 2712"/>
                <a:gd name="T110" fmla="*/ 4 w 3781"/>
                <a:gd name="T111" fmla="*/ 442 h 2712"/>
                <a:gd name="T112" fmla="*/ 4 w 3781"/>
                <a:gd name="T113" fmla="*/ 473 h 2712"/>
                <a:gd name="T114" fmla="*/ 4 w 3781"/>
                <a:gd name="T115" fmla="*/ 442 h 2712"/>
                <a:gd name="T116" fmla="*/ 4 w 3781"/>
                <a:gd name="T117" fmla="*/ 483 h 2712"/>
                <a:gd name="T118" fmla="*/ 4 w 3781"/>
                <a:gd name="T119" fmla="*/ 468 h 2712"/>
                <a:gd name="T120" fmla="*/ 4 w 3781"/>
                <a:gd name="T121" fmla="*/ 469 h 271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81"/>
                <a:gd name="T184" fmla="*/ 0 h 2712"/>
                <a:gd name="T185" fmla="*/ 3781 w 3781"/>
                <a:gd name="T186" fmla="*/ 2712 h 271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81" h="2712">
                  <a:moveTo>
                    <a:pt x="3332" y="2502"/>
                  </a:moveTo>
                  <a:lnTo>
                    <a:pt x="3377" y="2517"/>
                  </a:lnTo>
                  <a:lnTo>
                    <a:pt x="3407" y="2532"/>
                  </a:lnTo>
                  <a:lnTo>
                    <a:pt x="3512" y="2562"/>
                  </a:lnTo>
                  <a:lnTo>
                    <a:pt x="3542" y="2562"/>
                  </a:lnTo>
                  <a:lnTo>
                    <a:pt x="3601" y="2532"/>
                  </a:lnTo>
                  <a:lnTo>
                    <a:pt x="3571" y="2502"/>
                  </a:lnTo>
                  <a:lnTo>
                    <a:pt x="3586" y="2457"/>
                  </a:lnTo>
                  <a:lnTo>
                    <a:pt x="3616" y="2442"/>
                  </a:lnTo>
                  <a:lnTo>
                    <a:pt x="3586" y="2412"/>
                  </a:lnTo>
                  <a:lnTo>
                    <a:pt x="3586" y="2382"/>
                  </a:lnTo>
                  <a:lnTo>
                    <a:pt x="3616" y="2382"/>
                  </a:lnTo>
                  <a:lnTo>
                    <a:pt x="3631" y="2397"/>
                  </a:lnTo>
                  <a:lnTo>
                    <a:pt x="3646" y="2397"/>
                  </a:lnTo>
                  <a:lnTo>
                    <a:pt x="3676" y="2337"/>
                  </a:lnTo>
                  <a:lnTo>
                    <a:pt x="3661" y="2262"/>
                  </a:lnTo>
                  <a:lnTo>
                    <a:pt x="3646" y="2262"/>
                  </a:lnTo>
                  <a:lnTo>
                    <a:pt x="3646" y="2232"/>
                  </a:lnTo>
                  <a:lnTo>
                    <a:pt x="3601" y="2172"/>
                  </a:lnTo>
                  <a:lnTo>
                    <a:pt x="3646" y="2142"/>
                  </a:lnTo>
                  <a:lnTo>
                    <a:pt x="3542" y="2112"/>
                  </a:lnTo>
                  <a:lnTo>
                    <a:pt x="3527" y="2112"/>
                  </a:lnTo>
                  <a:lnTo>
                    <a:pt x="3497" y="2127"/>
                  </a:lnTo>
                  <a:lnTo>
                    <a:pt x="3452" y="2112"/>
                  </a:lnTo>
                  <a:lnTo>
                    <a:pt x="3452" y="2127"/>
                  </a:lnTo>
                  <a:lnTo>
                    <a:pt x="3407" y="2127"/>
                  </a:lnTo>
                  <a:lnTo>
                    <a:pt x="3377" y="2202"/>
                  </a:lnTo>
                  <a:lnTo>
                    <a:pt x="3332" y="2217"/>
                  </a:lnTo>
                  <a:lnTo>
                    <a:pt x="3317" y="2202"/>
                  </a:lnTo>
                  <a:lnTo>
                    <a:pt x="3287" y="2172"/>
                  </a:lnTo>
                  <a:lnTo>
                    <a:pt x="3287" y="2097"/>
                  </a:lnTo>
                  <a:lnTo>
                    <a:pt x="3273" y="2097"/>
                  </a:lnTo>
                  <a:lnTo>
                    <a:pt x="3273" y="2067"/>
                  </a:lnTo>
                  <a:lnTo>
                    <a:pt x="3317" y="2023"/>
                  </a:lnTo>
                  <a:lnTo>
                    <a:pt x="3332" y="2008"/>
                  </a:lnTo>
                  <a:lnTo>
                    <a:pt x="3347" y="2008"/>
                  </a:lnTo>
                  <a:lnTo>
                    <a:pt x="3422" y="2008"/>
                  </a:lnTo>
                  <a:lnTo>
                    <a:pt x="3422" y="1963"/>
                  </a:lnTo>
                  <a:lnTo>
                    <a:pt x="3452" y="1933"/>
                  </a:lnTo>
                  <a:lnTo>
                    <a:pt x="3467" y="1948"/>
                  </a:lnTo>
                  <a:lnTo>
                    <a:pt x="3482" y="1933"/>
                  </a:lnTo>
                  <a:lnTo>
                    <a:pt x="3497" y="1903"/>
                  </a:lnTo>
                  <a:lnTo>
                    <a:pt x="3601" y="1903"/>
                  </a:lnTo>
                  <a:lnTo>
                    <a:pt x="3601" y="1873"/>
                  </a:lnTo>
                  <a:lnTo>
                    <a:pt x="3616" y="1813"/>
                  </a:lnTo>
                  <a:lnTo>
                    <a:pt x="3661" y="1783"/>
                  </a:lnTo>
                  <a:lnTo>
                    <a:pt x="3691" y="1768"/>
                  </a:lnTo>
                  <a:lnTo>
                    <a:pt x="3721" y="1753"/>
                  </a:lnTo>
                  <a:lnTo>
                    <a:pt x="3736" y="1768"/>
                  </a:lnTo>
                  <a:lnTo>
                    <a:pt x="3781" y="1663"/>
                  </a:lnTo>
                  <a:lnTo>
                    <a:pt x="3766" y="1648"/>
                  </a:lnTo>
                  <a:lnTo>
                    <a:pt x="3736" y="1618"/>
                  </a:lnTo>
                  <a:lnTo>
                    <a:pt x="3736" y="1588"/>
                  </a:lnTo>
                  <a:lnTo>
                    <a:pt x="3676" y="1573"/>
                  </a:lnTo>
                  <a:lnTo>
                    <a:pt x="3616" y="1528"/>
                  </a:lnTo>
                  <a:lnTo>
                    <a:pt x="3631" y="1498"/>
                  </a:lnTo>
                  <a:lnTo>
                    <a:pt x="3586" y="1498"/>
                  </a:lnTo>
                  <a:lnTo>
                    <a:pt x="3601" y="1483"/>
                  </a:lnTo>
                  <a:lnTo>
                    <a:pt x="3631" y="1483"/>
                  </a:lnTo>
                  <a:lnTo>
                    <a:pt x="3661" y="1468"/>
                  </a:lnTo>
                  <a:lnTo>
                    <a:pt x="3631" y="1438"/>
                  </a:lnTo>
                  <a:lnTo>
                    <a:pt x="3631" y="1423"/>
                  </a:lnTo>
                  <a:lnTo>
                    <a:pt x="3691" y="1408"/>
                  </a:lnTo>
                  <a:lnTo>
                    <a:pt x="3646" y="1393"/>
                  </a:lnTo>
                  <a:lnTo>
                    <a:pt x="3646" y="1378"/>
                  </a:lnTo>
                  <a:lnTo>
                    <a:pt x="3542" y="1363"/>
                  </a:lnTo>
                  <a:lnTo>
                    <a:pt x="3497" y="1378"/>
                  </a:lnTo>
                  <a:lnTo>
                    <a:pt x="3467" y="1363"/>
                  </a:lnTo>
                  <a:lnTo>
                    <a:pt x="3437" y="1363"/>
                  </a:lnTo>
                  <a:lnTo>
                    <a:pt x="3407" y="1423"/>
                  </a:lnTo>
                  <a:lnTo>
                    <a:pt x="3347" y="1423"/>
                  </a:lnTo>
                  <a:lnTo>
                    <a:pt x="3317" y="1408"/>
                  </a:lnTo>
                  <a:lnTo>
                    <a:pt x="3332" y="1378"/>
                  </a:lnTo>
                  <a:lnTo>
                    <a:pt x="3332" y="1319"/>
                  </a:lnTo>
                  <a:lnTo>
                    <a:pt x="3422" y="1289"/>
                  </a:lnTo>
                  <a:lnTo>
                    <a:pt x="3437" y="1334"/>
                  </a:lnTo>
                  <a:lnTo>
                    <a:pt x="3467" y="1334"/>
                  </a:lnTo>
                  <a:lnTo>
                    <a:pt x="3452" y="1304"/>
                  </a:lnTo>
                  <a:lnTo>
                    <a:pt x="3452" y="1274"/>
                  </a:lnTo>
                  <a:lnTo>
                    <a:pt x="3467" y="1229"/>
                  </a:lnTo>
                  <a:lnTo>
                    <a:pt x="3512" y="1169"/>
                  </a:lnTo>
                  <a:lnTo>
                    <a:pt x="3527" y="1199"/>
                  </a:lnTo>
                  <a:lnTo>
                    <a:pt x="3571" y="1169"/>
                  </a:lnTo>
                  <a:lnTo>
                    <a:pt x="3542" y="1139"/>
                  </a:lnTo>
                  <a:lnTo>
                    <a:pt x="3482" y="1064"/>
                  </a:lnTo>
                  <a:lnTo>
                    <a:pt x="3482" y="1049"/>
                  </a:lnTo>
                  <a:lnTo>
                    <a:pt x="3452" y="989"/>
                  </a:lnTo>
                  <a:lnTo>
                    <a:pt x="3407" y="989"/>
                  </a:lnTo>
                  <a:lnTo>
                    <a:pt x="3377" y="944"/>
                  </a:lnTo>
                  <a:lnTo>
                    <a:pt x="3302" y="914"/>
                  </a:lnTo>
                  <a:lnTo>
                    <a:pt x="3287" y="839"/>
                  </a:lnTo>
                  <a:lnTo>
                    <a:pt x="3273" y="809"/>
                  </a:lnTo>
                  <a:lnTo>
                    <a:pt x="3198" y="809"/>
                  </a:lnTo>
                  <a:lnTo>
                    <a:pt x="3168" y="809"/>
                  </a:lnTo>
                  <a:lnTo>
                    <a:pt x="3108" y="809"/>
                  </a:lnTo>
                  <a:lnTo>
                    <a:pt x="3063" y="824"/>
                  </a:lnTo>
                  <a:lnTo>
                    <a:pt x="3048" y="809"/>
                  </a:lnTo>
                  <a:lnTo>
                    <a:pt x="3048" y="854"/>
                  </a:lnTo>
                  <a:lnTo>
                    <a:pt x="3019" y="869"/>
                  </a:lnTo>
                  <a:lnTo>
                    <a:pt x="2974" y="899"/>
                  </a:lnTo>
                  <a:lnTo>
                    <a:pt x="2944" y="839"/>
                  </a:lnTo>
                  <a:lnTo>
                    <a:pt x="2929" y="839"/>
                  </a:lnTo>
                  <a:lnTo>
                    <a:pt x="2929" y="824"/>
                  </a:lnTo>
                  <a:lnTo>
                    <a:pt x="2884" y="839"/>
                  </a:lnTo>
                  <a:lnTo>
                    <a:pt x="2824" y="809"/>
                  </a:lnTo>
                  <a:lnTo>
                    <a:pt x="2794" y="809"/>
                  </a:lnTo>
                  <a:lnTo>
                    <a:pt x="2779" y="794"/>
                  </a:lnTo>
                  <a:lnTo>
                    <a:pt x="2750" y="794"/>
                  </a:lnTo>
                  <a:lnTo>
                    <a:pt x="2690" y="764"/>
                  </a:lnTo>
                  <a:lnTo>
                    <a:pt x="2675" y="764"/>
                  </a:lnTo>
                  <a:lnTo>
                    <a:pt x="2630" y="749"/>
                  </a:lnTo>
                  <a:lnTo>
                    <a:pt x="2600" y="749"/>
                  </a:lnTo>
                  <a:lnTo>
                    <a:pt x="2510" y="824"/>
                  </a:lnTo>
                  <a:lnTo>
                    <a:pt x="2495" y="824"/>
                  </a:lnTo>
                  <a:lnTo>
                    <a:pt x="2495" y="809"/>
                  </a:lnTo>
                  <a:lnTo>
                    <a:pt x="2451" y="809"/>
                  </a:lnTo>
                  <a:lnTo>
                    <a:pt x="2451" y="824"/>
                  </a:lnTo>
                  <a:lnTo>
                    <a:pt x="2406" y="839"/>
                  </a:lnTo>
                  <a:lnTo>
                    <a:pt x="2361" y="809"/>
                  </a:lnTo>
                  <a:lnTo>
                    <a:pt x="2361" y="779"/>
                  </a:lnTo>
                  <a:lnTo>
                    <a:pt x="2331" y="779"/>
                  </a:lnTo>
                  <a:lnTo>
                    <a:pt x="2286" y="794"/>
                  </a:lnTo>
                  <a:lnTo>
                    <a:pt x="2197" y="779"/>
                  </a:lnTo>
                  <a:lnTo>
                    <a:pt x="2197" y="764"/>
                  </a:lnTo>
                  <a:lnTo>
                    <a:pt x="2197" y="749"/>
                  </a:lnTo>
                  <a:lnTo>
                    <a:pt x="2182" y="764"/>
                  </a:lnTo>
                  <a:lnTo>
                    <a:pt x="2152" y="734"/>
                  </a:lnTo>
                  <a:lnTo>
                    <a:pt x="2122" y="734"/>
                  </a:lnTo>
                  <a:lnTo>
                    <a:pt x="2107" y="764"/>
                  </a:lnTo>
                  <a:lnTo>
                    <a:pt x="2077" y="779"/>
                  </a:lnTo>
                  <a:lnTo>
                    <a:pt x="2017" y="749"/>
                  </a:lnTo>
                  <a:lnTo>
                    <a:pt x="1972" y="764"/>
                  </a:lnTo>
                  <a:lnTo>
                    <a:pt x="1928" y="749"/>
                  </a:lnTo>
                  <a:lnTo>
                    <a:pt x="1913" y="779"/>
                  </a:lnTo>
                  <a:lnTo>
                    <a:pt x="1853" y="809"/>
                  </a:lnTo>
                  <a:lnTo>
                    <a:pt x="1823" y="764"/>
                  </a:lnTo>
                  <a:lnTo>
                    <a:pt x="1778" y="779"/>
                  </a:lnTo>
                  <a:lnTo>
                    <a:pt x="1733" y="734"/>
                  </a:lnTo>
                  <a:lnTo>
                    <a:pt x="1733" y="719"/>
                  </a:lnTo>
                  <a:lnTo>
                    <a:pt x="1718" y="689"/>
                  </a:lnTo>
                  <a:lnTo>
                    <a:pt x="1718" y="659"/>
                  </a:lnTo>
                  <a:lnTo>
                    <a:pt x="1703" y="645"/>
                  </a:lnTo>
                  <a:lnTo>
                    <a:pt x="1659" y="630"/>
                  </a:lnTo>
                  <a:lnTo>
                    <a:pt x="1629" y="659"/>
                  </a:lnTo>
                  <a:lnTo>
                    <a:pt x="1584" y="630"/>
                  </a:lnTo>
                  <a:lnTo>
                    <a:pt x="1554" y="615"/>
                  </a:lnTo>
                  <a:lnTo>
                    <a:pt x="1554" y="585"/>
                  </a:lnTo>
                  <a:lnTo>
                    <a:pt x="1539" y="585"/>
                  </a:lnTo>
                  <a:lnTo>
                    <a:pt x="1494" y="555"/>
                  </a:lnTo>
                  <a:lnTo>
                    <a:pt x="1524" y="510"/>
                  </a:lnTo>
                  <a:lnTo>
                    <a:pt x="1509" y="495"/>
                  </a:lnTo>
                  <a:lnTo>
                    <a:pt x="1494" y="495"/>
                  </a:lnTo>
                  <a:lnTo>
                    <a:pt x="1479" y="495"/>
                  </a:lnTo>
                  <a:lnTo>
                    <a:pt x="1479" y="465"/>
                  </a:lnTo>
                  <a:lnTo>
                    <a:pt x="1464" y="450"/>
                  </a:lnTo>
                  <a:lnTo>
                    <a:pt x="1464" y="435"/>
                  </a:lnTo>
                  <a:lnTo>
                    <a:pt x="1434" y="435"/>
                  </a:lnTo>
                  <a:lnTo>
                    <a:pt x="1434" y="420"/>
                  </a:lnTo>
                  <a:lnTo>
                    <a:pt x="1434" y="405"/>
                  </a:lnTo>
                  <a:lnTo>
                    <a:pt x="1419" y="405"/>
                  </a:lnTo>
                  <a:lnTo>
                    <a:pt x="1390" y="405"/>
                  </a:lnTo>
                  <a:lnTo>
                    <a:pt x="1375" y="375"/>
                  </a:lnTo>
                  <a:lnTo>
                    <a:pt x="1345" y="360"/>
                  </a:lnTo>
                  <a:lnTo>
                    <a:pt x="1345" y="315"/>
                  </a:lnTo>
                  <a:lnTo>
                    <a:pt x="1345" y="300"/>
                  </a:lnTo>
                  <a:lnTo>
                    <a:pt x="1345" y="270"/>
                  </a:lnTo>
                  <a:lnTo>
                    <a:pt x="1330" y="300"/>
                  </a:lnTo>
                  <a:lnTo>
                    <a:pt x="1300" y="285"/>
                  </a:lnTo>
                  <a:lnTo>
                    <a:pt x="1255" y="300"/>
                  </a:lnTo>
                  <a:lnTo>
                    <a:pt x="1225" y="300"/>
                  </a:lnTo>
                  <a:lnTo>
                    <a:pt x="1195" y="300"/>
                  </a:lnTo>
                  <a:lnTo>
                    <a:pt x="1210" y="270"/>
                  </a:lnTo>
                  <a:lnTo>
                    <a:pt x="1195" y="225"/>
                  </a:lnTo>
                  <a:lnTo>
                    <a:pt x="1210" y="225"/>
                  </a:lnTo>
                  <a:lnTo>
                    <a:pt x="1150" y="195"/>
                  </a:lnTo>
                  <a:lnTo>
                    <a:pt x="1106" y="180"/>
                  </a:lnTo>
                  <a:lnTo>
                    <a:pt x="1061" y="195"/>
                  </a:lnTo>
                  <a:lnTo>
                    <a:pt x="1031" y="165"/>
                  </a:lnTo>
                  <a:lnTo>
                    <a:pt x="1061" y="150"/>
                  </a:lnTo>
                  <a:lnTo>
                    <a:pt x="1031" y="105"/>
                  </a:lnTo>
                  <a:lnTo>
                    <a:pt x="1001" y="105"/>
                  </a:lnTo>
                  <a:lnTo>
                    <a:pt x="1076" y="75"/>
                  </a:lnTo>
                  <a:lnTo>
                    <a:pt x="1106" y="60"/>
                  </a:lnTo>
                  <a:lnTo>
                    <a:pt x="1106" y="30"/>
                  </a:lnTo>
                  <a:lnTo>
                    <a:pt x="1091" y="0"/>
                  </a:lnTo>
                  <a:lnTo>
                    <a:pt x="1076" y="15"/>
                  </a:lnTo>
                  <a:lnTo>
                    <a:pt x="1076" y="0"/>
                  </a:lnTo>
                  <a:lnTo>
                    <a:pt x="1046" y="0"/>
                  </a:lnTo>
                  <a:lnTo>
                    <a:pt x="1031" y="0"/>
                  </a:lnTo>
                  <a:lnTo>
                    <a:pt x="1031" y="15"/>
                  </a:lnTo>
                  <a:lnTo>
                    <a:pt x="971" y="60"/>
                  </a:lnTo>
                  <a:lnTo>
                    <a:pt x="986" y="75"/>
                  </a:lnTo>
                  <a:lnTo>
                    <a:pt x="926" y="105"/>
                  </a:lnTo>
                  <a:lnTo>
                    <a:pt x="896" y="150"/>
                  </a:lnTo>
                  <a:lnTo>
                    <a:pt x="837" y="120"/>
                  </a:lnTo>
                  <a:lnTo>
                    <a:pt x="837" y="90"/>
                  </a:lnTo>
                  <a:lnTo>
                    <a:pt x="792" y="90"/>
                  </a:lnTo>
                  <a:lnTo>
                    <a:pt x="777" y="105"/>
                  </a:lnTo>
                  <a:lnTo>
                    <a:pt x="777" y="135"/>
                  </a:lnTo>
                  <a:lnTo>
                    <a:pt x="717" y="165"/>
                  </a:lnTo>
                  <a:lnTo>
                    <a:pt x="717" y="180"/>
                  </a:lnTo>
                  <a:lnTo>
                    <a:pt x="732" y="225"/>
                  </a:lnTo>
                  <a:lnTo>
                    <a:pt x="717" y="225"/>
                  </a:lnTo>
                  <a:lnTo>
                    <a:pt x="672" y="255"/>
                  </a:lnTo>
                  <a:lnTo>
                    <a:pt x="657" y="270"/>
                  </a:lnTo>
                  <a:lnTo>
                    <a:pt x="642" y="315"/>
                  </a:lnTo>
                  <a:lnTo>
                    <a:pt x="672" y="345"/>
                  </a:lnTo>
                  <a:lnTo>
                    <a:pt x="657" y="345"/>
                  </a:lnTo>
                  <a:lnTo>
                    <a:pt x="657" y="375"/>
                  </a:lnTo>
                  <a:lnTo>
                    <a:pt x="627" y="375"/>
                  </a:lnTo>
                  <a:lnTo>
                    <a:pt x="613" y="405"/>
                  </a:lnTo>
                  <a:lnTo>
                    <a:pt x="583" y="390"/>
                  </a:lnTo>
                  <a:lnTo>
                    <a:pt x="568" y="405"/>
                  </a:lnTo>
                  <a:lnTo>
                    <a:pt x="523" y="390"/>
                  </a:lnTo>
                  <a:lnTo>
                    <a:pt x="568" y="435"/>
                  </a:lnTo>
                  <a:lnTo>
                    <a:pt x="568" y="450"/>
                  </a:lnTo>
                  <a:lnTo>
                    <a:pt x="598" y="465"/>
                  </a:lnTo>
                  <a:lnTo>
                    <a:pt x="642" y="465"/>
                  </a:lnTo>
                  <a:lnTo>
                    <a:pt x="642" y="495"/>
                  </a:lnTo>
                  <a:lnTo>
                    <a:pt x="657" y="495"/>
                  </a:lnTo>
                  <a:lnTo>
                    <a:pt x="672" y="510"/>
                  </a:lnTo>
                  <a:lnTo>
                    <a:pt x="717" y="540"/>
                  </a:lnTo>
                  <a:lnTo>
                    <a:pt x="717" y="570"/>
                  </a:lnTo>
                  <a:lnTo>
                    <a:pt x="702" y="585"/>
                  </a:lnTo>
                  <a:lnTo>
                    <a:pt x="732" y="600"/>
                  </a:lnTo>
                  <a:lnTo>
                    <a:pt x="687" y="600"/>
                  </a:lnTo>
                  <a:lnTo>
                    <a:pt x="657" y="615"/>
                  </a:lnTo>
                  <a:lnTo>
                    <a:pt x="627" y="630"/>
                  </a:lnTo>
                  <a:lnTo>
                    <a:pt x="598" y="600"/>
                  </a:lnTo>
                  <a:lnTo>
                    <a:pt x="583" y="600"/>
                  </a:lnTo>
                  <a:lnTo>
                    <a:pt x="583" y="615"/>
                  </a:lnTo>
                  <a:lnTo>
                    <a:pt x="568" y="615"/>
                  </a:lnTo>
                  <a:lnTo>
                    <a:pt x="583" y="630"/>
                  </a:lnTo>
                  <a:lnTo>
                    <a:pt x="583" y="689"/>
                  </a:lnTo>
                  <a:lnTo>
                    <a:pt x="583" y="704"/>
                  </a:lnTo>
                  <a:lnTo>
                    <a:pt x="613" y="719"/>
                  </a:lnTo>
                  <a:lnTo>
                    <a:pt x="613" y="734"/>
                  </a:lnTo>
                  <a:lnTo>
                    <a:pt x="598" y="734"/>
                  </a:lnTo>
                  <a:lnTo>
                    <a:pt x="568" y="749"/>
                  </a:lnTo>
                  <a:lnTo>
                    <a:pt x="523" y="779"/>
                  </a:lnTo>
                  <a:lnTo>
                    <a:pt x="538" y="809"/>
                  </a:lnTo>
                  <a:lnTo>
                    <a:pt x="523" y="839"/>
                  </a:lnTo>
                  <a:lnTo>
                    <a:pt x="523" y="854"/>
                  </a:lnTo>
                  <a:lnTo>
                    <a:pt x="538" y="944"/>
                  </a:lnTo>
                  <a:lnTo>
                    <a:pt x="538" y="1019"/>
                  </a:lnTo>
                  <a:lnTo>
                    <a:pt x="568" y="1064"/>
                  </a:lnTo>
                  <a:lnTo>
                    <a:pt x="598" y="1094"/>
                  </a:lnTo>
                  <a:lnTo>
                    <a:pt x="598" y="1124"/>
                  </a:lnTo>
                  <a:lnTo>
                    <a:pt x="553" y="1139"/>
                  </a:lnTo>
                  <a:lnTo>
                    <a:pt x="508" y="1184"/>
                  </a:lnTo>
                  <a:lnTo>
                    <a:pt x="463" y="1229"/>
                  </a:lnTo>
                  <a:lnTo>
                    <a:pt x="448" y="1244"/>
                  </a:lnTo>
                  <a:lnTo>
                    <a:pt x="463" y="1304"/>
                  </a:lnTo>
                  <a:lnTo>
                    <a:pt x="433" y="1319"/>
                  </a:lnTo>
                  <a:lnTo>
                    <a:pt x="403" y="1304"/>
                  </a:lnTo>
                  <a:lnTo>
                    <a:pt x="373" y="1304"/>
                  </a:lnTo>
                  <a:lnTo>
                    <a:pt x="344" y="1259"/>
                  </a:lnTo>
                  <a:lnTo>
                    <a:pt x="299" y="1274"/>
                  </a:lnTo>
                  <a:lnTo>
                    <a:pt x="314" y="1304"/>
                  </a:lnTo>
                  <a:lnTo>
                    <a:pt x="284" y="1319"/>
                  </a:lnTo>
                  <a:lnTo>
                    <a:pt x="254" y="1334"/>
                  </a:lnTo>
                  <a:lnTo>
                    <a:pt x="239" y="1334"/>
                  </a:lnTo>
                  <a:lnTo>
                    <a:pt x="209" y="1289"/>
                  </a:lnTo>
                  <a:lnTo>
                    <a:pt x="164" y="1274"/>
                  </a:lnTo>
                  <a:lnTo>
                    <a:pt x="119" y="1274"/>
                  </a:lnTo>
                  <a:lnTo>
                    <a:pt x="75" y="1319"/>
                  </a:lnTo>
                  <a:lnTo>
                    <a:pt x="45" y="1349"/>
                  </a:lnTo>
                  <a:lnTo>
                    <a:pt x="0" y="1393"/>
                  </a:lnTo>
                  <a:lnTo>
                    <a:pt x="15" y="1408"/>
                  </a:lnTo>
                  <a:lnTo>
                    <a:pt x="60" y="1423"/>
                  </a:lnTo>
                  <a:lnTo>
                    <a:pt x="89" y="1468"/>
                  </a:lnTo>
                  <a:lnTo>
                    <a:pt x="134" y="1483"/>
                  </a:lnTo>
                  <a:lnTo>
                    <a:pt x="134" y="1513"/>
                  </a:lnTo>
                  <a:lnTo>
                    <a:pt x="104" y="1543"/>
                  </a:lnTo>
                  <a:lnTo>
                    <a:pt x="119" y="1573"/>
                  </a:lnTo>
                  <a:lnTo>
                    <a:pt x="149" y="1603"/>
                  </a:lnTo>
                  <a:lnTo>
                    <a:pt x="164" y="1678"/>
                  </a:lnTo>
                  <a:lnTo>
                    <a:pt x="179" y="1693"/>
                  </a:lnTo>
                  <a:lnTo>
                    <a:pt x="179" y="1708"/>
                  </a:lnTo>
                  <a:lnTo>
                    <a:pt x="194" y="1768"/>
                  </a:lnTo>
                  <a:lnTo>
                    <a:pt x="224" y="1753"/>
                  </a:lnTo>
                  <a:lnTo>
                    <a:pt x="239" y="1723"/>
                  </a:lnTo>
                  <a:lnTo>
                    <a:pt x="269" y="1738"/>
                  </a:lnTo>
                  <a:lnTo>
                    <a:pt x="314" y="1693"/>
                  </a:lnTo>
                  <a:lnTo>
                    <a:pt x="358" y="1693"/>
                  </a:lnTo>
                  <a:lnTo>
                    <a:pt x="373" y="1738"/>
                  </a:lnTo>
                  <a:lnTo>
                    <a:pt x="403" y="1798"/>
                  </a:lnTo>
                  <a:lnTo>
                    <a:pt x="418" y="1798"/>
                  </a:lnTo>
                  <a:lnTo>
                    <a:pt x="463" y="1738"/>
                  </a:lnTo>
                  <a:lnTo>
                    <a:pt x="493" y="1693"/>
                  </a:lnTo>
                  <a:lnTo>
                    <a:pt x="523" y="1693"/>
                  </a:lnTo>
                  <a:lnTo>
                    <a:pt x="598" y="1693"/>
                  </a:lnTo>
                  <a:lnTo>
                    <a:pt x="627" y="1663"/>
                  </a:lnTo>
                  <a:lnTo>
                    <a:pt x="657" y="1678"/>
                  </a:lnTo>
                  <a:lnTo>
                    <a:pt x="657" y="1708"/>
                  </a:lnTo>
                  <a:lnTo>
                    <a:pt x="672" y="1708"/>
                  </a:lnTo>
                  <a:lnTo>
                    <a:pt x="717" y="1708"/>
                  </a:lnTo>
                  <a:lnTo>
                    <a:pt x="747" y="1678"/>
                  </a:lnTo>
                  <a:lnTo>
                    <a:pt x="822" y="1618"/>
                  </a:lnTo>
                  <a:lnTo>
                    <a:pt x="867" y="1663"/>
                  </a:lnTo>
                  <a:lnTo>
                    <a:pt x="881" y="1663"/>
                  </a:lnTo>
                  <a:lnTo>
                    <a:pt x="926" y="1663"/>
                  </a:lnTo>
                  <a:lnTo>
                    <a:pt x="956" y="1648"/>
                  </a:lnTo>
                  <a:lnTo>
                    <a:pt x="1001" y="1663"/>
                  </a:lnTo>
                  <a:lnTo>
                    <a:pt x="1016" y="1603"/>
                  </a:lnTo>
                  <a:lnTo>
                    <a:pt x="986" y="1588"/>
                  </a:lnTo>
                  <a:lnTo>
                    <a:pt x="986" y="1573"/>
                  </a:lnTo>
                  <a:lnTo>
                    <a:pt x="1031" y="1543"/>
                  </a:lnTo>
                  <a:lnTo>
                    <a:pt x="1046" y="1573"/>
                  </a:lnTo>
                  <a:lnTo>
                    <a:pt x="1121" y="1678"/>
                  </a:lnTo>
                  <a:lnTo>
                    <a:pt x="1136" y="1708"/>
                  </a:lnTo>
                  <a:lnTo>
                    <a:pt x="1180" y="1708"/>
                  </a:lnTo>
                  <a:lnTo>
                    <a:pt x="1165" y="1678"/>
                  </a:lnTo>
                  <a:lnTo>
                    <a:pt x="1180" y="1633"/>
                  </a:lnTo>
                  <a:lnTo>
                    <a:pt x="1225" y="1603"/>
                  </a:lnTo>
                  <a:lnTo>
                    <a:pt x="1255" y="1588"/>
                  </a:lnTo>
                  <a:lnTo>
                    <a:pt x="1285" y="1573"/>
                  </a:lnTo>
                  <a:lnTo>
                    <a:pt x="1315" y="1588"/>
                  </a:lnTo>
                  <a:lnTo>
                    <a:pt x="1405" y="1588"/>
                  </a:lnTo>
                  <a:lnTo>
                    <a:pt x="1449" y="1588"/>
                  </a:lnTo>
                  <a:lnTo>
                    <a:pt x="1464" y="1633"/>
                  </a:lnTo>
                  <a:lnTo>
                    <a:pt x="1509" y="1693"/>
                  </a:lnTo>
                  <a:lnTo>
                    <a:pt x="1569" y="1708"/>
                  </a:lnTo>
                  <a:lnTo>
                    <a:pt x="1584" y="1753"/>
                  </a:lnTo>
                  <a:lnTo>
                    <a:pt x="1584" y="1783"/>
                  </a:lnTo>
                  <a:lnTo>
                    <a:pt x="1539" y="1813"/>
                  </a:lnTo>
                  <a:lnTo>
                    <a:pt x="1509" y="1828"/>
                  </a:lnTo>
                  <a:lnTo>
                    <a:pt x="1434" y="1873"/>
                  </a:lnTo>
                  <a:lnTo>
                    <a:pt x="1345" y="1903"/>
                  </a:lnTo>
                  <a:lnTo>
                    <a:pt x="1330" y="1933"/>
                  </a:lnTo>
                  <a:lnTo>
                    <a:pt x="1285" y="1948"/>
                  </a:lnTo>
                  <a:lnTo>
                    <a:pt x="1255" y="1993"/>
                  </a:lnTo>
                  <a:lnTo>
                    <a:pt x="1210" y="2202"/>
                  </a:lnTo>
                  <a:lnTo>
                    <a:pt x="1210" y="2247"/>
                  </a:lnTo>
                  <a:lnTo>
                    <a:pt x="1270" y="2247"/>
                  </a:lnTo>
                  <a:lnTo>
                    <a:pt x="1300" y="2277"/>
                  </a:lnTo>
                  <a:lnTo>
                    <a:pt x="1315" y="2307"/>
                  </a:lnTo>
                  <a:lnTo>
                    <a:pt x="1345" y="2367"/>
                  </a:lnTo>
                  <a:lnTo>
                    <a:pt x="1360" y="2382"/>
                  </a:lnTo>
                  <a:lnTo>
                    <a:pt x="1375" y="2367"/>
                  </a:lnTo>
                  <a:lnTo>
                    <a:pt x="1375" y="2337"/>
                  </a:lnTo>
                  <a:lnTo>
                    <a:pt x="1390" y="2277"/>
                  </a:lnTo>
                  <a:lnTo>
                    <a:pt x="1419" y="2202"/>
                  </a:lnTo>
                  <a:lnTo>
                    <a:pt x="1419" y="2172"/>
                  </a:lnTo>
                  <a:lnTo>
                    <a:pt x="1434" y="2157"/>
                  </a:lnTo>
                  <a:lnTo>
                    <a:pt x="1419" y="2112"/>
                  </a:lnTo>
                  <a:lnTo>
                    <a:pt x="1434" y="2097"/>
                  </a:lnTo>
                  <a:lnTo>
                    <a:pt x="1494" y="2127"/>
                  </a:lnTo>
                  <a:lnTo>
                    <a:pt x="1524" y="2097"/>
                  </a:lnTo>
                  <a:lnTo>
                    <a:pt x="1554" y="2082"/>
                  </a:lnTo>
                  <a:lnTo>
                    <a:pt x="1599" y="2097"/>
                  </a:lnTo>
                  <a:lnTo>
                    <a:pt x="1629" y="2097"/>
                  </a:lnTo>
                  <a:lnTo>
                    <a:pt x="1674" y="2112"/>
                  </a:lnTo>
                  <a:lnTo>
                    <a:pt x="1718" y="2187"/>
                  </a:lnTo>
                  <a:lnTo>
                    <a:pt x="1748" y="2187"/>
                  </a:lnTo>
                  <a:lnTo>
                    <a:pt x="1778" y="2157"/>
                  </a:lnTo>
                  <a:lnTo>
                    <a:pt x="1778" y="2082"/>
                  </a:lnTo>
                  <a:lnTo>
                    <a:pt x="1793" y="2067"/>
                  </a:lnTo>
                  <a:lnTo>
                    <a:pt x="1823" y="2097"/>
                  </a:lnTo>
                  <a:lnTo>
                    <a:pt x="1853" y="2082"/>
                  </a:lnTo>
                  <a:lnTo>
                    <a:pt x="1883" y="2097"/>
                  </a:lnTo>
                  <a:lnTo>
                    <a:pt x="1853" y="2142"/>
                  </a:lnTo>
                  <a:lnTo>
                    <a:pt x="1853" y="2172"/>
                  </a:lnTo>
                  <a:lnTo>
                    <a:pt x="1853" y="2202"/>
                  </a:lnTo>
                  <a:lnTo>
                    <a:pt x="1883" y="2202"/>
                  </a:lnTo>
                  <a:lnTo>
                    <a:pt x="1928" y="2217"/>
                  </a:lnTo>
                  <a:lnTo>
                    <a:pt x="2002" y="2232"/>
                  </a:lnTo>
                  <a:lnTo>
                    <a:pt x="2032" y="2247"/>
                  </a:lnTo>
                  <a:lnTo>
                    <a:pt x="2062" y="2277"/>
                  </a:lnTo>
                  <a:lnTo>
                    <a:pt x="2092" y="2292"/>
                  </a:lnTo>
                  <a:lnTo>
                    <a:pt x="2122" y="2277"/>
                  </a:lnTo>
                  <a:lnTo>
                    <a:pt x="2182" y="2307"/>
                  </a:lnTo>
                  <a:lnTo>
                    <a:pt x="2241" y="2307"/>
                  </a:lnTo>
                  <a:lnTo>
                    <a:pt x="2256" y="2337"/>
                  </a:lnTo>
                  <a:lnTo>
                    <a:pt x="2271" y="2352"/>
                  </a:lnTo>
                  <a:lnTo>
                    <a:pt x="2286" y="2352"/>
                  </a:lnTo>
                  <a:lnTo>
                    <a:pt x="2301" y="2337"/>
                  </a:lnTo>
                  <a:lnTo>
                    <a:pt x="2286" y="2277"/>
                  </a:lnTo>
                  <a:lnTo>
                    <a:pt x="2286" y="2247"/>
                  </a:lnTo>
                  <a:lnTo>
                    <a:pt x="2316" y="2232"/>
                  </a:lnTo>
                  <a:lnTo>
                    <a:pt x="2286" y="2142"/>
                  </a:lnTo>
                  <a:lnTo>
                    <a:pt x="2376" y="2157"/>
                  </a:lnTo>
                  <a:lnTo>
                    <a:pt x="2466" y="2202"/>
                  </a:lnTo>
                  <a:lnTo>
                    <a:pt x="2451" y="2217"/>
                  </a:lnTo>
                  <a:lnTo>
                    <a:pt x="2495" y="2232"/>
                  </a:lnTo>
                  <a:lnTo>
                    <a:pt x="2555" y="2217"/>
                  </a:lnTo>
                  <a:lnTo>
                    <a:pt x="2555" y="2247"/>
                  </a:lnTo>
                  <a:lnTo>
                    <a:pt x="2555" y="2292"/>
                  </a:lnTo>
                  <a:lnTo>
                    <a:pt x="2540" y="2352"/>
                  </a:lnTo>
                  <a:lnTo>
                    <a:pt x="2495" y="2427"/>
                  </a:lnTo>
                  <a:lnTo>
                    <a:pt x="2481" y="2487"/>
                  </a:lnTo>
                  <a:lnTo>
                    <a:pt x="2451" y="2517"/>
                  </a:lnTo>
                  <a:lnTo>
                    <a:pt x="2406" y="2547"/>
                  </a:lnTo>
                  <a:lnTo>
                    <a:pt x="2421" y="2577"/>
                  </a:lnTo>
                  <a:lnTo>
                    <a:pt x="2451" y="2607"/>
                  </a:lnTo>
                  <a:lnTo>
                    <a:pt x="2481" y="2622"/>
                  </a:lnTo>
                  <a:lnTo>
                    <a:pt x="2540" y="2592"/>
                  </a:lnTo>
                  <a:lnTo>
                    <a:pt x="2585" y="2532"/>
                  </a:lnTo>
                  <a:lnTo>
                    <a:pt x="2600" y="2532"/>
                  </a:lnTo>
                  <a:lnTo>
                    <a:pt x="2645" y="2472"/>
                  </a:lnTo>
                  <a:lnTo>
                    <a:pt x="2660" y="2487"/>
                  </a:lnTo>
                  <a:lnTo>
                    <a:pt x="2705" y="2457"/>
                  </a:lnTo>
                  <a:lnTo>
                    <a:pt x="2720" y="2472"/>
                  </a:lnTo>
                  <a:lnTo>
                    <a:pt x="2750" y="2427"/>
                  </a:lnTo>
                  <a:lnTo>
                    <a:pt x="2824" y="2427"/>
                  </a:lnTo>
                  <a:lnTo>
                    <a:pt x="2824" y="2502"/>
                  </a:lnTo>
                  <a:lnTo>
                    <a:pt x="2899" y="2577"/>
                  </a:lnTo>
                  <a:lnTo>
                    <a:pt x="2869" y="2607"/>
                  </a:lnTo>
                  <a:lnTo>
                    <a:pt x="2854" y="2637"/>
                  </a:lnTo>
                  <a:lnTo>
                    <a:pt x="2809" y="2637"/>
                  </a:lnTo>
                  <a:lnTo>
                    <a:pt x="2794" y="2652"/>
                  </a:lnTo>
                  <a:lnTo>
                    <a:pt x="2809" y="2682"/>
                  </a:lnTo>
                  <a:lnTo>
                    <a:pt x="2854" y="2712"/>
                  </a:lnTo>
                  <a:lnTo>
                    <a:pt x="2884" y="2697"/>
                  </a:lnTo>
                  <a:lnTo>
                    <a:pt x="2884" y="2667"/>
                  </a:lnTo>
                  <a:lnTo>
                    <a:pt x="2974" y="2622"/>
                  </a:lnTo>
                  <a:lnTo>
                    <a:pt x="3004" y="2637"/>
                  </a:lnTo>
                  <a:lnTo>
                    <a:pt x="3033" y="2562"/>
                  </a:lnTo>
                  <a:lnTo>
                    <a:pt x="3078" y="2562"/>
                  </a:lnTo>
                  <a:lnTo>
                    <a:pt x="3108" y="2532"/>
                  </a:lnTo>
                  <a:lnTo>
                    <a:pt x="3093" y="2532"/>
                  </a:lnTo>
                  <a:lnTo>
                    <a:pt x="3123" y="2517"/>
                  </a:lnTo>
                  <a:lnTo>
                    <a:pt x="3168" y="2517"/>
                  </a:lnTo>
                  <a:lnTo>
                    <a:pt x="3168" y="2547"/>
                  </a:lnTo>
                  <a:lnTo>
                    <a:pt x="3198" y="2577"/>
                  </a:lnTo>
                  <a:lnTo>
                    <a:pt x="3273" y="2517"/>
                  </a:lnTo>
                  <a:lnTo>
                    <a:pt x="3302" y="2532"/>
                  </a:lnTo>
                  <a:lnTo>
                    <a:pt x="3332" y="2502"/>
                  </a:lnTo>
                  <a:close/>
                </a:path>
              </a:pathLst>
            </a:custGeom>
            <a:solidFill>
              <a:srgbClr val="FF99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72" name="Freeform 19"/>
            <p:cNvSpPr>
              <a:spLocks/>
            </p:cNvSpPr>
            <p:nvPr/>
          </p:nvSpPr>
          <p:spPr bwMode="auto">
            <a:xfrm>
              <a:off x="4464" y="2325"/>
              <a:ext cx="3062" cy="2358"/>
            </a:xfrm>
            <a:custGeom>
              <a:avLst/>
              <a:gdLst>
                <a:gd name="T0" fmla="*/ 4 w 3437"/>
                <a:gd name="T1" fmla="*/ 340 h 2427"/>
                <a:gd name="T2" fmla="*/ 4 w 3437"/>
                <a:gd name="T3" fmla="*/ 356 h 2427"/>
                <a:gd name="T4" fmla="*/ 4 w 3437"/>
                <a:gd name="T5" fmla="*/ 345 h 2427"/>
                <a:gd name="T6" fmla="*/ 4 w 3437"/>
                <a:gd name="T7" fmla="*/ 375 h 2427"/>
                <a:gd name="T8" fmla="*/ 4 w 3437"/>
                <a:gd name="T9" fmla="*/ 377 h 2427"/>
                <a:gd name="T10" fmla="*/ 4 w 3437"/>
                <a:gd name="T11" fmla="*/ 375 h 2427"/>
                <a:gd name="T12" fmla="*/ 4 w 3437"/>
                <a:gd name="T13" fmla="*/ 397 h 2427"/>
                <a:gd name="T14" fmla="*/ 4 w 3437"/>
                <a:gd name="T15" fmla="*/ 416 h 2427"/>
                <a:gd name="T16" fmla="*/ 4 w 3437"/>
                <a:gd name="T17" fmla="*/ 433 h 2427"/>
                <a:gd name="T18" fmla="*/ 4 w 3437"/>
                <a:gd name="T19" fmla="*/ 423 h 2427"/>
                <a:gd name="T20" fmla="*/ 4 w 3437"/>
                <a:gd name="T21" fmla="*/ 426 h 2427"/>
                <a:gd name="T22" fmla="*/ 4 w 3437"/>
                <a:gd name="T23" fmla="*/ 416 h 2427"/>
                <a:gd name="T24" fmla="*/ 4 w 3437"/>
                <a:gd name="T25" fmla="*/ 410 h 2427"/>
                <a:gd name="T26" fmla="*/ 4 w 3437"/>
                <a:gd name="T27" fmla="*/ 375 h 2427"/>
                <a:gd name="T28" fmla="*/ 4 w 3437"/>
                <a:gd name="T29" fmla="*/ 375 h 2427"/>
                <a:gd name="T30" fmla="*/ 4 w 3437"/>
                <a:gd name="T31" fmla="*/ 359 h 2427"/>
                <a:gd name="T32" fmla="*/ 4 w 3437"/>
                <a:gd name="T33" fmla="*/ 331 h 2427"/>
                <a:gd name="T34" fmla="*/ 4 w 3437"/>
                <a:gd name="T35" fmla="*/ 316 h 2427"/>
                <a:gd name="T36" fmla="*/ 4 w 3437"/>
                <a:gd name="T37" fmla="*/ 262 h 2427"/>
                <a:gd name="T38" fmla="*/ 4 w 3437"/>
                <a:gd name="T39" fmla="*/ 228 h 2427"/>
                <a:gd name="T40" fmla="*/ 4 w 3437"/>
                <a:gd name="T41" fmla="*/ 196 h 2427"/>
                <a:gd name="T42" fmla="*/ 4 w 3437"/>
                <a:gd name="T43" fmla="*/ 170 h 2427"/>
                <a:gd name="T44" fmla="*/ 4 w 3437"/>
                <a:gd name="T45" fmla="*/ 121 h 2427"/>
                <a:gd name="T46" fmla="*/ 4 w 3437"/>
                <a:gd name="T47" fmla="*/ 113 h 2427"/>
                <a:gd name="T48" fmla="*/ 4 w 3437"/>
                <a:gd name="T49" fmla="*/ 124 h 2427"/>
                <a:gd name="T50" fmla="*/ 4 w 3437"/>
                <a:gd name="T51" fmla="*/ 143 h 2427"/>
                <a:gd name="T52" fmla="*/ 4 w 3437"/>
                <a:gd name="T53" fmla="*/ 150 h 2427"/>
                <a:gd name="T54" fmla="*/ 4 w 3437"/>
                <a:gd name="T55" fmla="*/ 186 h 2427"/>
                <a:gd name="T56" fmla="*/ 4 w 3437"/>
                <a:gd name="T57" fmla="*/ 183 h 2427"/>
                <a:gd name="T58" fmla="*/ 4 w 3437"/>
                <a:gd name="T59" fmla="*/ 168 h 2427"/>
                <a:gd name="T60" fmla="*/ 4 w 3437"/>
                <a:gd name="T61" fmla="*/ 124 h 2427"/>
                <a:gd name="T62" fmla="*/ 4 w 3437"/>
                <a:gd name="T63" fmla="*/ 101 h 2427"/>
                <a:gd name="T64" fmla="*/ 4 w 3437"/>
                <a:gd name="T65" fmla="*/ 84 h 2427"/>
                <a:gd name="T66" fmla="*/ 4 w 3437"/>
                <a:gd name="T67" fmla="*/ 66 h 2427"/>
                <a:gd name="T68" fmla="*/ 4 w 3437"/>
                <a:gd name="T69" fmla="*/ 48 h 2427"/>
                <a:gd name="T70" fmla="*/ 4 w 3437"/>
                <a:gd name="T71" fmla="*/ 0 h 2427"/>
                <a:gd name="T72" fmla="*/ 4 w 3437"/>
                <a:gd name="T73" fmla="*/ 40 h 2427"/>
                <a:gd name="T74" fmla="*/ 4 w 3437"/>
                <a:gd name="T75" fmla="*/ 50 h 2427"/>
                <a:gd name="T76" fmla="*/ 4 w 3437"/>
                <a:gd name="T77" fmla="*/ 47 h 2427"/>
                <a:gd name="T78" fmla="*/ 4 w 3437"/>
                <a:gd name="T79" fmla="*/ 69 h 2427"/>
                <a:gd name="T80" fmla="*/ 4 w 3437"/>
                <a:gd name="T81" fmla="*/ 101 h 2427"/>
                <a:gd name="T82" fmla="*/ 4 w 3437"/>
                <a:gd name="T83" fmla="*/ 119 h 2427"/>
                <a:gd name="T84" fmla="*/ 4 w 3437"/>
                <a:gd name="T85" fmla="*/ 130 h 2427"/>
                <a:gd name="T86" fmla="*/ 4 w 3437"/>
                <a:gd name="T87" fmla="*/ 146 h 2427"/>
                <a:gd name="T88" fmla="*/ 4 w 3437"/>
                <a:gd name="T89" fmla="*/ 186 h 2427"/>
                <a:gd name="T90" fmla="*/ 4 w 3437"/>
                <a:gd name="T91" fmla="*/ 220 h 2427"/>
                <a:gd name="T92" fmla="*/ 4 w 3437"/>
                <a:gd name="T93" fmla="*/ 227 h 2427"/>
                <a:gd name="T94" fmla="*/ 4 w 3437"/>
                <a:gd name="T95" fmla="*/ 262 h 2427"/>
                <a:gd name="T96" fmla="*/ 4 w 3437"/>
                <a:gd name="T97" fmla="*/ 248 h 2427"/>
                <a:gd name="T98" fmla="*/ 4 w 3437"/>
                <a:gd name="T99" fmla="*/ 266 h 2427"/>
                <a:gd name="T100" fmla="*/ 4 w 3437"/>
                <a:gd name="T101" fmla="*/ 254 h 2427"/>
                <a:gd name="T102" fmla="*/ 4 w 3437"/>
                <a:gd name="T103" fmla="*/ 262 h 2427"/>
                <a:gd name="T104" fmla="*/ 4 w 3437"/>
                <a:gd name="T105" fmla="*/ 263 h 2427"/>
                <a:gd name="T106" fmla="*/ 4 w 3437"/>
                <a:gd name="T107" fmla="*/ 255 h 2427"/>
                <a:gd name="T108" fmla="*/ 4 w 3437"/>
                <a:gd name="T109" fmla="*/ 263 h 2427"/>
                <a:gd name="T110" fmla="*/ 4 w 3437"/>
                <a:gd name="T111" fmla="*/ 282 h 24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37"/>
                <a:gd name="T169" fmla="*/ 0 h 2427"/>
                <a:gd name="T170" fmla="*/ 3437 w 3437"/>
                <a:gd name="T171" fmla="*/ 2427 h 24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37" h="2427">
                  <a:moveTo>
                    <a:pt x="1554" y="1738"/>
                  </a:moveTo>
                  <a:lnTo>
                    <a:pt x="1584" y="1798"/>
                  </a:lnTo>
                  <a:lnTo>
                    <a:pt x="1629" y="1858"/>
                  </a:lnTo>
                  <a:lnTo>
                    <a:pt x="1644" y="1888"/>
                  </a:lnTo>
                  <a:lnTo>
                    <a:pt x="1659" y="1977"/>
                  </a:lnTo>
                  <a:lnTo>
                    <a:pt x="1689" y="1962"/>
                  </a:lnTo>
                  <a:lnTo>
                    <a:pt x="1734" y="1992"/>
                  </a:lnTo>
                  <a:lnTo>
                    <a:pt x="1764" y="1977"/>
                  </a:lnTo>
                  <a:lnTo>
                    <a:pt x="1808" y="1977"/>
                  </a:lnTo>
                  <a:lnTo>
                    <a:pt x="1838" y="1962"/>
                  </a:lnTo>
                  <a:lnTo>
                    <a:pt x="1913" y="1947"/>
                  </a:lnTo>
                  <a:lnTo>
                    <a:pt x="1943" y="1917"/>
                  </a:lnTo>
                  <a:lnTo>
                    <a:pt x="1943" y="1947"/>
                  </a:lnTo>
                  <a:lnTo>
                    <a:pt x="1943" y="1977"/>
                  </a:lnTo>
                  <a:lnTo>
                    <a:pt x="1913" y="2037"/>
                  </a:lnTo>
                  <a:lnTo>
                    <a:pt x="1913" y="2082"/>
                  </a:lnTo>
                  <a:lnTo>
                    <a:pt x="1943" y="2082"/>
                  </a:lnTo>
                  <a:lnTo>
                    <a:pt x="1928" y="2112"/>
                  </a:lnTo>
                  <a:lnTo>
                    <a:pt x="2003" y="2127"/>
                  </a:lnTo>
                  <a:lnTo>
                    <a:pt x="1988" y="2097"/>
                  </a:lnTo>
                  <a:lnTo>
                    <a:pt x="2018" y="2127"/>
                  </a:lnTo>
                  <a:lnTo>
                    <a:pt x="2077" y="2082"/>
                  </a:lnTo>
                  <a:lnTo>
                    <a:pt x="2152" y="2067"/>
                  </a:lnTo>
                  <a:lnTo>
                    <a:pt x="2167" y="2082"/>
                  </a:lnTo>
                  <a:lnTo>
                    <a:pt x="2197" y="2052"/>
                  </a:lnTo>
                  <a:lnTo>
                    <a:pt x="2317" y="2142"/>
                  </a:lnTo>
                  <a:lnTo>
                    <a:pt x="2346" y="2157"/>
                  </a:lnTo>
                  <a:lnTo>
                    <a:pt x="2391" y="2202"/>
                  </a:lnTo>
                  <a:lnTo>
                    <a:pt x="2421" y="2232"/>
                  </a:lnTo>
                  <a:lnTo>
                    <a:pt x="2391" y="2232"/>
                  </a:lnTo>
                  <a:lnTo>
                    <a:pt x="2376" y="2292"/>
                  </a:lnTo>
                  <a:lnTo>
                    <a:pt x="2376" y="2307"/>
                  </a:lnTo>
                  <a:lnTo>
                    <a:pt x="2331" y="2352"/>
                  </a:lnTo>
                  <a:lnTo>
                    <a:pt x="2391" y="2367"/>
                  </a:lnTo>
                  <a:lnTo>
                    <a:pt x="2376" y="2382"/>
                  </a:lnTo>
                  <a:lnTo>
                    <a:pt x="2376" y="2412"/>
                  </a:lnTo>
                  <a:lnTo>
                    <a:pt x="2436" y="2412"/>
                  </a:lnTo>
                  <a:lnTo>
                    <a:pt x="2451" y="2427"/>
                  </a:lnTo>
                  <a:lnTo>
                    <a:pt x="2481" y="2367"/>
                  </a:lnTo>
                  <a:lnTo>
                    <a:pt x="2526" y="2352"/>
                  </a:lnTo>
                  <a:lnTo>
                    <a:pt x="2556" y="2337"/>
                  </a:lnTo>
                  <a:lnTo>
                    <a:pt x="2556" y="2382"/>
                  </a:lnTo>
                  <a:lnTo>
                    <a:pt x="2600" y="2412"/>
                  </a:lnTo>
                  <a:lnTo>
                    <a:pt x="2660" y="2367"/>
                  </a:lnTo>
                  <a:lnTo>
                    <a:pt x="2675" y="2352"/>
                  </a:lnTo>
                  <a:lnTo>
                    <a:pt x="2675" y="2322"/>
                  </a:lnTo>
                  <a:lnTo>
                    <a:pt x="2720" y="2322"/>
                  </a:lnTo>
                  <a:lnTo>
                    <a:pt x="2705" y="2307"/>
                  </a:lnTo>
                  <a:lnTo>
                    <a:pt x="2765" y="2292"/>
                  </a:lnTo>
                  <a:lnTo>
                    <a:pt x="2825" y="2292"/>
                  </a:lnTo>
                  <a:lnTo>
                    <a:pt x="2884" y="2337"/>
                  </a:lnTo>
                  <a:lnTo>
                    <a:pt x="2914" y="2277"/>
                  </a:lnTo>
                  <a:lnTo>
                    <a:pt x="2899" y="2262"/>
                  </a:lnTo>
                  <a:lnTo>
                    <a:pt x="2914" y="2187"/>
                  </a:lnTo>
                  <a:lnTo>
                    <a:pt x="2989" y="2127"/>
                  </a:lnTo>
                  <a:lnTo>
                    <a:pt x="3004" y="2082"/>
                  </a:lnTo>
                  <a:lnTo>
                    <a:pt x="3019" y="2037"/>
                  </a:lnTo>
                  <a:lnTo>
                    <a:pt x="3064" y="2022"/>
                  </a:lnTo>
                  <a:lnTo>
                    <a:pt x="3168" y="1992"/>
                  </a:lnTo>
                  <a:lnTo>
                    <a:pt x="3243" y="2082"/>
                  </a:lnTo>
                  <a:lnTo>
                    <a:pt x="3318" y="2082"/>
                  </a:lnTo>
                  <a:lnTo>
                    <a:pt x="3437" y="2052"/>
                  </a:lnTo>
                  <a:lnTo>
                    <a:pt x="3407" y="2007"/>
                  </a:lnTo>
                  <a:lnTo>
                    <a:pt x="3363" y="1992"/>
                  </a:lnTo>
                  <a:lnTo>
                    <a:pt x="3288" y="1962"/>
                  </a:lnTo>
                  <a:lnTo>
                    <a:pt x="3288" y="1917"/>
                  </a:lnTo>
                  <a:lnTo>
                    <a:pt x="3273" y="1902"/>
                  </a:lnTo>
                  <a:lnTo>
                    <a:pt x="3273" y="1843"/>
                  </a:lnTo>
                  <a:lnTo>
                    <a:pt x="3288" y="1828"/>
                  </a:lnTo>
                  <a:lnTo>
                    <a:pt x="3273" y="1813"/>
                  </a:lnTo>
                  <a:lnTo>
                    <a:pt x="3288" y="1798"/>
                  </a:lnTo>
                  <a:lnTo>
                    <a:pt x="3273" y="1753"/>
                  </a:lnTo>
                  <a:lnTo>
                    <a:pt x="3273" y="1678"/>
                  </a:lnTo>
                  <a:lnTo>
                    <a:pt x="3273" y="1603"/>
                  </a:lnTo>
                  <a:lnTo>
                    <a:pt x="3243" y="1543"/>
                  </a:lnTo>
                  <a:lnTo>
                    <a:pt x="3183" y="1453"/>
                  </a:lnTo>
                  <a:lnTo>
                    <a:pt x="3198" y="1423"/>
                  </a:lnTo>
                  <a:lnTo>
                    <a:pt x="3153" y="1363"/>
                  </a:lnTo>
                  <a:lnTo>
                    <a:pt x="3153" y="1303"/>
                  </a:lnTo>
                  <a:lnTo>
                    <a:pt x="3153" y="1273"/>
                  </a:lnTo>
                  <a:lnTo>
                    <a:pt x="3124" y="1228"/>
                  </a:lnTo>
                  <a:lnTo>
                    <a:pt x="3138" y="1213"/>
                  </a:lnTo>
                  <a:lnTo>
                    <a:pt x="3213" y="1169"/>
                  </a:lnTo>
                  <a:lnTo>
                    <a:pt x="3153" y="1094"/>
                  </a:lnTo>
                  <a:lnTo>
                    <a:pt x="3198" y="1049"/>
                  </a:lnTo>
                  <a:lnTo>
                    <a:pt x="3138" y="974"/>
                  </a:lnTo>
                  <a:lnTo>
                    <a:pt x="3049" y="1004"/>
                  </a:lnTo>
                  <a:lnTo>
                    <a:pt x="3019" y="944"/>
                  </a:lnTo>
                  <a:lnTo>
                    <a:pt x="2959" y="914"/>
                  </a:lnTo>
                  <a:lnTo>
                    <a:pt x="2989" y="884"/>
                  </a:lnTo>
                  <a:lnTo>
                    <a:pt x="2929" y="794"/>
                  </a:lnTo>
                  <a:lnTo>
                    <a:pt x="2855" y="674"/>
                  </a:lnTo>
                  <a:lnTo>
                    <a:pt x="2825" y="569"/>
                  </a:lnTo>
                  <a:lnTo>
                    <a:pt x="2735" y="599"/>
                  </a:lnTo>
                  <a:lnTo>
                    <a:pt x="2690" y="554"/>
                  </a:lnTo>
                  <a:lnTo>
                    <a:pt x="2675" y="629"/>
                  </a:lnTo>
                  <a:lnTo>
                    <a:pt x="2615" y="659"/>
                  </a:lnTo>
                  <a:lnTo>
                    <a:pt x="2600" y="674"/>
                  </a:lnTo>
                  <a:lnTo>
                    <a:pt x="2511" y="614"/>
                  </a:lnTo>
                  <a:lnTo>
                    <a:pt x="2421" y="689"/>
                  </a:lnTo>
                  <a:lnTo>
                    <a:pt x="2361" y="659"/>
                  </a:lnTo>
                  <a:lnTo>
                    <a:pt x="2302" y="734"/>
                  </a:lnTo>
                  <a:lnTo>
                    <a:pt x="2242" y="749"/>
                  </a:lnTo>
                  <a:lnTo>
                    <a:pt x="2242" y="794"/>
                  </a:lnTo>
                  <a:lnTo>
                    <a:pt x="2212" y="794"/>
                  </a:lnTo>
                  <a:lnTo>
                    <a:pt x="2152" y="779"/>
                  </a:lnTo>
                  <a:lnTo>
                    <a:pt x="2107" y="824"/>
                  </a:lnTo>
                  <a:lnTo>
                    <a:pt x="2092" y="839"/>
                  </a:lnTo>
                  <a:lnTo>
                    <a:pt x="2122" y="899"/>
                  </a:lnTo>
                  <a:lnTo>
                    <a:pt x="2077" y="899"/>
                  </a:lnTo>
                  <a:lnTo>
                    <a:pt x="2077" y="989"/>
                  </a:lnTo>
                  <a:lnTo>
                    <a:pt x="2048" y="1034"/>
                  </a:lnTo>
                  <a:lnTo>
                    <a:pt x="2003" y="1034"/>
                  </a:lnTo>
                  <a:lnTo>
                    <a:pt x="2003" y="1094"/>
                  </a:lnTo>
                  <a:lnTo>
                    <a:pt x="1988" y="1094"/>
                  </a:lnTo>
                  <a:lnTo>
                    <a:pt x="1928" y="1019"/>
                  </a:lnTo>
                  <a:lnTo>
                    <a:pt x="1883" y="1049"/>
                  </a:lnTo>
                  <a:lnTo>
                    <a:pt x="1794" y="944"/>
                  </a:lnTo>
                  <a:lnTo>
                    <a:pt x="1689" y="989"/>
                  </a:lnTo>
                  <a:lnTo>
                    <a:pt x="1629" y="929"/>
                  </a:lnTo>
                  <a:lnTo>
                    <a:pt x="1584" y="854"/>
                  </a:lnTo>
                  <a:lnTo>
                    <a:pt x="1584" y="794"/>
                  </a:lnTo>
                  <a:lnTo>
                    <a:pt x="1525" y="779"/>
                  </a:lnTo>
                  <a:lnTo>
                    <a:pt x="1510" y="689"/>
                  </a:lnTo>
                  <a:lnTo>
                    <a:pt x="1495" y="689"/>
                  </a:lnTo>
                  <a:lnTo>
                    <a:pt x="1495" y="674"/>
                  </a:lnTo>
                  <a:lnTo>
                    <a:pt x="1450" y="644"/>
                  </a:lnTo>
                  <a:lnTo>
                    <a:pt x="1375" y="554"/>
                  </a:lnTo>
                  <a:lnTo>
                    <a:pt x="1390" y="494"/>
                  </a:lnTo>
                  <a:lnTo>
                    <a:pt x="1345" y="465"/>
                  </a:lnTo>
                  <a:lnTo>
                    <a:pt x="1300" y="480"/>
                  </a:lnTo>
                  <a:lnTo>
                    <a:pt x="1241" y="465"/>
                  </a:lnTo>
                  <a:lnTo>
                    <a:pt x="1196" y="435"/>
                  </a:lnTo>
                  <a:lnTo>
                    <a:pt x="1181" y="465"/>
                  </a:lnTo>
                  <a:lnTo>
                    <a:pt x="1091" y="480"/>
                  </a:lnTo>
                  <a:lnTo>
                    <a:pt x="1061" y="360"/>
                  </a:lnTo>
                  <a:lnTo>
                    <a:pt x="1031" y="345"/>
                  </a:lnTo>
                  <a:lnTo>
                    <a:pt x="1016" y="270"/>
                  </a:lnTo>
                  <a:lnTo>
                    <a:pt x="972" y="285"/>
                  </a:lnTo>
                  <a:lnTo>
                    <a:pt x="972" y="270"/>
                  </a:lnTo>
                  <a:lnTo>
                    <a:pt x="1016" y="210"/>
                  </a:lnTo>
                  <a:lnTo>
                    <a:pt x="987" y="165"/>
                  </a:lnTo>
                  <a:lnTo>
                    <a:pt x="1016" y="30"/>
                  </a:lnTo>
                  <a:lnTo>
                    <a:pt x="972" y="0"/>
                  </a:lnTo>
                  <a:lnTo>
                    <a:pt x="867" y="30"/>
                  </a:lnTo>
                  <a:lnTo>
                    <a:pt x="807" y="165"/>
                  </a:lnTo>
                  <a:lnTo>
                    <a:pt x="747" y="285"/>
                  </a:lnTo>
                  <a:lnTo>
                    <a:pt x="703" y="210"/>
                  </a:lnTo>
                  <a:lnTo>
                    <a:pt x="643" y="255"/>
                  </a:lnTo>
                  <a:lnTo>
                    <a:pt x="598" y="360"/>
                  </a:lnTo>
                  <a:lnTo>
                    <a:pt x="553" y="375"/>
                  </a:lnTo>
                  <a:lnTo>
                    <a:pt x="478" y="285"/>
                  </a:lnTo>
                  <a:lnTo>
                    <a:pt x="478" y="300"/>
                  </a:lnTo>
                  <a:lnTo>
                    <a:pt x="419" y="315"/>
                  </a:lnTo>
                  <a:lnTo>
                    <a:pt x="374" y="210"/>
                  </a:lnTo>
                  <a:lnTo>
                    <a:pt x="269" y="255"/>
                  </a:lnTo>
                  <a:lnTo>
                    <a:pt x="254" y="270"/>
                  </a:lnTo>
                  <a:lnTo>
                    <a:pt x="209" y="255"/>
                  </a:lnTo>
                  <a:lnTo>
                    <a:pt x="60" y="345"/>
                  </a:lnTo>
                  <a:lnTo>
                    <a:pt x="90" y="375"/>
                  </a:lnTo>
                  <a:lnTo>
                    <a:pt x="45" y="450"/>
                  </a:lnTo>
                  <a:lnTo>
                    <a:pt x="45" y="465"/>
                  </a:lnTo>
                  <a:lnTo>
                    <a:pt x="15" y="465"/>
                  </a:lnTo>
                  <a:lnTo>
                    <a:pt x="15" y="554"/>
                  </a:lnTo>
                  <a:lnTo>
                    <a:pt x="30" y="584"/>
                  </a:lnTo>
                  <a:lnTo>
                    <a:pt x="0" y="599"/>
                  </a:lnTo>
                  <a:lnTo>
                    <a:pt x="0" y="644"/>
                  </a:lnTo>
                  <a:lnTo>
                    <a:pt x="90" y="659"/>
                  </a:lnTo>
                  <a:lnTo>
                    <a:pt x="194" y="704"/>
                  </a:lnTo>
                  <a:lnTo>
                    <a:pt x="194" y="644"/>
                  </a:lnTo>
                  <a:lnTo>
                    <a:pt x="239" y="674"/>
                  </a:lnTo>
                  <a:lnTo>
                    <a:pt x="314" y="719"/>
                  </a:lnTo>
                  <a:lnTo>
                    <a:pt x="284" y="734"/>
                  </a:lnTo>
                  <a:lnTo>
                    <a:pt x="344" y="734"/>
                  </a:lnTo>
                  <a:lnTo>
                    <a:pt x="299" y="749"/>
                  </a:lnTo>
                  <a:lnTo>
                    <a:pt x="180" y="809"/>
                  </a:lnTo>
                  <a:lnTo>
                    <a:pt x="90" y="884"/>
                  </a:lnTo>
                  <a:lnTo>
                    <a:pt x="105" y="929"/>
                  </a:lnTo>
                  <a:lnTo>
                    <a:pt x="150" y="989"/>
                  </a:lnTo>
                  <a:lnTo>
                    <a:pt x="180" y="1034"/>
                  </a:lnTo>
                  <a:lnTo>
                    <a:pt x="254" y="1094"/>
                  </a:lnTo>
                  <a:lnTo>
                    <a:pt x="180" y="1154"/>
                  </a:lnTo>
                  <a:lnTo>
                    <a:pt x="194" y="1198"/>
                  </a:lnTo>
                  <a:lnTo>
                    <a:pt x="209" y="1228"/>
                  </a:lnTo>
                  <a:lnTo>
                    <a:pt x="239" y="1228"/>
                  </a:lnTo>
                  <a:lnTo>
                    <a:pt x="299" y="1184"/>
                  </a:lnTo>
                  <a:lnTo>
                    <a:pt x="344" y="1243"/>
                  </a:lnTo>
                  <a:lnTo>
                    <a:pt x="359" y="1258"/>
                  </a:lnTo>
                  <a:lnTo>
                    <a:pt x="404" y="1318"/>
                  </a:lnTo>
                  <a:lnTo>
                    <a:pt x="478" y="1333"/>
                  </a:lnTo>
                  <a:lnTo>
                    <a:pt x="538" y="1393"/>
                  </a:lnTo>
                  <a:lnTo>
                    <a:pt x="613" y="1453"/>
                  </a:lnTo>
                  <a:lnTo>
                    <a:pt x="643" y="1423"/>
                  </a:lnTo>
                  <a:lnTo>
                    <a:pt x="703" y="1408"/>
                  </a:lnTo>
                  <a:lnTo>
                    <a:pt x="703" y="1378"/>
                  </a:lnTo>
                  <a:lnTo>
                    <a:pt x="732" y="1378"/>
                  </a:lnTo>
                  <a:lnTo>
                    <a:pt x="777" y="1453"/>
                  </a:lnTo>
                  <a:lnTo>
                    <a:pt x="807" y="1468"/>
                  </a:lnTo>
                  <a:lnTo>
                    <a:pt x="822" y="1453"/>
                  </a:lnTo>
                  <a:lnTo>
                    <a:pt x="852" y="1483"/>
                  </a:lnTo>
                  <a:lnTo>
                    <a:pt x="852" y="1438"/>
                  </a:lnTo>
                  <a:lnTo>
                    <a:pt x="897" y="1438"/>
                  </a:lnTo>
                  <a:lnTo>
                    <a:pt x="912" y="1408"/>
                  </a:lnTo>
                  <a:lnTo>
                    <a:pt x="942" y="1408"/>
                  </a:lnTo>
                  <a:lnTo>
                    <a:pt x="942" y="1438"/>
                  </a:lnTo>
                  <a:lnTo>
                    <a:pt x="972" y="1438"/>
                  </a:lnTo>
                  <a:lnTo>
                    <a:pt x="1001" y="1423"/>
                  </a:lnTo>
                  <a:lnTo>
                    <a:pt x="1031" y="1453"/>
                  </a:lnTo>
                  <a:lnTo>
                    <a:pt x="1061" y="1468"/>
                  </a:lnTo>
                  <a:lnTo>
                    <a:pt x="1076" y="1498"/>
                  </a:lnTo>
                  <a:lnTo>
                    <a:pt x="1121" y="1468"/>
                  </a:lnTo>
                  <a:lnTo>
                    <a:pt x="1151" y="1468"/>
                  </a:lnTo>
                  <a:lnTo>
                    <a:pt x="1211" y="1468"/>
                  </a:lnTo>
                  <a:lnTo>
                    <a:pt x="1211" y="1408"/>
                  </a:lnTo>
                  <a:lnTo>
                    <a:pt x="1241" y="1423"/>
                  </a:lnTo>
                  <a:lnTo>
                    <a:pt x="1285" y="1423"/>
                  </a:lnTo>
                  <a:lnTo>
                    <a:pt x="1285" y="1453"/>
                  </a:lnTo>
                  <a:lnTo>
                    <a:pt x="1345" y="1438"/>
                  </a:lnTo>
                  <a:lnTo>
                    <a:pt x="1390" y="1453"/>
                  </a:lnTo>
                  <a:lnTo>
                    <a:pt x="1360" y="1468"/>
                  </a:lnTo>
                  <a:lnTo>
                    <a:pt x="1390" y="1513"/>
                  </a:lnTo>
                  <a:lnTo>
                    <a:pt x="1435" y="1543"/>
                  </a:lnTo>
                  <a:lnTo>
                    <a:pt x="1450" y="1573"/>
                  </a:lnTo>
                  <a:lnTo>
                    <a:pt x="1480" y="1573"/>
                  </a:lnTo>
                  <a:lnTo>
                    <a:pt x="1525" y="1693"/>
                  </a:lnTo>
                  <a:lnTo>
                    <a:pt x="1554" y="1738"/>
                  </a:lnTo>
                  <a:close/>
                </a:path>
              </a:pathLst>
            </a:custGeom>
            <a:solidFill>
              <a:srgbClr val="FFCC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73" name="Freeform 20"/>
            <p:cNvSpPr>
              <a:spLocks/>
            </p:cNvSpPr>
            <p:nvPr/>
          </p:nvSpPr>
          <p:spPr bwMode="auto">
            <a:xfrm>
              <a:off x="2632" y="1786"/>
              <a:ext cx="2312" cy="2577"/>
            </a:xfrm>
            <a:custGeom>
              <a:avLst/>
              <a:gdLst>
                <a:gd name="T0" fmla="*/ 4 w 2600"/>
                <a:gd name="T1" fmla="*/ 292 h 2651"/>
                <a:gd name="T2" fmla="*/ 4 w 2600"/>
                <a:gd name="T3" fmla="*/ 250 h 2651"/>
                <a:gd name="T4" fmla="*/ 4 w 2600"/>
                <a:gd name="T5" fmla="*/ 233 h 2651"/>
                <a:gd name="T6" fmla="*/ 4 w 2600"/>
                <a:gd name="T7" fmla="*/ 223 h 2651"/>
                <a:gd name="T8" fmla="*/ 4 w 2600"/>
                <a:gd name="T9" fmla="*/ 220 h 2651"/>
                <a:gd name="T10" fmla="*/ 4 w 2600"/>
                <a:gd name="T11" fmla="*/ 192 h 2651"/>
                <a:gd name="T12" fmla="*/ 4 w 2600"/>
                <a:gd name="T13" fmla="*/ 158 h 2651"/>
                <a:gd name="T14" fmla="*/ 4 w 2600"/>
                <a:gd name="T15" fmla="*/ 125 h 2651"/>
                <a:gd name="T16" fmla="*/ 4 w 2600"/>
                <a:gd name="T17" fmla="*/ 100 h 2651"/>
                <a:gd name="T18" fmla="*/ 4 w 2600"/>
                <a:gd name="T19" fmla="*/ 78 h 2651"/>
                <a:gd name="T20" fmla="*/ 4 w 2600"/>
                <a:gd name="T21" fmla="*/ 64 h 2651"/>
                <a:gd name="T22" fmla="*/ 4 w 2600"/>
                <a:gd name="T23" fmla="*/ 29 h 2651"/>
                <a:gd name="T24" fmla="*/ 4 w 2600"/>
                <a:gd name="T25" fmla="*/ 17 h 2651"/>
                <a:gd name="T26" fmla="*/ 4 w 2600"/>
                <a:gd name="T27" fmla="*/ 17 h 2651"/>
                <a:gd name="T28" fmla="*/ 4 w 2600"/>
                <a:gd name="T29" fmla="*/ 17 h 2651"/>
                <a:gd name="T30" fmla="*/ 4 w 2600"/>
                <a:gd name="T31" fmla="*/ 35 h 2651"/>
                <a:gd name="T32" fmla="*/ 4 w 2600"/>
                <a:gd name="T33" fmla="*/ 64 h 2651"/>
                <a:gd name="T34" fmla="*/ 4 w 2600"/>
                <a:gd name="T35" fmla="*/ 97 h 2651"/>
                <a:gd name="T36" fmla="*/ 4 w 2600"/>
                <a:gd name="T37" fmla="*/ 124 h 2651"/>
                <a:gd name="T38" fmla="*/ 4 w 2600"/>
                <a:gd name="T39" fmla="*/ 149 h 2651"/>
                <a:gd name="T40" fmla="*/ 4 w 2600"/>
                <a:gd name="T41" fmla="*/ 185 h 2651"/>
                <a:gd name="T42" fmla="*/ 4 w 2600"/>
                <a:gd name="T43" fmla="*/ 218 h 2651"/>
                <a:gd name="T44" fmla="*/ 4 w 2600"/>
                <a:gd name="T45" fmla="*/ 240 h 2651"/>
                <a:gd name="T46" fmla="*/ 4 w 2600"/>
                <a:gd name="T47" fmla="*/ 254 h 2651"/>
                <a:gd name="T48" fmla="*/ 4 w 2600"/>
                <a:gd name="T49" fmla="*/ 236 h 2651"/>
                <a:gd name="T50" fmla="*/ 4 w 2600"/>
                <a:gd name="T51" fmla="*/ 276 h 2651"/>
                <a:gd name="T52" fmla="*/ 4 w 2600"/>
                <a:gd name="T53" fmla="*/ 287 h 2651"/>
                <a:gd name="T54" fmla="*/ 4 w 2600"/>
                <a:gd name="T55" fmla="*/ 297 h 2651"/>
                <a:gd name="T56" fmla="*/ 4 w 2600"/>
                <a:gd name="T57" fmla="*/ 313 h 2651"/>
                <a:gd name="T58" fmla="*/ 4 w 2600"/>
                <a:gd name="T59" fmla="*/ 342 h 2651"/>
                <a:gd name="T60" fmla="*/ 4 w 2600"/>
                <a:gd name="T61" fmla="*/ 363 h 2651"/>
                <a:gd name="T62" fmla="*/ 4 w 2600"/>
                <a:gd name="T63" fmla="*/ 363 h 2651"/>
                <a:gd name="T64" fmla="*/ 4 w 2600"/>
                <a:gd name="T65" fmla="*/ 379 h 2651"/>
                <a:gd name="T66" fmla="*/ 4 w 2600"/>
                <a:gd name="T67" fmla="*/ 398 h 2651"/>
                <a:gd name="T68" fmla="*/ 4 w 2600"/>
                <a:gd name="T69" fmla="*/ 420 h 2651"/>
                <a:gd name="T70" fmla="*/ 4 w 2600"/>
                <a:gd name="T71" fmla="*/ 445 h 2651"/>
                <a:gd name="T72" fmla="*/ 4 w 2600"/>
                <a:gd name="T73" fmla="*/ 432 h 2651"/>
                <a:gd name="T74" fmla="*/ 4 w 2600"/>
                <a:gd name="T75" fmla="*/ 438 h 2651"/>
                <a:gd name="T76" fmla="*/ 4 w 2600"/>
                <a:gd name="T77" fmla="*/ 445 h 2651"/>
                <a:gd name="T78" fmla="*/ 4 w 2600"/>
                <a:gd name="T79" fmla="*/ 457 h 2651"/>
                <a:gd name="T80" fmla="*/ 4 w 2600"/>
                <a:gd name="T81" fmla="*/ 465 h 2651"/>
                <a:gd name="T82" fmla="*/ 4 w 2600"/>
                <a:gd name="T83" fmla="*/ 471 h 2651"/>
                <a:gd name="T84" fmla="*/ 4 w 2600"/>
                <a:gd name="T85" fmla="*/ 483 h 2651"/>
                <a:gd name="T86" fmla="*/ 4 w 2600"/>
                <a:gd name="T87" fmla="*/ 471 h 2651"/>
                <a:gd name="T88" fmla="*/ 4 w 2600"/>
                <a:gd name="T89" fmla="*/ 449 h 2651"/>
                <a:gd name="T90" fmla="*/ 4 w 2600"/>
                <a:gd name="T91" fmla="*/ 420 h 2651"/>
                <a:gd name="T92" fmla="*/ 4 w 2600"/>
                <a:gd name="T93" fmla="*/ 398 h 2651"/>
                <a:gd name="T94" fmla="*/ 4 w 2600"/>
                <a:gd name="T95" fmla="*/ 383 h 2651"/>
                <a:gd name="T96" fmla="*/ 4 w 2600"/>
                <a:gd name="T97" fmla="*/ 372 h 2651"/>
                <a:gd name="T98" fmla="*/ 4 w 2600"/>
                <a:gd name="T99" fmla="*/ 376 h 2651"/>
                <a:gd name="T100" fmla="*/ 4 w 2600"/>
                <a:gd name="T101" fmla="*/ 368 h 2651"/>
                <a:gd name="T102" fmla="*/ 4 w 2600"/>
                <a:gd name="T103" fmla="*/ 363 h 2651"/>
                <a:gd name="T104" fmla="*/ 4 w 2600"/>
                <a:gd name="T105" fmla="*/ 346 h 2651"/>
                <a:gd name="T106" fmla="*/ 4 w 2600"/>
                <a:gd name="T107" fmla="*/ 319 h 26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00"/>
                <a:gd name="T163" fmla="*/ 0 h 2651"/>
                <a:gd name="T164" fmla="*/ 2600 w 2600"/>
                <a:gd name="T165" fmla="*/ 2651 h 26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00" h="2651">
                  <a:moveTo>
                    <a:pt x="2256" y="1752"/>
                  </a:moveTo>
                  <a:lnTo>
                    <a:pt x="2242" y="1708"/>
                  </a:lnTo>
                  <a:lnTo>
                    <a:pt x="2316" y="1648"/>
                  </a:lnTo>
                  <a:lnTo>
                    <a:pt x="2242" y="1588"/>
                  </a:lnTo>
                  <a:lnTo>
                    <a:pt x="2212" y="1543"/>
                  </a:lnTo>
                  <a:lnTo>
                    <a:pt x="2167" y="1483"/>
                  </a:lnTo>
                  <a:lnTo>
                    <a:pt x="2152" y="1438"/>
                  </a:lnTo>
                  <a:lnTo>
                    <a:pt x="2242" y="1363"/>
                  </a:lnTo>
                  <a:lnTo>
                    <a:pt x="2361" y="1303"/>
                  </a:lnTo>
                  <a:lnTo>
                    <a:pt x="2406" y="1288"/>
                  </a:lnTo>
                  <a:lnTo>
                    <a:pt x="2346" y="1288"/>
                  </a:lnTo>
                  <a:lnTo>
                    <a:pt x="2376" y="1273"/>
                  </a:lnTo>
                  <a:lnTo>
                    <a:pt x="2301" y="1228"/>
                  </a:lnTo>
                  <a:lnTo>
                    <a:pt x="2256" y="1198"/>
                  </a:lnTo>
                  <a:lnTo>
                    <a:pt x="2256" y="1258"/>
                  </a:lnTo>
                  <a:lnTo>
                    <a:pt x="2152" y="1213"/>
                  </a:lnTo>
                  <a:lnTo>
                    <a:pt x="2062" y="1198"/>
                  </a:lnTo>
                  <a:lnTo>
                    <a:pt x="1987" y="1228"/>
                  </a:lnTo>
                  <a:lnTo>
                    <a:pt x="1973" y="1183"/>
                  </a:lnTo>
                  <a:lnTo>
                    <a:pt x="1913" y="1198"/>
                  </a:lnTo>
                  <a:lnTo>
                    <a:pt x="1868" y="1168"/>
                  </a:lnTo>
                  <a:lnTo>
                    <a:pt x="1823" y="1108"/>
                  </a:lnTo>
                  <a:lnTo>
                    <a:pt x="1763" y="1063"/>
                  </a:lnTo>
                  <a:lnTo>
                    <a:pt x="1763" y="1048"/>
                  </a:lnTo>
                  <a:lnTo>
                    <a:pt x="1733" y="1048"/>
                  </a:lnTo>
                  <a:lnTo>
                    <a:pt x="1719" y="1019"/>
                  </a:lnTo>
                  <a:lnTo>
                    <a:pt x="1704" y="914"/>
                  </a:lnTo>
                  <a:lnTo>
                    <a:pt x="1689" y="869"/>
                  </a:lnTo>
                  <a:lnTo>
                    <a:pt x="1689" y="839"/>
                  </a:lnTo>
                  <a:lnTo>
                    <a:pt x="1644" y="779"/>
                  </a:lnTo>
                  <a:lnTo>
                    <a:pt x="1644" y="734"/>
                  </a:lnTo>
                  <a:lnTo>
                    <a:pt x="1629" y="689"/>
                  </a:lnTo>
                  <a:lnTo>
                    <a:pt x="1614" y="644"/>
                  </a:lnTo>
                  <a:lnTo>
                    <a:pt x="1614" y="599"/>
                  </a:lnTo>
                  <a:lnTo>
                    <a:pt x="1584" y="554"/>
                  </a:lnTo>
                  <a:lnTo>
                    <a:pt x="1584" y="539"/>
                  </a:lnTo>
                  <a:lnTo>
                    <a:pt x="1569" y="509"/>
                  </a:lnTo>
                  <a:lnTo>
                    <a:pt x="1569" y="494"/>
                  </a:lnTo>
                  <a:lnTo>
                    <a:pt x="1539" y="449"/>
                  </a:lnTo>
                  <a:lnTo>
                    <a:pt x="1524" y="419"/>
                  </a:lnTo>
                  <a:lnTo>
                    <a:pt x="1539" y="389"/>
                  </a:lnTo>
                  <a:lnTo>
                    <a:pt x="1509" y="374"/>
                  </a:lnTo>
                  <a:lnTo>
                    <a:pt x="1509" y="359"/>
                  </a:lnTo>
                  <a:lnTo>
                    <a:pt x="1494" y="344"/>
                  </a:lnTo>
                  <a:lnTo>
                    <a:pt x="1494" y="330"/>
                  </a:lnTo>
                  <a:lnTo>
                    <a:pt x="1464" y="240"/>
                  </a:lnTo>
                  <a:lnTo>
                    <a:pt x="1435" y="210"/>
                  </a:lnTo>
                  <a:lnTo>
                    <a:pt x="1435" y="150"/>
                  </a:lnTo>
                  <a:lnTo>
                    <a:pt x="1390" y="120"/>
                  </a:lnTo>
                  <a:lnTo>
                    <a:pt x="1360" y="45"/>
                  </a:lnTo>
                  <a:lnTo>
                    <a:pt x="1345" y="30"/>
                  </a:lnTo>
                  <a:lnTo>
                    <a:pt x="1330" y="30"/>
                  </a:lnTo>
                  <a:lnTo>
                    <a:pt x="1285" y="0"/>
                  </a:lnTo>
                  <a:lnTo>
                    <a:pt x="1181" y="30"/>
                  </a:lnTo>
                  <a:lnTo>
                    <a:pt x="1091" y="60"/>
                  </a:lnTo>
                  <a:lnTo>
                    <a:pt x="1061" y="75"/>
                  </a:lnTo>
                  <a:lnTo>
                    <a:pt x="956" y="75"/>
                  </a:lnTo>
                  <a:lnTo>
                    <a:pt x="926" y="90"/>
                  </a:lnTo>
                  <a:lnTo>
                    <a:pt x="882" y="90"/>
                  </a:lnTo>
                  <a:lnTo>
                    <a:pt x="852" y="75"/>
                  </a:lnTo>
                  <a:lnTo>
                    <a:pt x="792" y="75"/>
                  </a:lnTo>
                  <a:lnTo>
                    <a:pt x="717" y="120"/>
                  </a:lnTo>
                  <a:lnTo>
                    <a:pt x="613" y="180"/>
                  </a:lnTo>
                  <a:lnTo>
                    <a:pt x="538" y="210"/>
                  </a:lnTo>
                  <a:lnTo>
                    <a:pt x="448" y="240"/>
                  </a:lnTo>
                  <a:lnTo>
                    <a:pt x="269" y="285"/>
                  </a:lnTo>
                  <a:lnTo>
                    <a:pt x="164" y="344"/>
                  </a:lnTo>
                  <a:lnTo>
                    <a:pt x="75" y="389"/>
                  </a:lnTo>
                  <a:lnTo>
                    <a:pt x="45" y="434"/>
                  </a:lnTo>
                  <a:lnTo>
                    <a:pt x="0" y="479"/>
                  </a:lnTo>
                  <a:lnTo>
                    <a:pt x="30" y="524"/>
                  </a:lnTo>
                  <a:lnTo>
                    <a:pt x="75" y="569"/>
                  </a:lnTo>
                  <a:lnTo>
                    <a:pt x="134" y="614"/>
                  </a:lnTo>
                  <a:lnTo>
                    <a:pt x="149" y="644"/>
                  </a:lnTo>
                  <a:lnTo>
                    <a:pt x="209" y="674"/>
                  </a:lnTo>
                  <a:lnTo>
                    <a:pt x="209" y="719"/>
                  </a:lnTo>
                  <a:lnTo>
                    <a:pt x="239" y="779"/>
                  </a:lnTo>
                  <a:lnTo>
                    <a:pt x="299" y="764"/>
                  </a:lnTo>
                  <a:lnTo>
                    <a:pt x="344" y="809"/>
                  </a:lnTo>
                  <a:lnTo>
                    <a:pt x="359" y="839"/>
                  </a:lnTo>
                  <a:lnTo>
                    <a:pt x="299" y="914"/>
                  </a:lnTo>
                  <a:lnTo>
                    <a:pt x="359" y="929"/>
                  </a:lnTo>
                  <a:lnTo>
                    <a:pt x="344" y="1004"/>
                  </a:lnTo>
                  <a:lnTo>
                    <a:pt x="344" y="1034"/>
                  </a:lnTo>
                  <a:lnTo>
                    <a:pt x="388" y="1048"/>
                  </a:lnTo>
                  <a:lnTo>
                    <a:pt x="344" y="1108"/>
                  </a:lnTo>
                  <a:lnTo>
                    <a:pt x="418" y="1183"/>
                  </a:lnTo>
                  <a:lnTo>
                    <a:pt x="314" y="1273"/>
                  </a:lnTo>
                  <a:lnTo>
                    <a:pt x="344" y="1303"/>
                  </a:lnTo>
                  <a:lnTo>
                    <a:pt x="418" y="1318"/>
                  </a:lnTo>
                  <a:lnTo>
                    <a:pt x="508" y="1303"/>
                  </a:lnTo>
                  <a:lnTo>
                    <a:pt x="538" y="1318"/>
                  </a:lnTo>
                  <a:lnTo>
                    <a:pt x="553" y="1348"/>
                  </a:lnTo>
                  <a:lnTo>
                    <a:pt x="553" y="1363"/>
                  </a:lnTo>
                  <a:lnTo>
                    <a:pt x="583" y="1378"/>
                  </a:lnTo>
                  <a:lnTo>
                    <a:pt x="657" y="1333"/>
                  </a:lnTo>
                  <a:lnTo>
                    <a:pt x="717" y="1288"/>
                  </a:lnTo>
                  <a:lnTo>
                    <a:pt x="732" y="1288"/>
                  </a:lnTo>
                  <a:lnTo>
                    <a:pt x="777" y="1288"/>
                  </a:lnTo>
                  <a:lnTo>
                    <a:pt x="747" y="1363"/>
                  </a:lnTo>
                  <a:lnTo>
                    <a:pt x="657" y="1423"/>
                  </a:lnTo>
                  <a:lnTo>
                    <a:pt x="672" y="1468"/>
                  </a:lnTo>
                  <a:lnTo>
                    <a:pt x="702" y="1498"/>
                  </a:lnTo>
                  <a:lnTo>
                    <a:pt x="717" y="1528"/>
                  </a:lnTo>
                  <a:lnTo>
                    <a:pt x="762" y="1543"/>
                  </a:lnTo>
                  <a:lnTo>
                    <a:pt x="807" y="1573"/>
                  </a:lnTo>
                  <a:lnTo>
                    <a:pt x="852" y="1558"/>
                  </a:lnTo>
                  <a:lnTo>
                    <a:pt x="882" y="1558"/>
                  </a:lnTo>
                  <a:lnTo>
                    <a:pt x="897" y="1603"/>
                  </a:lnTo>
                  <a:lnTo>
                    <a:pt x="912" y="1618"/>
                  </a:lnTo>
                  <a:lnTo>
                    <a:pt x="941" y="1618"/>
                  </a:lnTo>
                  <a:lnTo>
                    <a:pt x="956" y="1648"/>
                  </a:lnTo>
                  <a:lnTo>
                    <a:pt x="941" y="1663"/>
                  </a:lnTo>
                  <a:lnTo>
                    <a:pt x="956" y="1663"/>
                  </a:lnTo>
                  <a:lnTo>
                    <a:pt x="941" y="1708"/>
                  </a:lnTo>
                  <a:lnTo>
                    <a:pt x="882" y="1738"/>
                  </a:lnTo>
                  <a:lnTo>
                    <a:pt x="852" y="1812"/>
                  </a:lnTo>
                  <a:lnTo>
                    <a:pt x="822" y="1812"/>
                  </a:lnTo>
                  <a:lnTo>
                    <a:pt x="807" y="1857"/>
                  </a:lnTo>
                  <a:lnTo>
                    <a:pt x="852" y="1887"/>
                  </a:lnTo>
                  <a:lnTo>
                    <a:pt x="807" y="1932"/>
                  </a:lnTo>
                  <a:lnTo>
                    <a:pt x="837" y="1977"/>
                  </a:lnTo>
                  <a:lnTo>
                    <a:pt x="882" y="1977"/>
                  </a:lnTo>
                  <a:lnTo>
                    <a:pt x="897" y="2007"/>
                  </a:lnTo>
                  <a:lnTo>
                    <a:pt x="941" y="1977"/>
                  </a:lnTo>
                  <a:lnTo>
                    <a:pt x="986" y="1977"/>
                  </a:lnTo>
                  <a:lnTo>
                    <a:pt x="1016" y="1977"/>
                  </a:lnTo>
                  <a:lnTo>
                    <a:pt x="1031" y="2007"/>
                  </a:lnTo>
                  <a:lnTo>
                    <a:pt x="1091" y="2007"/>
                  </a:lnTo>
                  <a:lnTo>
                    <a:pt x="1091" y="2067"/>
                  </a:lnTo>
                  <a:lnTo>
                    <a:pt x="1106" y="2067"/>
                  </a:lnTo>
                  <a:lnTo>
                    <a:pt x="1061" y="2142"/>
                  </a:lnTo>
                  <a:lnTo>
                    <a:pt x="1076" y="2187"/>
                  </a:lnTo>
                  <a:lnTo>
                    <a:pt x="1106" y="2172"/>
                  </a:lnTo>
                  <a:lnTo>
                    <a:pt x="1121" y="2172"/>
                  </a:lnTo>
                  <a:lnTo>
                    <a:pt x="1106" y="2202"/>
                  </a:lnTo>
                  <a:lnTo>
                    <a:pt x="1136" y="2217"/>
                  </a:lnTo>
                  <a:lnTo>
                    <a:pt x="1136" y="2262"/>
                  </a:lnTo>
                  <a:lnTo>
                    <a:pt x="1151" y="2277"/>
                  </a:lnTo>
                  <a:lnTo>
                    <a:pt x="1151" y="2292"/>
                  </a:lnTo>
                  <a:lnTo>
                    <a:pt x="1181" y="2292"/>
                  </a:lnTo>
                  <a:lnTo>
                    <a:pt x="1240" y="2352"/>
                  </a:lnTo>
                  <a:lnTo>
                    <a:pt x="1270" y="2427"/>
                  </a:lnTo>
                  <a:lnTo>
                    <a:pt x="1330" y="2412"/>
                  </a:lnTo>
                  <a:lnTo>
                    <a:pt x="1464" y="2397"/>
                  </a:lnTo>
                  <a:lnTo>
                    <a:pt x="1464" y="2367"/>
                  </a:lnTo>
                  <a:lnTo>
                    <a:pt x="1524" y="2352"/>
                  </a:lnTo>
                  <a:lnTo>
                    <a:pt x="1554" y="2367"/>
                  </a:lnTo>
                  <a:lnTo>
                    <a:pt x="1599" y="2352"/>
                  </a:lnTo>
                  <a:lnTo>
                    <a:pt x="1659" y="2367"/>
                  </a:lnTo>
                  <a:lnTo>
                    <a:pt x="1674" y="2382"/>
                  </a:lnTo>
                  <a:lnTo>
                    <a:pt x="1704" y="2382"/>
                  </a:lnTo>
                  <a:lnTo>
                    <a:pt x="1704" y="2412"/>
                  </a:lnTo>
                  <a:lnTo>
                    <a:pt x="1689" y="2412"/>
                  </a:lnTo>
                  <a:lnTo>
                    <a:pt x="1674" y="2427"/>
                  </a:lnTo>
                  <a:lnTo>
                    <a:pt x="1689" y="2471"/>
                  </a:lnTo>
                  <a:lnTo>
                    <a:pt x="1719" y="2456"/>
                  </a:lnTo>
                  <a:lnTo>
                    <a:pt x="1733" y="2456"/>
                  </a:lnTo>
                  <a:lnTo>
                    <a:pt x="1733" y="2486"/>
                  </a:lnTo>
                  <a:lnTo>
                    <a:pt x="1719" y="2501"/>
                  </a:lnTo>
                  <a:lnTo>
                    <a:pt x="1719" y="2516"/>
                  </a:lnTo>
                  <a:lnTo>
                    <a:pt x="1763" y="2516"/>
                  </a:lnTo>
                  <a:lnTo>
                    <a:pt x="1778" y="2531"/>
                  </a:lnTo>
                  <a:lnTo>
                    <a:pt x="1808" y="2516"/>
                  </a:lnTo>
                  <a:lnTo>
                    <a:pt x="1823" y="2531"/>
                  </a:lnTo>
                  <a:lnTo>
                    <a:pt x="1853" y="2546"/>
                  </a:lnTo>
                  <a:lnTo>
                    <a:pt x="1853" y="2576"/>
                  </a:lnTo>
                  <a:lnTo>
                    <a:pt x="1883" y="2591"/>
                  </a:lnTo>
                  <a:lnTo>
                    <a:pt x="1898" y="2591"/>
                  </a:lnTo>
                  <a:lnTo>
                    <a:pt x="1943" y="2591"/>
                  </a:lnTo>
                  <a:lnTo>
                    <a:pt x="1943" y="2621"/>
                  </a:lnTo>
                  <a:lnTo>
                    <a:pt x="2002" y="2651"/>
                  </a:lnTo>
                  <a:lnTo>
                    <a:pt x="2032" y="2606"/>
                  </a:lnTo>
                  <a:lnTo>
                    <a:pt x="2092" y="2576"/>
                  </a:lnTo>
                  <a:lnTo>
                    <a:pt x="2077" y="2561"/>
                  </a:lnTo>
                  <a:lnTo>
                    <a:pt x="2137" y="2516"/>
                  </a:lnTo>
                  <a:lnTo>
                    <a:pt x="2137" y="2501"/>
                  </a:lnTo>
                  <a:lnTo>
                    <a:pt x="2122" y="2456"/>
                  </a:lnTo>
                  <a:lnTo>
                    <a:pt x="2092" y="2442"/>
                  </a:lnTo>
                  <a:lnTo>
                    <a:pt x="2077" y="2367"/>
                  </a:lnTo>
                  <a:lnTo>
                    <a:pt x="2092" y="2352"/>
                  </a:lnTo>
                  <a:lnTo>
                    <a:pt x="2092" y="2292"/>
                  </a:lnTo>
                  <a:lnTo>
                    <a:pt x="2107" y="2277"/>
                  </a:lnTo>
                  <a:lnTo>
                    <a:pt x="2077" y="2232"/>
                  </a:lnTo>
                  <a:lnTo>
                    <a:pt x="2062" y="2247"/>
                  </a:lnTo>
                  <a:lnTo>
                    <a:pt x="2032" y="2232"/>
                  </a:lnTo>
                  <a:lnTo>
                    <a:pt x="2047" y="2172"/>
                  </a:lnTo>
                  <a:lnTo>
                    <a:pt x="2032" y="2142"/>
                  </a:lnTo>
                  <a:lnTo>
                    <a:pt x="2002" y="2112"/>
                  </a:lnTo>
                  <a:lnTo>
                    <a:pt x="2032" y="2097"/>
                  </a:lnTo>
                  <a:lnTo>
                    <a:pt x="2077" y="2082"/>
                  </a:lnTo>
                  <a:lnTo>
                    <a:pt x="2077" y="2052"/>
                  </a:lnTo>
                  <a:lnTo>
                    <a:pt x="2107" y="2037"/>
                  </a:lnTo>
                  <a:lnTo>
                    <a:pt x="2152" y="2022"/>
                  </a:lnTo>
                  <a:lnTo>
                    <a:pt x="2182" y="2022"/>
                  </a:lnTo>
                  <a:lnTo>
                    <a:pt x="2227" y="2022"/>
                  </a:lnTo>
                  <a:lnTo>
                    <a:pt x="2271" y="2022"/>
                  </a:lnTo>
                  <a:lnTo>
                    <a:pt x="2286" y="2037"/>
                  </a:lnTo>
                  <a:lnTo>
                    <a:pt x="2316" y="2052"/>
                  </a:lnTo>
                  <a:lnTo>
                    <a:pt x="2346" y="2037"/>
                  </a:lnTo>
                  <a:lnTo>
                    <a:pt x="2361" y="2037"/>
                  </a:lnTo>
                  <a:lnTo>
                    <a:pt x="2361" y="2007"/>
                  </a:lnTo>
                  <a:lnTo>
                    <a:pt x="2436" y="2007"/>
                  </a:lnTo>
                  <a:lnTo>
                    <a:pt x="2466" y="1992"/>
                  </a:lnTo>
                  <a:lnTo>
                    <a:pt x="2496" y="1992"/>
                  </a:lnTo>
                  <a:lnTo>
                    <a:pt x="2525" y="1977"/>
                  </a:lnTo>
                  <a:lnTo>
                    <a:pt x="2555" y="1977"/>
                  </a:lnTo>
                  <a:lnTo>
                    <a:pt x="2585" y="1992"/>
                  </a:lnTo>
                  <a:lnTo>
                    <a:pt x="2600" y="1962"/>
                  </a:lnTo>
                  <a:lnTo>
                    <a:pt x="2600" y="1947"/>
                  </a:lnTo>
                  <a:lnTo>
                    <a:pt x="2540" y="1887"/>
                  </a:lnTo>
                  <a:lnTo>
                    <a:pt x="2466" y="1872"/>
                  </a:lnTo>
                  <a:lnTo>
                    <a:pt x="2421" y="1812"/>
                  </a:lnTo>
                  <a:lnTo>
                    <a:pt x="2406" y="1797"/>
                  </a:lnTo>
                  <a:lnTo>
                    <a:pt x="2361" y="1738"/>
                  </a:lnTo>
                  <a:lnTo>
                    <a:pt x="2301" y="1782"/>
                  </a:lnTo>
                  <a:lnTo>
                    <a:pt x="2271" y="1782"/>
                  </a:lnTo>
                  <a:lnTo>
                    <a:pt x="2256" y="1752"/>
                  </a:lnTo>
                  <a:close/>
                </a:path>
              </a:pathLst>
            </a:custGeom>
            <a:solidFill>
              <a:srgbClr val="CC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74" name="Freeform 21"/>
            <p:cNvSpPr>
              <a:spLocks/>
            </p:cNvSpPr>
            <p:nvPr/>
          </p:nvSpPr>
          <p:spPr bwMode="auto">
            <a:xfrm>
              <a:off x="2205" y="2254"/>
              <a:ext cx="2116" cy="3330"/>
            </a:xfrm>
            <a:custGeom>
              <a:avLst/>
              <a:gdLst>
                <a:gd name="T0" fmla="*/ 4 w 2376"/>
                <a:gd name="T1" fmla="*/ 44 h 3430"/>
                <a:gd name="T2" fmla="*/ 4 w 2376"/>
                <a:gd name="T3" fmla="*/ 77 h 3430"/>
                <a:gd name="T4" fmla="*/ 4 w 2376"/>
                <a:gd name="T5" fmla="*/ 111 h 3430"/>
                <a:gd name="T6" fmla="*/ 4 w 2376"/>
                <a:gd name="T7" fmla="*/ 146 h 3430"/>
                <a:gd name="T8" fmla="*/ 4 w 2376"/>
                <a:gd name="T9" fmla="*/ 150 h 3430"/>
                <a:gd name="T10" fmla="*/ 4 w 2376"/>
                <a:gd name="T11" fmla="*/ 166 h 3430"/>
                <a:gd name="T12" fmla="*/ 4 w 2376"/>
                <a:gd name="T13" fmla="*/ 192 h 3430"/>
                <a:gd name="T14" fmla="*/ 4 w 2376"/>
                <a:gd name="T15" fmla="*/ 201 h 3430"/>
                <a:gd name="T16" fmla="*/ 4 w 2376"/>
                <a:gd name="T17" fmla="*/ 222 h 3430"/>
                <a:gd name="T18" fmla="*/ 4 w 2376"/>
                <a:gd name="T19" fmla="*/ 257 h 3430"/>
                <a:gd name="T20" fmla="*/ 4 w 2376"/>
                <a:gd name="T21" fmla="*/ 265 h 3430"/>
                <a:gd name="T22" fmla="*/ 4 w 2376"/>
                <a:gd name="T23" fmla="*/ 280 h 3430"/>
                <a:gd name="T24" fmla="*/ 4 w 2376"/>
                <a:gd name="T25" fmla="*/ 303 h 3430"/>
                <a:gd name="T26" fmla="*/ 4 w 2376"/>
                <a:gd name="T27" fmla="*/ 319 h 3430"/>
                <a:gd name="T28" fmla="*/ 4 w 2376"/>
                <a:gd name="T29" fmla="*/ 332 h 3430"/>
                <a:gd name="T30" fmla="*/ 4 w 2376"/>
                <a:gd name="T31" fmla="*/ 336 h 3430"/>
                <a:gd name="T32" fmla="*/ 4 w 2376"/>
                <a:gd name="T33" fmla="*/ 350 h 3430"/>
                <a:gd name="T34" fmla="*/ 4 w 2376"/>
                <a:gd name="T35" fmla="*/ 359 h 3430"/>
                <a:gd name="T36" fmla="*/ 4 w 2376"/>
                <a:gd name="T37" fmla="*/ 363 h 3430"/>
                <a:gd name="T38" fmla="*/ 4 w 2376"/>
                <a:gd name="T39" fmla="*/ 380 h 3430"/>
                <a:gd name="T40" fmla="*/ 4 w 2376"/>
                <a:gd name="T41" fmla="*/ 401 h 3430"/>
                <a:gd name="T42" fmla="*/ 4 w 2376"/>
                <a:gd name="T43" fmla="*/ 421 h 3430"/>
                <a:gd name="T44" fmla="*/ 4 w 2376"/>
                <a:gd name="T45" fmla="*/ 424 h 3430"/>
                <a:gd name="T46" fmla="*/ 4 w 2376"/>
                <a:gd name="T47" fmla="*/ 443 h 3430"/>
                <a:gd name="T48" fmla="*/ 4 w 2376"/>
                <a:gd name="T49" fmla="*/ 456 h 3430"/>
                <a:gd name="T50" fmla="*/ 4 w 2376"/>
                <a:gd name="T51" fmla="*/ 467 h 3430"/>
                <a:gd name="T52" fmla="*/ 4 w 2376"/>
                <a:gd name="T53" fmla="*/ 467 h 3430"/>
                <a:gd name="T54" fmla="*/ 4 w 2376"/>
                <a:gd name="T55" fmla="*/ 486 h 3430"/>
                <a:gd name="T56" fmla="*/ 4 w 2376"/>
                <a:gd name="T57" fmla="*/ 506 h 3430"/>
                <a:gd name="T58" fmla="*/ 4 w 2376"/>
                <a:gd name="T59" fmla="*/ 553 h 3430"/>
                <a:gd name="T60" fmla="*/ 4 w 2376"/>
                <a:gd name="T61" fmla="*/ 584 h 3430"/>
                <a:gd name="T62" fmla="*/ 4 w 2376"/>
                <a:gd name="T63" fmla="*/ 581 h 3430"/>
                <a:gd name="T64" fmla="*/ 4 w 2376"/>
                <a:gd name="T65" fmla="*/ 582 h 3430"/>
                <a:gd name="T66" fmla="*/ 4 w 2376"/>
                <a:gd name="T67" fmla="*/ 599 h 3430"/>
                <a:gd name="T68" fmla="*/ 4 w 2376"/>
                <a:gd name="T69" fmla="*/ 581 h 3430"/>
                <a:gd name="T70" fmla="*/ 4 w 2376"/>
                <a:gd name="T71" fmla="*/ 553 h 3430"/>
                <a:gd name="T72" fmla="*/ 4 w 2376"/>
                <a:gd name="T73" fmla="*/ 544 h 3430"/>
                <a:gd name="T74" fmla="*/ 4 w 2376"/>
                <a:gd name="T75" fmla="*/ 557 h 3430"/>
                <a:gd name="T76" fmla="*/ 4 w 2376"/>
                <a:gd name="T77" fmla="*/ 525 h 3430"/>
                <a:gd name="T78" fmla="*/ 4 w 2376"/>
                <a:gd name="T79" fmla="*/ 532 h 3430"/>
                <a:gd name="T80" fmla="*/ 4 w 2376"/>
                <a:gd name="T81" fmla="*/ 534 h 3430"/>
                <a:gd name="T82" fmla="*/ 4 w 2376"/>
                <a:gd name="T83" fmla="*/ 499 h 3430"/>
                <a:gd name="T84" fmla="*/ 4 w 2376"/>
                <a:gd name="T85" fmla="*/ 463 h 3430"/>
                <a:gd name="T86" fmla="*/ 4 w 2376"/>
                <a:gd name="T87" fmla="*/ 413 h 3430"/>
                <a:gd name="T88" fmla="*/ 4 w 2376"/>
                <a:gd name="T89" fmla="*/ 350 h 3430"/>
                <a:gd name="T90" fmla="*/ 4 w 2376"/>
                <a:gd name="T91" fmla="*/ 350 h 3430"/>
                <a:gd name="T92" fmla="*/ 4 w 2376"/>
                <a:gd name="T93" fmla="*/ 301 h 3430"/>
                <a:gd name="T94" fmla="*/ 4 w 2376"/>
                <a:gd name="T95" fmla="*/ 236 h 3430"/>
                <a:gd name="T96" fmla="*/ 4 w 2376"/>
                <a:gd name="T97" fmla="*/ 185 h 3430"/>
                <a:gd name="T98" fmla="*/ 4 w 2376"/>
                <a:gd name="T99" fmla="*/ 153 h 3430"/>
                <a:gd name="T100" fmla="*/ 4 w 2376"/>
                <a:gd name="T101" fmla="*/ 103 h 3430"/>
                <a:gd name="T102" fmla="*/ 4 w 2376"/>
                <a:gd name="T103" fmla="*/ 73 h 3430"/>
                <a:gd name="T104" fmla="*/ 4 w 2376"/>
                <a:gd name="T105" fmla="*/ 42 h 3430"/>
                <a:gd name="T106" fmla="*/ 4 w 2376"/>
                <a:gd name="T107" fmla="*/ 0 h 34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76"/>
                <a:gd name="T163" fmla="*/ 0 h 3430"/>
                <a:gd name="T164" fmla="*/ 2376 w 2376"/>
                <a:gd name="T165" fmla="*/ 3430 h 343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76" h="3430">
                  <a:moveTo>
                    <a:pt x="553" y="90"/>
                  </a:moveTo>
                  <a:lnTo>
                    <a:pt x="612" y="135"/>
                  </a:lnTo>
                  <a:lnTo>
                    <a:pt x="627" y="165"/>
                  </a:lnTo>
                  <a:lnTo>
                    <a:pt x="687" y="195"/>
                  </a:lnTo>
                  <a:lnTo>
                    <a:pt x="687" y="240"/>
                  </a:lnTo>
                  <a:lnTo>
                    <a:pt x="717" y="300"/>
                  </a:lnTo>
                  <a:lnTo>
                    <a:pt x="777" y="285"/>
                  </a:lnTo>
                  <a:lnTo>
                    <a:pt x="822" y="330"/>
                  </a:lnTo>
                  <a:lnTo>
                    <a:pt x="837" y="360"/>
                  </a:lnTo>
                  <a:lnTo>
                    <a:pt x="777" y="435"/>
                  </a:lnTo>
                  <a:lnTo>
                    <a:pt x="837" y="450"/>
                  </a:lnTo>
                  <a:lnTo>
                    <a:pt x="822" y="525"/>
                  </a:lnTo>
                  <a:lnTo>
                    <a:pt x="822" y="555"/>
                  </a:lnTo>
                  <a:lnTo>
                    <a:pt x="866" y="569"/>
                  </a:lnTo>
                  <a:lnTo>
                    <a:pt x="822" y="629"/>
                  </a:lnTo>
                  <a:lnTo>
                    <a:pt x="896" y="704"/>
                  </a:lnTo>
                  <a:lnTo>
                    <a:pt x="792" y="794"/>
                  </a:lnTo>
                  <a:lnTo>
                    <a:pt x="822" y="824"/>
                  </a:lnTo>
                  <a:lnTo>
                    <a:pt x="896" y="839"/>
                  </a:lnTo>
                  <a:lnTo>
                    <a:pt x="986" y="824"/>
                  </a:lnTo>
                  <a:lnTo>
                    <a:pt x="1016" y="839"/>
                  </a:lnTo>
                  <a:lnTo>
                    <a:pt x="1031" y="869"/>
                  </a:lnTo>
                  <a:lnTo>
                    <a:pt x="1031" y="884"/>
                  </a:lnTo>
                  <a:lnTo>
                    <a:pt x="1061" y="899"/>
                  </a:lnTo>
                  <a:lnTo>
                    <a:pt x="1135" y="854"/>
                  </a:lnTo>
                  <a:lnTo>
                    <a:pt x="1195" y="809"/>
                  </a:lnTo>
                  <a:lnTo>
                    <a:pt x="1210" y="809"/>
                  </a:lnTo>
                  <a:lnTo>
                    <a:pt x="1255" y="809"/>
                  </a:lnTo>
                  <a:lnTo>
                    <a:pt x="1225" y="884"/>
                  </a:lnTo>
                  <a:lnTo>
                    <a:pt x="1135" y="944"/>
                  </a:lnTo>
                  <a:lnTo>
                    <a:pt x="1150" y="989"/>
                  </a:lnTo>
                  <a:lnTo>
                    <a:pt x="1180" y="1019"/>
                  </a:lnTo>
                  <a:lnTo>
                    <a:pt x="1195" y="1049"/>
                  </a:lnTo>
                  <a:lnTo>
                    <a:pt x="1240" y="1064"/>
                  </a:lnTo>
                  <a:lnTo>
                    <a:pt x="1285" y="1094"/>
                  </a:lnTo>
                  <a:lnTo>
                    <a:pt x="1330" y="1079"/>
                  </a:lnTo>
                  <a:lnTo>
                    <a:pt x="1360" y="1079"/>
                  </a:lnTo>
                  <a:lnTo>
                    <a:pt x="1375" y="1124"/>
                  </a:lnTo>
                  <a:lnTo>
                    <a:pt x="1390" y="1139"/>
                  </a:lnTo>
                  <a:lnTo>
                    <a:pt x="1419" y="1139"/>
                  </a:lnTo>
                  <a:lnTo>
                    <a:pt x="1434" y="1169"/>
                  </a:lnTo>
                  <a:lnTo>
                    <a:pt x="1419" y="1184"/>
                  </a:lnTo>
                  <a:lnTo>
                    <a:pt x="1434" y="1184"/>
                  </a:lnTo>
                  <a:lnTo>
                    <a:pt x="1419" y="1229"/>
                  </a:lnTo>
                  <a:lnTo>
                    <a:pt x="1360" y="1259"/>
                  </a:lnTo>
                  <a:lnTo>
                    <a:pt x="1330" y="1333"/>
                  </a:lnTo>
                  <a:lnTo>
                    <a:pt x="1300" y="1333"/>
                  </a:lnTo>
                  <a:lnTo>
                    <a:pt x="1285" y="1378"/>
                  </a:lnTo>
                  <a:lnTo>
                    <a:pt x="1330" y="1408"/>
                  </a:lnTo>
                  <a:lnTo>
                    <a:pt x="1285" y="1453"/>
                  </a:lnTo>
                  <a:lnTo>
                    <a:pt x="1315" y="1498"/>
                  </a:lnTo>
                  <a:lnTo>
                    <a:pt x="1360" y="1498"/>
                  </a:lnTo>
                  <a:lnTo>
                    <a:pt x="1375" y="1528"/>
                  </a:lnTo>
                  <a:lnTo>
                    <a:pt x="1419" y="1498"/>
                  </a:lnTo>
                  <a:lnTo>
                    <a:pt x="1464" y="1498"/>
                  </a:lnTo>
                  <a:lnTo>
                    <a:pt x="1494" y="1498"/>
                  </a:lnTo>
                  <a:lnTo>
                    <a:pt x="1509" y="1528"/>
                  </a:lnTo>
                  <a:lnTo>
                    <a:pt x="1569" y="1528"/>
                  </a:lnTo>
                  <a:lnTo>
                    <a:pt x="1569" y="1588"/>
                  </a:lnTo>
                  <a:lnTo>
                    <a:pt x="1584" y="1588"/>
                  </a:lnTo>
                  <a:lnTo>
                    <a:pt x="1539" y="1663"/>
                  </a:lnTo>
                  <a:lnTo>
                    <a:pt x="1554" y="1708"/>
                  </a:lnTo>
                  <a:lnTo>
                    <a:pt x="1584" y="1693"/>
                  </a:lnTo>
                  <a:lnTo>
                    <a:pt x="1599" y="1693"/>
                  </a:lnTo>
                  <a:lnTo>
                    <a:pt x="1584" y="1723"/>
                  </a:lnTo>
                  <a:lnTo>
                    <a:pt x="1614" y="1738"/>
                  </a:lnTo>
                  <a:lnTo>
                    <a:pt x="1614" y="1783"/>
                  </a:lnTo>
                  <a:lnTo>
                    <a:pt x="1629" y="1798"/>
                  </a:lnTo>
                  <a:lnTo>
                    <a:pt x="1629" y="1813"/>
                  </a:lnTo>
                  <a:lnTo>
                    <a:pt x="1659" y="1813"/>
                  </a:lnTo>
                  <a:lnTo>
                    <a:pt x="1718" y="1873"/>
                  </a:lnTo>
                  <a:lnTo>
                    <a:pt x="1748" y="1948"/>
                  </a:lnTo>
                  <a:lnTo>
                    <a:pt x="1808" y="1933"/>
                  </a:lnTo>
                  <a:lnTo>
                    <a:pt x="1942" y="1918"/>
                  </a:lnTo>
                  <a:lnTo>
                    <a:pt x="1942" y="1888"/>
                  </a:lnTo>
                  <a:lnTo>
                    <a:pt x="2002" y="1873"/>
                  </a:lnTo>
                  <a:lnTo>
                    <a:pt x="2032" y="1888"/>
                  </a:lnTo>
                  <a:lnTo>
                    <a:pt x="2077" y="1873"/>
                  </a:lnTo>
                  <a:lnTo>
                    <a:pt x="2137" y="1888"/>
                  </a:lnTo>
                  <a:lnTo>
                    <a:pt x="2152" y="1903"/>
                  </a:lnTo>
                  <a:lnTo>
                    <a:pt x="2182" y="1903"/>
                  </a:lnTo>
                  <a:lnTo>
                    <a:pt x="2182" y="1933"/>
                  </a:lnTo>
                  <a:lnTo>
                    <a:pt x="2167" y="1933"/>
                  </a:lnTo>
                  <a:lnTo>
                    <a:pt x="2152" y="1948"/>
                  </a:lnTo>
                  <a:lnTo>
                    <a:pt x="2167" y="1992"/>
                  </a:lnTo>
                  <a:lnTo>
                    <a:pt x="2197" y="1977"/>
                  </a:lnTo>
                  <a:lnTo>
                    <a:pt x="2211" y="1977"/>
                  </a:lnTo>
                  <a:lnTo>
                    <a:pt x="2211" y="2007"/>
                  </a:lnTo>
                  <a:lnTo>
                    <a:pt x="2197" y="2022"/>
                  </a:lnTo>
                  <a:lnTo>
                    <a:pt x="2197" y="2037"/>
                  </a:lnTo>
                  <a:lnTo>
                    <a:pt x="2241" y="2037"/>
                  </a:lnTo>
                  <a:lnTo>
                    <a:pt x="2256" y="2052"/>
                  </a:lnTo>
                  <a:lnTo>
                    <a:pt x="2286" y="2037"/>
                  </a:lnTo>
                  <a:lnTo>
                    <a:pt x="2301" y="2052"/>
                  </a:lnTo>
                  <a:lnTo>
                    <a:pt x="2331" y="2067"/>
                  </a:lnTo>
                  <a:lnTo>
                    <a:pt x="2331" y="2097"/>
                  </a:lnTo>
                  <a:lnTo>
                    <a:pt x="2361" y="2112"/>
                  </a:lnTo>
                  <a:lnTo>
                    <a:pt x="2376" y="2112"/>
                  </a:lnTo>
                  <a:lnTo>
                    <a:pt x="2361" y="2127"/>
                  </a:lnTo>
                  <a:lnTo>
                    <a:pt x="2361" y="2157"/>
                  </a:lnTo>
                  <a:lnTo>
                    <a:pt x="2301" y="2187"/>
                  </a:lnTo>
                  <a:lnTo>
                    <a:pt x="2301" y="2202"/>
                  </a:lnTo>
                  <a:lnTo>
                    <a:pt x="2316" y="2247"/>
                  </a:lnTo>
                  <a:lnTo>
                    <a:pt x="2301" y="2247"/>
                  </a:lnTo>
                  <a:lnTo>
                    <a:pt x="2256" y="2277"/>
                  </a:lnTo>
                  <a:lnTo>
                    <a:pt x="2241" y="2292"/>
                  </a:lnTo>
                  <a:lnTo>
                    <a:pt x="2226" y="2337"/>
                  </a:lnTo>
                  <a:lnTo>
                    <a:pt x="2256" y="2367"/>
                  </a:lnTo>
                  <a:lnTo>
                    <a:pt x="2241" y="2367"/>
                  </a:lnTo>
                  <a:lnTo>
                    <a:pt x="2241" y="2397"/>
                  </a:lnTo>
                  <a:lnTo>
                    <a:pt x="2211" y="2397"/>
                  </a:lnTo>
                  <a:lnTo>
                    <a:pt x="2197" y="2427"/>
                  </a:lnTo>
                  <a:lnTo>
                    <a:pt x="2167" y="2412"/>
                  </a:lnTo>
                  <a:lnTo>
                    <a:pt x="2152" y="2427"/>
                  </a:lnTo>
                  <a:lnTo>
                    <a:pt x="2107" y="2412"/>
                  </a:lnTo>
                  <a:lnTo>
                    <a:pt x="2152" y="2457"/>
                  </a:lnTo>
                  <a:lnTo>
                    <a:pt x="2152" y="2472"/>
                  </a:lnTo>
                  <a:lnTo>
                    <a:pt x="2182" y="2487"/>
                  </a:lnTo>
                  <a:lnTo>
                    <a:pt x="2226" y="2487"/>
                  </a:lnTo>
                  <a:lnTo>
                    <a:pt x="2226" y="2517"/>
                  </a:lnTo>
                  <a:lnTo>
                    <a:pt x="2241" y="2517"/>
                  </a:lnTo>
                  <a:lnTo>
                    <a:pt x="2256" y="2532"/>
                  </a:lnTo>
                  <a:lnTo>
                    <a:pt x="2301" y="2562"/>
                  </a:lnTo>
                  <a:lnTo>
                    <a:pt x="2301" y="2592"/>
                  </a:lnTo>
                  <a:lnTo>
                    <a:pt x="2286" y="2607"/>
                  </a:lnTo>
                  <a:lnTo>
                    <a:pt x="2316" y="2622"/>
                  </a:lnTo>
                  <a:lnTo>
                    <a:pt x="2271" y="2622"/>
                  </a:lnTo>
                  <a:lnTo>
                    <a:pt x="2241" y="2637"/>
                  </a:lnTo>
                  <a:lnTo>
                    <a:pt x="2211" y="2652"/>
                  </a:lnTo>
                  <a:lnTo>
                    <a:pt x="2182" y="2622"/>
                  </a:lnTo>
                  <a:lnTo>
                    <a:pt x="2167" y="2622"/>
                  </a:lnTo>
                  <a:lnTo>
                    <a:pt x="2167" y="2637"/>
                  </a:lnTo>
                  <a:lnTo>
                    <a:pt x="2152" y="2637"/>
                  </a:lnTo>
                  <a:lnTo>
                    <a:pt x="2167" y="2652"/>
                  </a:lnTo>
                  <a:lnTo>
                    <a:pt x="2167" y="2711"/>
                  </a:lnTo>
                  <a:lnTo>
                    <a:pt x="2167" y="2726"/>
                  </a:lnTo>
                  <a:lnTo>
                    <a:pt x="2197" y="2741"/>
                  </a:lnTo>
                  <a:lnTo>
                    <a:pt x="2197" y="2756"/>
                  </a:lnTo>
                  <a:lnTo>
                    <a:pt x="2182" y="2756"/>
                  </a:lnTo>
                  <a:lnTo>
                    <a:pt x="2152" y="2771"/>
                  </a:lnTo>
                  <a:lnTo>
                    <a:pt x="2107" y="2801"/>
                  </a:lnTo>
                  <a:lnTo>
                    <a:pt x="2122" y="2831"/>
                  </a:lnTo>
                  <a:lnTo>
                    <a:pt x="2107" y="2861"/>
                  </a:lnTo>
                  <a:lnTo>
                    <a:pt x="2107" y="2876"/>
                  </a:lnTo>
                  <a:lnTo>
                    <a:pt x="2122" y="2966"/>
                  </a:lnTo>
                  <a:lnTo>
                    <a:pt x="2122" y="3041"/>
                  </a:lnTo>
                  <a:lnTo>
                    <a:pt x="2152" y="3086"/>
                  </a:lnTo>
                  <a:lnTo>
                    <a:pt x="2182" y="3116"/>
                  </a:lnTo>
                  <a:lnTo>
                    <a:pt x="2182" y="3146"/>
                  </a:lnTo>
                  <a:lnTo>
                    <a:pt x="2137" y="3161"/>
                  </a:lnTo>
                  <a:lnTo>
                    <a:pt x="2092" y="3206"/>
                  </a:lnTo>
                  <a:lnTo>
                    <a:pt x="2047" y="3251"/>
                  </a:lnTo>
                  <a:lnTo>
                    <a:pt x="2032" y="3266"/>
                  </a:lnTo>
                  <a:lnTo>
                    <a:pt x="2047" y="3326"/>
                  </a:lnTo>
                  <a:lnTo>
                    <a:pt x="2017" y="3341"/>
                  </a:lnTo>
                  <a:lnTo>
                    <a:pt x="1987" y="3326"/>
                  </a:lnTo>
                  <a:lnTo>
                    <a:pt x="1957" y="3326"/>
                  </a:lnTo>
                  <a:lnTo>
                    <a:pt x="1928" y="3281"/>
                  </a:lnTo>
                  <a:lnTo>
                    <a:pt x="1883" y="3296"/>
                  </a:lnTo>
                  <a:lnTo>
                    <a:pt x="1898" y="3326"/>
                  </a:lnTo>
                  <a:lnTo>
                    <a:pt x="1868" y="3341"/>
                  </a:lnTo>
                  <a:lnTo>
                    <a:pt x="1838" y="3356"/>
                  </a:lnTo>
                  <a:lnTo>
                    <a:pt x="1823" y="3356"/>
                  </a:lnTo>
                  <a:lnTo>
                    <a:pt x="1793" y="3311"/>
                  </a:lnTo>
                  <a:lnTo>
                    <a:pt x="1748" y="3296"/>
                  </a:lnTo>
                  <a:lnTo>
                    <a:pt x="1703" y="3296"/>
                  </a:lnTo>
                  <a:lnTo>
                    <a:pt x="1659" y="3341"/>
                  </a:lnTo>
                  <a:lnTo>
                    <a:pt x="1629" y="3371"/>
                  </a:lnTo>
                  <a:lnTo>
                    <a:pt x="1584" y="3415"/>
                  </a:lnTo>
                  <a:lnTo>
                    <a:pt x="1599" y="3430"/>
                  </a:lnTo>
                  <a:lnTo>
                    <a:pt x="1494" y="3400"/>
                  </a:lnTo>
                  <a:lnTo>
                    <a:pt x="1390" y="3341"/>
                  </a:lnTo>
                  <a:lnTo>
                    <a:pt x="1360" y="3311"/>
                  </a:lnTo>
                  <a:lnTo>
                    <a:pt x="1330" y="3296"/>
                  </a:lnTo>
                  <a:lnTo>
                    <a:pt x="1330" y="3311"/>
                  </a:lnTo>
                  <a:lnTo>
                    <a:pt x="1300" y="3311"/>
                  </a:lnTo>
                  <a:lnTo>
                    <a:pt x="1285" y="3236"/>
                  </a:lnTo>
                  <a:lnTo>
                    <a:pt x="1360" y="3176"/>
                  </a:lnTo>
                  <a:lnTo>
                    <a:pt x="1375" y="3146"/>
                  </a:lnTo>
                  <a:lnTo>
                    <a:pt x="1360" y="3131"/>
                  </a:lnTo>
                  <a:lnTo>
                    <a:pt x="1360" y="3116"/>
                  </a:lnTo>
                  <a:lnTo>
                    <a:pt x="1345" y="3086"/>
                  </a:lnTo>
                  <a:lnTo>
                    <a:pt x="1315" y="3086"/>
                  </a:lnTo>
                  <a:lnTo>
                    <a:pt x="1300" y="3086"/>
                  </a:lnTo>
                  <a:lnTo>
                    <a:pt x="1240" y="3131"/>
                  </a:lnTo>
                  <a:lnTo>
                    <a:pt x="1225" y="3191"/>
                  </a:lnTo>
                  <a:lnTo>
                    <a:pt x="1165" y="3176"/>
                  </a:lnTo>
                  <a:lnTo>
                    <a:pt x="1135" y="3161"/>
                  </a:lnTo>
                  <a:lnTo>
                    <a:pt x="1076" y="3161"/>
                  </a:lnTo>
                  <a:lnTo>
                    <a:pt x="1046" y="3116"/>
                  </a:lnTo>
                  <a:lnTo>
                    <a:pt x="1031" y="3086"/>
                  </a:lnTo>
                  <a:lnTo>
                    <a:pt x="971" y="3026"/>
                  </a:lnTo>
                  <a:lnTo>
                    <a:pt x="926" y="3026"/>
                  </a:lnTo>
                  <a:lnTo>
                    <a:pt x="881" y="2981"/>
                  </a:lnTo>
                  <a:lnTo>
                    <a:pt x="807" y="2936"/>
                  </a:lnTo>
                  <a:lnTo>
                    <a:pt x="747" y="2921"/>
                  </a:lnTo>
                  <a:lnTo>
                    <a:pt x="702" y="2936"/>
                  </a:lnTo>
                  <a:lnTo>
                    <a:pt x="597" y="2951"/>
                  </a:lnTo>
                  <a:lnTo>
                    <a:pt x="553" y="3011"/>
                  </a:lnTo>
                  <a:lnTo>
                    <a:pt x="508" y="2996"/>
                  </a:lnTo>
                  <a:lnTo>
                    <a:pt x="463" y="3041"/>
                  </a:lnTo>
                  <a:lnTo>
                    <a:pt x="448" y="3056"/>
                  </a:lnTo>
                  <a:lnTo>
                    <a:pt x="358" y="3071"/>
                  </a:lnTo>
                  <a:lnTo>
                    <a:pt x="328" y="3041"/>
                  </a:lnTo>
                  <a:lnTo>
                    <a:pt x="284" y="3041"/>
                  </a:lnTo>
                  <a:lnTo>
                    <a:pt x="179" y="2891"/>
                  </a:lnTo>
                  <a:lnTo>
                    <a:pt x="164" y="2876"/>
                  </a:lnTo>
                  <a:lnTo>
                    <a:pt x="134" y="2861"/>
                  </a:lnTo>
                  <a:lnTo>
                    <a:pt x="149" y="2831"/>
                  </a:lnTo>
                  <a:lnTo>
                    <a:pt x="89" y="2846"/>
                  </a:lnTo>
                  <a:lnTo>
                    <a:pt x="30" y="2771"/>
                  </a:lnTo>
                  <a:lnTo>
                    <a:pt x="0" y="2741"/>
                  </a:lnTo>
                  <a:lnTo>
                    <a:pt x="0" y="2696"/>
                  </a:lnTo>
                  <a:lnTo>
                    <a:pt x="30" y="2622"/>
                  </a:lnTo>
                  <a:lnTo>
                    <a:pt x="30" y="2562"/>
                  </a:lnTo>
                  <a:lnTo>
                    <a:pt x="30" y="2517"/>
                  </a:lnTo>
                  <a:lnTo>
                    <a:pt x="59" y="2442"/>
                  </a:lnTo>
                  <a:lnTo>
                    <a:pt x="59" y="2352"/>
                  </a:lnTo>
                  <a:lnTo>
                    <a:pt x="74" y="2262"/>
                  </a:lnTo>
                  <a:lnTo>
                    <a:pt x="74" y="2172"/>
                  </a:lnTo>
                  <a:lnTo>
                    <a:pt x="89" y="2082"/>
                  </a:lnTo>
                  <a:lnTo>
                    <a:pt x="104" y="2007"/>
                  </a:lnTo>
                  <a:lnTo>
                    <a:pt x="119" y="1992"/>
                  </a:lnTo>
                  <a:lnTo>
                    <a:pt x="134" y="2022"/>
                  </a:lnTo>
                  <a:lnTo>
                    <a:pt x="164" y="2022"/>
                  </a:lnTo>
                  <a:lnTo>
                    <a:pt x="179" y="2022"/>
                  </a:lnTo>
                  <a:lnTo>
                    <a:pt x="179" y="1992"/>
                  </a:lnTo>
                  <a:lnTo>
                    <a:pt x="164" y="1992"/>
                  </a:lnTo>
                  <a:lnTo>
                    <a:pt x="149" y="1933"/>
                  </a:lnTo>
                  <a:lnTo>
                    <a:pt x="89" y="1888"/>
                  </a:lnTo>
                  <a:lnTo>
                    <a:pt x="74" y="1828"/>
                  </a:lnTo>
                  <a:lnTo>
                    <a:pt x="74" y="1768"/>
                  </a:lnTo>
                  <a:lnTo>
                    <a:pt x="74" y="1708"/>
                  </a:lnTo>
                  <a:lnTo>
                    <a:pt x="74" y="1648"/>
                  </a:lnTo>
                  <a:lnTo>
                    <a:pt x="74" y="1468"/>
                  </a:lnTo>
                  <a:lnTo>
                    <a:pt x="59" y="1393"/>
                  </a:lnTo>
                  <a:lnTo>
                    <a:pt x="59" y="1348"/>
                  </a:lnTo>
                  <a:lnTo>
                    <a:pt x="59" y="1333"/>
                  </a:lnTo>
                  <a:lnTo>
                    <a:pt x="30" y="1259"/>
                  </a:lnTo>
                  <a:lnTo>
                    <a:pt x="30" y="1184"/>
                  </a:lnTo>
                  <a:lnTo>
                    <a:pt x="15" y="1139"/>
                  </a:lnTo>
                  <a:lnTo>
                    <a:pt x="45" y="1094"/>
                  </a:lnTo>
                  <a:lnTo>
                    <a:pt x="74" y="1049"/>
                  </a:lnTo>
                  <a:lnTo>
                    <a:pt x="74" y="1004"/>
                  </a:lnTo>
                  <a:lnTo>
                    <a:pt x="104" y="989"/>
                  </a:lnTo>
                  <a:lnTo>
                    <a:pt x="119" y="974"/>
                  </a:lnTo>
                  <a:lnTo>
                    <a:pt x="134" y="929"/>
                  </a:lnTo>
                  <a:lnTo>
                    <a:pt x="119" y="869"/>
                  </a:lnTo>
                  <a:lnTo>
                    <a:pt x="164" y="809"/>
                  </a:lnTo>
                  <a:lnTo>
                    <a:pt x="164" y="734"/>
                  </a:lnTo>
                  <a:lnTo>
                    <a:pt x="164" y="689"/>
                  </a:lnTo>
                  <a:lnTo>
                    <a:pt x="164" y="644"/>
                  </a:lnTo>
                  <a:lnTo>
                    <a:pt x="149" y="584"/>
                  </a:lnTo>
                  <a:lnTo>
                    <a:pt x="134" y="540"/>
                  </a:lnTo>
                  <a:lnTo>
                    <a:pt x="119" y="510"/>
                  </a:lnTo>
                  <a:lnTo>
                    <a:pt x="119" y="480"/>
                  </a:lnTo>
                  <a:lnTo>
                    <a:pt x="119" y="450"/>
                  </a:lnTo>
                  <a:lnTo>
                    <a:pt x="104" y="405"/>
                  </a:lnTo>
                  <a:lnTo>
                    <a:pt x="74" y="345"/>
                  </a:lnTo>
                  <a:lnTo>
                    <a:pt x="89" y="270"/>
                  </a:lnTo>
                  <a:lnTo>
                    <a:pt x="89" y="225"/>
                  </a:lnTo>
                  <a:lnTo>
                    <a:pt x="149" y="225"/>
                  </a:lnTo>
                  <a:lnTo>
                    <a:pt x="209" y="225"/>
                  </a:lnTo>
                  <a:lnTo>
                    <a:pt x="269" y="195"/>
                  </a:lnTo>
                  <a:lnTo>
                    <a:pt x="314" y="180"/>
                  </a:lnTo>
                  <a:lnTo>
                    <a:pt x="358" y="135"/>
                  </a:lnTo>
                  <a:lnTo>
                    <a:pt x="418" y="75"/>
                  </a:lnTo>
                  <a:lnTo>
                    <a:pt x="478" y="0"/>
                  </a:lnTo>
                  <a:lnTo>
                    <a:pt x="508" y="45"/>
                  </a:lnTo>
                  <a:lnTo>
                    <a:pt x="553" y="90"/>
                  </a:lnTo>
                  <a:close/>
                </a:path>
              </a:pathLst>
            </a:custGeom>
            <a:solidFill>
              <a:srgbClr val="CC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75" name="Freeform 22"/>
            <p:cNvSpPr>
              <a:spLocks/>
            </p:cNvSpPr>
            <p:nvPr/>
          </p:nvSpPr>
          <p:spPr bwMode="auto">
            <a:xfrm>
              <a:off x="4411" y="3664"/>
              <a:ext cx="1532" cy="1339"/>
            </a:xfrm>
            <a:custGeom>
              <a:avLst/>
              <a:gdLst>
                <a:gd name="T0" fmla="*/ 4 w 1719"/>
                <a:gd name="T1" fmla="*/ 17 h 1378"/>
                <a:gd name="T2" fmla="*/ 4 w 1719"/>
                <a:gd name="T3" fmla="*/ 17 h 1378"/>
                <a:gd name="T4" fmla="*/ 4 w 1719"/>
                <a:gd name="T5" fmla="*/ 17 h 1378"/>
                <a:gd name="T6" fmla="*/ 4 w 1719"/>
                <a:gd name="T7" fmla="*/ 15 h 1378"/>
                <a:gd name="T8" fmla="*/ 4 w 1719"/>
                <a:gd name="T9" fmla="*/ 17 h 1378"/>
                <a:gd name="T10" fmla="*/ 4 w 1719"/>
                <a:gd name="T11" fmla="*/ 17 h 1378"/>
                <a:gd name="T12" fmla="*/ 4 w 1719"/>
                <a:gd name="T13" fmla="*/ 17 h 1378"/>
                <a:gd name="T14" fmla="*/ 4 w 1719"/>
                <a:gd name="T15" fmla="*/ 17 h 1378"/>
                <a:gd name="T16" fmla="*/ 4 w 1719"/>
                <a:gd name="T17" fmla="*/ 17 h 1378"/>
                <a:gd name="T18" fmla="*/ 4 w 1719"/>
                <a:gd name="T19" fmla="*/ 17 h 1378"/>
                <a:gd name="T20" fmla="*/ 4 w 1719"/>
                <a:gd name="T21" fmla="*/ 17 h 1378"/>
                <a:gd name="T22" fmla="*/ 4 w 1719"/>
                <a:gd name="T23" fmla="*/ 17 h 1378"/>
                <a:gd name="T24" fmla="*/ 4 w 1719"/>
                <a:gd name="T25" fmla="*/ 17 h 1378"/>
                <a:gd name="T26" fmla="*/ 4 w 1719"/>
                <a:gd name="T27" fmla="*/ 26 h 1378"/>
                <a:gd name="T28" fmla="*/ 4 w 1719"/>
                <a:gd name="T29" fmla="*/ 39 h 1378"/>
                <a:gd name="T30" fmla="*/ 4 w 1719"/>
                <a:gd name="T31" fmla="*/ 78 h 1378"/>
                <a:gd name="T32" fmla="*/ 4 w 1719"/>
                <a:gd name="T33" fmla="*/ 111 h 1378"/>
                <a:gd name="T34" fmla="*/ 4 w 1719"/>
                <a:gd name="T35" fmla="*/ 114 h 1378"/>
                <a:gd name="T36" fmla="*/ 4 w 1719"/>
                <a:gd name="T37" fmla="*/ 127 h 1378"/>
                <a:gd name="T38" fmla="*/ 4 w 1719"/>
                <a:gd name="T39" fmla="*/ 150 h 1378"/>
                <a:gd name="T40" fmla="*/ 4 w 1719"/>
                <a:gd name="T41" fmla="*/ 171 h 1378"/>
                <a:gd name="T42" fmla="*/ 4 w 1719"/>
                <a:gd name="T43" fmla="*/ 157 h 1378"/>
                <a:gd name="T44" fmla="*/ 4 w 1719"/>
                <a:gd name="T45" fmla="*/ 163 h 1378"/>
                <a:gd name="T46" fmla="*/ 4 w 1719"/>
                <a:gd name="T47" fmla="*/ 177 h 1378"/>
                <a:gd name="T48" fmla="*/ 4 w 1719"/>
                <a:gd name="T49" fmla="*/ 199 h 1378"/>
                <a:gd name="T50" fmla="*/ 4 w 1719"/>
                <a:gd name="T51" fmla="*/ 217 h 1378"/>
                <a:gd name="T52" fmla="*/ 4 w 1719"/>
                <a:gd name="T53" fmla="*/ 231 h 1378"/>
                <a:gd name="T54" fmla="*/ 4 w 1719"/>
                <a:gd name="T55" fmla="*/ 240 h 1378"/>
                <a:gd name="T56" fmla="*/ 4 w 1719"/>
                <a:gd name="T57" fmla="*/ 243 h 1378"/>
                <a:gd name="T58" fmla="*/ 4 w 1719"/>
                <a:gd name="T59" fmla="*/ 248 h 1378"/>
                <a:gd name="T60" fmla="*/ 4 w 1719"/>
                <a:gd name="T61" fmla="*/ 248 h 1378"/>
                <a:gd name="T62" fmla="*/ 4 w 1719"/>
                <a:gd name="T63" fmla="*/ 231 h 1378"/>
                <a:gd name="T64" fmla="*/ 4 w 1719"/>
                <a:gd name="T65" fmla="*/ 220 h 1378"/>
                <a:gd name="T66" fmla="*/ 4 w 1719"/>
                <a:gd name="T67" fmla="*/ 217 h 1378"/>
                <a:gd name="T68" fmla="*/ 4 w 1719"/>
                <a:gd name="T69" fmla="*/ 207 h 1378"/>
                <a:gd name="T70" fmla="*/ 4 w 1719"/>
                <a:gd name="T71" fmla="*/ 196 h 1378"/>
                <a:gd name="T72" fmla="*/ 4 w 1719"/>
                <a:gd name="T73" fmla="*/ 188 h 1378"/>
                <a:gd name="T74" fmla="*/ 4 w 1719"/>
                <a:gd name="T75" fmla="*/ 183 h 1378"/>
                <a:gd name="T76" fmla="*/ 4 w 1719"/>
                <a:gd name="T77" fmla="*/ 179 h 1378"/>
                <a:gd name="T78" fmla="*/ 4 w 1719"/>
                <a:gd name="T79" fmla="*/ 163 h 1378"/>
                <a:gd name="T80" fmla="*/ 4 w 1719"/>
                <a:gd name="T81" fmla="*/ 159 h 1378"/>
                <a:gd name="T82" fmla="*/ 4 w 1719"/>
                <a:gd name="T83" fmla="*/ 159 h 1378"/>
                <a:gd name="T84" fmla="*/ 4 w 1719"/>
                <a:gd name="T85" fmla="*/ 147 h 1378"/>
                <a:gd name="T86" fmla="*/ 4 w 1719"/>
                <a:gd name="T87" fmla="*/ 139 h 1378"/>
                <a:gd name="T88" fmla="*/ 4 w 1719"/>
                <a:gd name="T89" fmla="*/ 133 h 1378"/>
                <a:gd name="T90" fmla="*/ 4 w 1719"/>
                <a:gd name="T91" fmla="*/ 119 h 1378"/>
                <a:gd name="T92" fmla="*/ 4 w 1719"/>
                <a:gd name="T93" fmla="*/ 105 h 1378"/>
                <a:gd name="T94" fmla="*/ 4 w 1719"/>
                <a:gd name="T95" fmla="*/ 105 h 1378"/>
                <a:gd name="T96" fmla="*/ 4 w 1719"/>
                <a:gd name="T97" fmla="*/ 94 h 1378"/>
                <a:gd name="T98" fmla="*/ 4 w 1719"/>
                <a:gd name="T99" fmla="*/ 67 h 1378"/>
                <a:gd name="T100" fmla="*/ 4 w 1719"/>
                <a:gd name="T101" fmla="*/ 58 h 1378"/>
                <a:gd name="T102" fmla="*/ 4 w 1719"/>
                <a:gd name="T103" fmla="*/ 41 h 1378"/>
                <a:gd name="T104" fmla="*/ 4 w 1719"/>
                <a:gd name="T105" fmla="*/ 29 h 1378"/>
                <a:gd name="T106" fmla="*/ 4 w 1719"/>
                <a:gd name="T107" fmla="*/ 17 h 1378"/>
                <a:gd name="T108" fmla="*/ 4 w 1719"/>
                <a:gd name="T109" fmla="*/ 17 h 13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19"/>
                <a:gd name="T166" fmla="*/ 0 h 1378"/>
                <a:gd name="T167" fmla="*/ 1719 w 1719"/>
                <a:gd name="T168" fmla="*/ 1378 h 13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19" h="1378">
                  <a:moveTo>
                    <a:pt x="314" y="120"/>
                  </a:moveTo>
                  <a:lnTo>
                    <a:pt x="344" y="105"/>
                  </a:lnTo>
                  <a:lnTo>
                    <a:pt x="359" y="105"/>
                  </a:lnTo>
                  <a:lnTo>
                    <a:pt x="359" y="75"/>
                  </a:lnTo>
                  <a:lnTo>
                    <a:pt x="434" y="75"/>
                  </a:lnTo>
                  <a:lnTo>
                    <a:pt x="464" y="60"/>
                  </a:lnTo>
                  <a:lnTo>
                    <a:pt x="494" y="60"/>
                  </a:lnTo>
                  <a:lnTo>
                    <a:pt x="523" y="45"/>
                  </a:lnTo>
                  <a:lnTo>
                    <a:pt x="553" y="45"/>
                  </a:lnTo>
                  <a:lnTo>
                    <a:pt x="583" y="60"/>
                  </a:lnTo>
                  <a:lnTo>
                    <a:pt x="598" y="30"/>
                  </a:lnTo>
                  <a:lnTo>
                    <a:pt x="598" y="15"/>
                  </a:lnTo>
                  <a:lnTo>
                    <a:pt x="673" y="75"/>
                  </a:lnTo>
                  <a:lnTo>
                    <a:pt x="703" y="45"/>
                  </a:lnTo>
                  <a:lnTo>
                    <a:pt x="763" y="30"/>
                  </a:lnTo>
                  <a:lnTo>
                    <a:pt x="763" y="0"/>
                  </a:lnTo>
                  <a:lnTo>
                    <a:pt x="792" y="0"/>
                  </a:lnTo>
                  <a:lnTo>
                    <a:pt x="837" y="75"/>
                  </a:lnTo>
                  <a:lnTo>
                    <a:pt x="867" y="90"/>
                  </a:lnTo>
                  <a:lnTo>
                    <a:pt x="882" y="75"/>
                  </a:lnTo>
                  <a:lnTo>
                    <a:pt x="912" y="105"/>
                  </a:lnTo>
                  <a:lnTo>
                    <a:pt x="912" y="60"/>
                  </a:lnTo>
                  <a:lnTo>
                    <a:pt x="957" y="60"/>
                  </a:lnTo>
                  <a:lnTo>
                    <a:pt x="972" y="30"/>
                  </a:lnTo>
                  <a:lnTo>
                    <a:pt x="1002" y="30"/>
                  </a:lnTo>
                  <a:lnTo>
                    <a:pt x="1002" y="60"/>
                  </a:lnTo>
                  <a:lnTo>
                    <a:pt x="1032" y="60"/>
                  </a:lnTo>
                  <a:lnTo>
                    <a:pt x="1061" y="45"/>
                  </a:lnTo>
                  <a:lnTo>
                    <a:pt x="1091" y="75"/>
                  </a:lnTo>
                  <a:lnTo>
                    <a:pt x="1121" y="90"/>
                  </a:lnTo>
                  <a:lnTo>
                    <a:pt x="1136" y="120"/>
                  </a:lnTo>
                  <a:lnTo>
                    <a:pt x="1181" y="90"/>
                  </a:lnTo>
                  <a:lnTo>
                    <a:pt x="1211" y="90"/>
                  </a:lnTo>
                  <a:lnTo>
                    <a:pt x="1271" y="90"/>
                  </a:lnTo>
                  <a:lnTo>
                    <a:pt x="1271" y="30"/>
                  </a:lnTo>
                  <a:lnTo>
                    <a:pt x="1301" y="45"/>
                  </a:lnTo>
                  <a:lnTo>
                    <a:pt x="1345" y="45"/>
                  </a:lnTo>
                  <a:lnTo>
                    <a:pt x="1345" y="75"/>
                  </a:lnTo>
                  <a:lnTo>
                    <a:pt x="1405" y="60"/>
                  </a:lnTo>
                  <a:lnTo>
                    <a:pt x="1450" y="75"/>
                  </a:lnTo>
                  <a:lnTo>
                    <a:pt x="1420" y="90"/>
                  </a:lnTo>
                  <a:lnTo>
                    <a:pt x="1450" y="135"/>
                  </a:lnTo>
                  <a:lnTo>
                    <a:pt x="1495" y="165"/>
                  </a:lnTo>
                  <a:lnTo>
                    <a:pt x="1510" y="195"/>
                  </a:lnTo>
                  <a:lnTo>
                    <a:pt x="1540" y="195"/>
                  </a:lnTo>
                  <a:lnTo>
                    <a:pt x="1585" y="315"/>
                  </a:lnTo>
                  <a:lnTo>
                    <a:pt x="1614" y="360"/>
                  </a:lnTo>
                  <a:lnTo>
                    <a:pt x="1644" y="420"/>
                  </a:lnTo>
                  <a:lnTo>
                    <a:pt x="1689" y="480"/>
                  </a:lnTo>
                  <a:lnTo>
                    <a:pt x="1704" y="510"/>
                  </a:lnTo>
                  <a:lnTo>
                    <a:pt x="1719" y="599"/>
                  </a:lnTo>
                  <a:lnTo>
                    <a:pt x="1704" y="584"/>
                  </a:lnTo>
                  <a:lnTo>
                    <a:pt x="1689" y="599"/>
                  </a:lnTo>
                  <a:lnTo>
                    <a:pt x="1674" y="614"/>
                  </a:lnTo>
                  <a:lnTo>
                    <a:pt x="1689" y="629"/>
                  </a:lnTo>
                  <a:lnTo>
                    <a:pt x="1689" y="659"/>
                  </a:lnTo>
                  <a:lnTo>
                    <a:pt x="1689" y="689"/>
                  </a:lnTo>
                  <a:lnTo>
                    <a:pt x="1659" y="719"/>
                  </a:lnTo>
                  <a:lnTo>
                    <a:pt x="1674" y="779"/>
                  </a:lnTo>
                  <a:lnTo>
                    <a:pt x="1644" y="809"/>
                  </a:lnTo>
                  <a:lnTo>
                    <a:pt x="1644" y="869"/>
                  </a:lnTo>
                  <a:lnTo>
                    <a:pt x="1614" y="884"/>
                  </a:lnTo>
                  <a:lnTo>
                    <a:pt x="1585" y="929"/>
                  </a:lnTo>
                  <a:lnTo>
                    <a:pt x="1510" y="884"/>
                  </a:lnTo>
                  <a:lnTo>
                    <a:pt x="1465" y="869"/>
                  </a:lnTo>
                  <a:lnTo>
                    <a:pt x="1435" y="854"/>
                  </a:lnTo>
                  <a:lnTo>
                    <a:pt x="1420" y="824"/>
                  </a:lnTo>
                  <a:lnTo>
                    <a:pt x="1375" y="869"/>
                  </a:lnTo>
                  <a:lnTo>
                    <a:pt x="1345" y="884"/>
                  </a:lnTo>
                  <a:lnTo>
                    <a:pt x="1330" y="914"/>
                  </a:lnTo>
                  <a:lnTo>
                    <a:pt x="1316" y="929"/>
                  </a:lnTo>
                  <a:lnTo>
                    <a:pt x="1286" y="959"/>
                  </a:lnTo>
                  <a:lnTo>
                    <a:pt x="1286" y="974"/>
                  </a:lnTo>
                  <a:lnTo>
                    <a:pt x="1256" y="1019"/>
                  </a:lnTo>
                  <a:lnTo>
                    <a:pt x="1241" y="1079"/>
                  </a:lnTo>
                  <a:lnTo>
                    <a:pt x="1196" y="1124"/>
                  </a:lnTo>
                  <a:lnTo>
                    <a:pt x="1196" y="1154"/>
                  </a:lnTo>
                  <a:lnTo>
                    <a:pt x="1196" y="1184"/>
                  </a:lnTo>
                  <a:lnTo>
                    <a:pt x="1226" y="1199"/>
                  </a:lnTo>
                  <a:lnTo>
                    <a:pt x="1256" y="1214"/>
                  </a:lnTo>
                  <a:lnTo>
                    <a:pt x="1256" y="1258"/>
                  </a:lnTo>
                  <a:lnTo>
                    <a:pt x="1271" y="1273"/>
                  </a:lnTo>
                  <a:lnTo>
                    <a:pt x="1256" y="1303"/>
                  </a:lnTo>
                  <a:lnTo>
                    <a:pt x="1226" y="1303"/>
                  </a:lnTo>
                  <a:lnTo>
                    <a:pt x="1211" y="1333"/>
                  </a:lnTo>
                  <a:lnTo>
                    <a:pt x="1181" y="1348"/>
                  </a:lnTo>
                  <a:lnTo>
                    <a:pt x="1121" y="1318"/>
                  </a:lnTo>
                  <a:lnTo>
                    <a:pt x="1076" y="1333"/>
                  </a:lnTo>
                  <a:lnTo>
                    <a:pt x="1032" y="1318"/>
                  </a:lnTo>
                  <a:lnTo>
                    <a:pt x="1017" y="1348"/>
                  </a:lnTo>
                  <a:lnTo>
                    <a:pt x="957" y="1378"/>
                  </a:lnTo>
                  <a:lnTo>
                    <a:pt x="927" y="1333"/>
                  </a:lnTo>
                  <a:lnTo>
                    <a:pt x="882" y="1348"/>
                  </a:lnTo>
                  <a:lnTo>
                    <a:pt x="837" y="1303"/>
                  </a:lnTo>
                  <a:lnTo>
                    <a:pt x="837" y="1288"/>
                  </a:lnTo>
                  <a:lnTo>
                    <a:pt x="822" y="1258"/>
                  </a:lnTo>
                  <a:lnTo>
                    <a:pt x="822" y="1228"/>
                  </a:lnTo>
                  <a:lnTo>
                    <a:pt x="807" y="1214"/>
                  </a:lnTo>
                  <a:lnTo>
                    <a:pt x="763" y="1199"/>
                  </a:lnTo>
                  <a:lnTo>
                    <a:pt x="733" y="1228"/>
                  </a:lnTo>
                  <a:lnTo>
                    <a:pt x="688" y="1199"/>
                  </a:lnTo>
                  <a:lnTo>
                    <a:pt x="658" y="1184"/>
                  </a:lnTo>
                  <a:lnTo>
                    <a:pt x="658" y="1154"/>
                  </a:lnTo>
                  <a:lnTo>
                    <a:pt x="643" y="1154"/>
                  </a:lnTo>
                  <a:lnTo>
                    <a:pt x="598" y="1124"/>
                  </a:lnTo>
                  <a:lnTo>
                    <a:pt x="628" y="1079"/>
                  </a:lnTo>
                  <a:lnTo>
                    <a:pt x="613" y="1064"/>
                  </a:lnTo>
                  <a:lnTo>
                    <a:pt x="598" y="1064"/>
                  </a:lnTo>
                  <a:lnTo>
                    <a:pt x="583" y="1064"/>
                  </a:lnTo>
                  <a:lnTo>
                    <a:pt x="583" y="1034"/>
                  </a:lnTo>
                  <a:lnTo>
                    <a:pt x="568" y="1019"/>
                  </a:lnTo>
                  <a:lnTo>
                    <a:pt x="568" y="1004"/>
                  </a:lnTo>
                  <a:lnTo>
                    <a:pt x="538" y="1004"/>
                  </a:lnTo>
                  <a:lnTo>
                    <a:pt x="538" y="989"/>
                  </a:lnTo>
                  <a:lnTo>
                    <a:pt x="538" y="974"/>
                  </a:lnTo>
                  <a:lnTo>
                    <a:pt x="523" y="974"/>
                  </a:lnTo>
                  <a:lnTo>
                    <a:pt x="494" y="974"/>
                  </a:lnTo>
                  <a:lnTo>
                    <a:pt x="479" y="944"/>
                  </a:lnTo>
                  <a:lnTo>
                    <a:pt x="449" y="929"/>
                  </a:lnTo>
                  <a:lnTo>
                    <a:pt x="449" y="884"/>
                  </a:lnTo>
                  <a:lnTo>
                    <a:pt x="449" y="869"/>
                  </a:lnTo>
                  <a:lnTo>
                    <a:pt x="449" y="839"/>
                  </a:lnTo>
                  <a:lnTo>
                    <a:pt x="434" y="869"/>
                  </a:lnTo>
                  <a:lnTo>
                    <a:pt x="404" y="854"/>
                  </a:lnTo>
                  <a:lnTo>
                    <a:pt x="359" y="869"/>
                  </a:lnTo>
                  <a:lnTo>
                    <a:pt x="329" y="869"/>
                  </a:lnTo>
                  <a:lnTo>
                    <a:pt x="299" y="869"/>
                  </a:lnTo>
                  <a:lnTo>
                    <a:pt x="314" y="839"/>
                  </a:lnTo>
                  <a:lnTo>
                    <a:pt x="299" y="794"/>
                  </a:lnTo>
                  <a:lnTo>
                    <a:pt x="314" y="794"/>
                  </a:lnTo>
                  <a:lnTo>
                    <a:pt x="254" y="764"/>
                  </a:lnTo>
                  <a:lnTo>
                    <a:pt x="210" y="749"/>
                  </a:lnTo>
                  <a:lnTo>
                    <a:pt x="165" y="764"/>
                  </a:lnTo>
                  <a:lnTo>
                    <a:pt x="135" y="734"/>
                  </a:lnTo>
                  <a:lnTo>
                    <a:pt x="165" y="719"/>
                  </a:lnTo>
                  <a:lnTo>
                    <a:pt x="135" y="674"/>
                  </a:lnTo>
                  <a:lnTo>
                    <a:pt x="105" y="674"/>
                  </a:lnTo>
                  <a:lnTo>
                    <a:pt x="180" y="644"/>
                  </a:lnTo>
                  <a:lnTo>
                    <a:pt x="210" y="629"/>
                  </a:lnTo>
                  <a:lnTo>
                    <a:pt x="210" y="599"/>
                  </a:lnTo>
                  <a:lnTo>
                    <a:pt x="195" y="569"/>
                  </a:lnTo>
                  <a:lnTo>
                    <a:pt x="180" y="584"/>
                  </a:lnTo>
                  <a:lnTo>
                    <a:pt x="180" y="569"/>
                  </a:lnTo>
                  <a:lnTo>
                    <a:pt x="150" y="569"/>
                  </a:lnTo>
                  <a:lnTo>
                    <a:pt x="135" y="569"/>
                  </a:lnTo>
                  <a:lnTo>
                    <a:pt x="120" y="524"/>
                  </a:lnTo>
                  <a:lnTo>
                    <a:pt x="90" y="510"/>
                  </a:lnTo>
                  <a:lnTo>
                    <a:pt x="75" y="435"/>
                  </a:lnTo>
                  <a:lnTo>
                    <a:pt x="90" y="420"/>
                  </a:lnTo>
                  <a:lnTo>
                    <a:pt x="90" y="360"/>
                  </a:lnTo>
                  <a:lnTo>
                    <a:pt x="105" y="345"/>
                  </a:lnTo>
                  <a:lnTo>
                    <a:pt x="75" y="300"/>
                  </a:lnTo>
                  <a:lnTo>
                    <a:pt x="60" y="315"/>
                  </a:lnTo>
                  <a:lnTo>
                    <a:pt x="30" y="300"/>
                  </a:lnTo>
                  <a:lnTo>
                    <a:pt x="45" y="240"/>
                  </a:lnTo>
                  <a:lnTo>
                    <a:pt x="30" y="210"/>
                  </a:lnTo>
                  <a:lnTo>
                    <a:pt x="0" y="180"/>
                  </a:lnTo>
                  <a:lnTo>
                    <a:pt x="30" y="165"/>
                  </a:lnTo>
                  <a:lnTo>
                    <a:pt x="75" y="150"/>
                  </a:lnTo>
                  <a:lnTo>
                    <a:pt x="75" y="120"/>
                  </a:lnTo>
                  <a:lnTo>
                    <a:pt x="105" y="105"/>
                  </a:lnTo>
                  <a:lnTo>
                    <a:pt x="150" y="90"/>
                  </a:lnTo>
                  <a:lnTo>
                    <a:pt x="180" y="90"/>
                  </a:lnTo>
                  <a:lnTo>
                    <a:pt x="225" y="90"/>
                  </a:lnTo>
                  <a:lnTo>
                    <a:pt x="269" y="90"/>
                  </a:lnTo>
                  <a:lnTo>
                    <a:pt x="284" y="105"/>
                  </a:lnTo>
                  <a:lnTo>
                    <a:pt x="314" y="120"/>
                  </a:lnTo>
                  <a:close/>
                </a:path>
              </a:pathLst>
            </a:custGeom>
            <a:solidFill>
              <a:srgbClr val="FF99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76" name="Freeform 23"/>
            <p:cNvSpPr>
              <a:spLocks/>
            </p:cNvSpPr>
            <p:nvPr/>
          </p:nvSpPr>
          <p:spPr bwMode="auto">
            <a:xfrm>
              <a:off x="5477" y="4188"/>
              <a:ext cx="1198" cy="901"/>
            </a:xfrm>
            <a:custGeom>
              <a:avLst/>
              <a:gdLst>
                <a:gd name="T0" fmla="*/ 4 w 1345"/>
                <a:gd name="T1" fmla="*/ 143 h 929"/>
                <a:gd name="T2" fmla="*/ 4 w 1345"/>
                <a:gd name="T3" fmla="*/ 145 h 929"/>
                <a:gd name="T4" fmla="*/ 4 w 1345"/>
                <a:gd name="T5" fmla="*/ 143 h 929"/>
                <a:gd name="T6" fmla="*/ 4 w 1345"/>
                <a:gd name="T7" fmla="*/ 145 h 929"/>
                <a:gd name="T8" fmla="*/ 4 w 1345"/>
                <a:gd name="T9" fmla="*/ 133 h 929"/>
                <a:gd name="T10" fmla="*/ 4 w 1345"/>
                <a:gd name="T11" fmla="*/ 135 h 929"/>
                <a:gd name="T12" fmla="*/ 4 w 1345"/>
                <a:gd name="T13" fmla="*/ 141 h 929"/>
                <a:gd name="T14" fmla="*/ 4 w 1345"/>
                <a:gd name="T15" fmla="*/ 143 h 929"/>
                <a:gd name="T16" fmla="*/ 4 w 1345"/>
                <a:gd name="T17" fmla="*/ 147 h 929"/>
                <a:gd name="T18" fmla="*/ 4 w 1345"/>
                <a:gd name="T19" fmla="*/ 147 h 929"/>
                <a:gd name="T20" fmla="*/ 4 w 1345"/>
                <a:gd name="T21" fmla="*/ 158 h 929"/>
                <a:gd name="T22" fmla="*/ 4 w 1345"/>
                <a:gd name="T23" fmla="*/ 149 h 929"/>
                <a:gd name="T24" fmla="*/ 4 w 1345"/>
                <a:gd name="T25" fmla="*/ 145 h 929"/>
                <a:gd name="T26" fmla="*/ 4 w 1345"/>
                <a:gd name="T27" fmla="*/ 143 h 929"/>
                <a:gd name="T28" fmla="*/ 4 w 1345"/>
                <a:gd name="T29" fmla="*/ 143 h 929"/>
                <a:gd name="T30" fmla="*/ 4 w 1345"/>
                <a:gd name="T31" fmla="*/ 120 h 929"/>
                <a:gd name="T32" fmla="*/ 4 w 1345"/>
                <a:gd name="T33" fmla="*/ 125 h 929"/>
                <a:gd name="T34" fmla="*/ 4 w 1345"/>
                <a:gd name="T35" fmla="*/ 112 h 929"/>
                <a:gd name="T36" fmla="*/ 4 w 1345"/>
                <a:gd name="T37" fmla="*/ 90 h 929"/>
                <a:gd name="T38" fmla="*/ 4 w 1345"/>
                <a:gd name="T39" fmla="*/ 84 h 929"/>
                <a:gd name="T40" fmla="*/ 4 w 1345"/>
                <a:gd name="T41" fmla="*/ 79 h 929"/>
                <a:gd name="T42" fmla="*/ 4 w 1345"/>
                <a:gd name="T43" fmla="*/ 74 h 929"/>
                <a:gd name="T44" fmla="*/ 4 w 1345"/>
                <a:gd name="T45" fmla="*/ 64 h 929"/>
                <a:gd name="T46" fmla="*/ 4 w 1345"/>
                <a:gd name="T47" fmla="*/ 53 h 929"/>
                <a:gd name="T48" fmla="*/ 4 w 1345"/>
                <a:gd name="T49" fmla="*/ 42 h 929"/>
                <a:gd name="T50" fmla="*/ 4 w 1345"/>
                <a:gd name="T51" fmla="*/ 23 h 929"/>
                <a:gd name="T52" fmla="*/ 4 w 1345"/>
                <a:gd name="T53" fmla="*/ 27 h 929"/>
                <a:gd name="T54" fmla="*/ 4 w 1345"/>
                <a:gd name="T55" fmla="*/ 38 h 929"/>
                <a:gd name="T56" fmla="*/ 4 w 1345"/>
                <a:gd name="T57" fmla="*/ 38 h 929"/>
                <a:gd name="T58" fmla="*/ 4 w 1345"/>
                <a:gd name="T59" fmla="*/ 30 h 929"/>
                <a:gd name="T60" fmla="*/ 4 w 1345"/>
                <a:gd name="T61" fmla="*/ 20 h 929"/>
                <a:gd name="T62" fmla="*/ 4 w 1345"/>
                <a:gd name="T63" fmla="*/ 16 h 929"/>
                <a:gd name="T64" fmla="*/ 4 w 1345"/>
                <a:gd name="T65" fmla="*/ 16 h 929"/>
                <a:gd name="T66" fmla="*/ 4 w 1345"/>
                <a:gd name="T67" fmla="*/ 16 h 929"/>
                <a:gd name="T68" fmla="*/ 4 w 1345"/>
                <a:gd name="T69" fmla="*/ 16 h 929"/>
                <a:gd name="T70" fmla="*/ 4 w 1345"/>
                <a:gd name="T71" fmla="*/ 16 h 929"/>
                <a:gd name="T72" fmla="*/ 4 w 1345"/>
                <a:gd name="T73" fmla="*/ 16 h 929"/>
                <a:gd name="T74" fmla="*/ 4 w 1345"/>
                <a:gd name="T75" fmla="*/ 16 h 929"/>
                <a:gd name="T76" fmla="*/ 4 w 1345"/>
                <a:gd name="T77" fmla="*/ 27 h 929"/>
                <a:gd name="T78" fmla="*/ 4 w 1345"/>
                <a:gd name="T79" fmla="*/ 42 h 929"/>
                <a:gd name="T80" fmla="*/ 4 w 1345"/>
                <a:gd name="T81" fmla="*/ 56 h 929"/>
                <a:gd name="T82" fmla="*/ 4 w 1345"/>
                <a:gd name="T83" fmla="*/ 68 h 929"/>
                <a:gd name="T84" fmla="*/ 4 w 1345"/>
                <a:gd name="T85" fmla="*/ 56 h 929"/>
                <a:gd name="T86" fmla="*/ 4 w 1345"/>
                <a:gd name="T87" fmla="*/ 48 h 929"/>
                <a:gd name="T88" fmla="*/ 4 w 1345"/>
                <a:gd name="T89" fmla="*/ 60 h 929"/>
                <a:gd name="T90" fmla="*/ 4 w 1345"/>
                <a:gd name="T91" fmla="*/ 68 h 929"/>
                <a:gd name="T92" fmla="*/ 4 w 1345"/>
                <a:gd name="T93" fmla="*/ 74 h 929"/>
                <a:gd name="T94" fmla="*/ 4 w 1345"/>
                <a:gd name="T95" fmla="*/ 92 h 929"/>
                <a:gd name="T96" fmla="*/ 0 w 1345"/>
                <a:gd name="T97" fmla="*/ 105 h 929"/>
                <a:gd name="T98" fmla="*/ 4 w 1345"/>
                <a:gd name="T99" fmla="*/ 112 h 929"/>
                <a:gd name="T100" fmla="*/ 4 w 1345"/>
                <a:gd name="T101" fmla="*/ 122 h 929"/>
                <a:gd name="T102" fmla="*/ 4 w 1345"/>
                <a:gd name="T103" fmla="*/ 130 h 929"/>
                <a:gd name="T104" fmla="*/ 4 w 1345"/>
                <a:gd name="T105" fmla="*/ 133 h 929"/>
                <a:gd name="T106" fmla="*/ 4 w 1345"/>
                <a:gd name="T107" fmla="*/ 137 h 929"/>
                <a:gd name="T108" fmla="*/ 4 w 1345"/>
                <a:gd name="T109" fmla="*/ 137 h 92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45"/>
                <a:gd name="T166" fmla="*/ 0 h 929"/>
                <a:gd name="T167" fmla="*/ 1345 w 1345"/>
                <a:gd name="T168" fmla="*/ 929 h 92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45" h="929">
                  <a:moveTo>
                    <a:pt x="269" y="809"/>
                  </a:moveTo>
                  <a:lnTo>
                    <a:pt x="269" y="839"/>
                  </a:lnTo>
                  <a:lnTo>
                    <a:pt x="314" y="869"/>
                  </a:lnTo>
                  <a:lnTo>
                    <a:pt x="359" y="854"/>
                  </a:lnTo>
                  <a:lnTo>
                    <a:pt x="359" y="839"/>
                  </a:lnTo>
                  <a:lnTo>
                    <a:pt x="403" y="839"/>
                  </a:lnTo>
                  <a:lnTo>
                    <a:pt x="403" y="854"/>
                  </a:lnTo>
                  <a:lnTo>
                    <a:pt x="418" y="854"/>
                  </a:lnTo>
                  <a:lnTo>
                    <a:pt x="508" y="779"/>
                  </a:lnTo>
                  <a:lnTo>
                    <a:pt x="538" y="779"/>
                  </a:lnTo>
                  <a:lnTo>
                    <a:pt x="583" y="794"/>
                  </a:lnTo>
                  <a:lnTo>
                    <a:pt x="598" y="794"/>
                  </a:lnTo>
                  <a:lnTo>
                    <a:pt x="658" y="824"/>
                  </a:lnTo>
                  <a:lnTo>
                    <a:pt x="687" y="824"/>
                  </a:lnTo>
                  <a:lnTo>
                    <a:pt x="702" y="839"/>
                  </a:lnTo>
                  <a:lnTo>
                    <a:pt x="732" y="839"/>
                  </a:lnTo>
                  <a:lnTo>
                    <a:pt x="792" y="869"/>
                  </a:lnTo>
                  <a:lnTo>
                    <a:pt x="837" y="854"/>
                  </a:lnTo>
                  <a:lnTo>
                    <a:pt x="837" y="869"/>
                  </a:lnTo>
                  <a:lnTo>
                    <a:pt x="852" y="869"/>
                  </a:lnTo>
                  <a:lnTo>
                    <a:pt x="882" y="929"/>
                  </a:lnTo>
                  <a:lnTo>
                    <a:pt x="927" y="899"/>
                  </a:lnTo>
                  <a:lnTo>
                    <a:pt x="956" y="884"/>
                  </a:lnTo>
                  <a:lnTo>
                    <a:pt x="956" y="839"/>
                  </a:lnTo>
                  <a:lnTo>
                    <a:pt x="971" y="854"/>
                  </a:lnTo>
                  <a:lnTo>
                    <a:pt x="1016" y="839"/>
                  </a:lnTo>
                  <a:lnTo>
                    <a:pt x="1076" y="839"/>
                  </a:lnTo>
                  <a:lnTo>
                    <a:pt x="1106" y="839"/>
                  </a:lnTo>
                  <a:lnTo>
                    <a:pt x="1181" y="839"/>
                  </a:lnTo>
                  <a:lnTo>
                    <a:pt x="1166" y="764"/>
                  </a:lnTo>
                  <a:lnTo>
                    <a:pt x="1121" y="704"/>
                  </a:lnTo>
                  <a:lnTo>
                    <a:pt x="1151" y="719"/>
                  </a:lnTo>
                  <a:lnTo>
                    <a:pt x="1195" y="734"/>
                  </a:lnTo>
                  <a:lnTo>
                    <a:pt x="1240" y="704"/>
                  </a:lnTo>
                  <a:lnTo>
                    <a:pt x="1285" y="660"/>
                  </a:lnTo>
                  <a:lnTo>
                    <a:pt x="1345" y="585"/>
                  </a:lnTo>
                  <a:lnTo>
                    <a:pt x="1345" y="525"/>
                  </a:lnTo>
                  <a:lnTo>
                    <a:pt x="1315" y="510"/>
                  </a:lnTo>
                  <a:lnTo>
                    <a:pt x="1300" y="495"/>
                  </a:lnTo>
                  <a:lnTo>
                    <a:pt x="1240" y="495"/>
                  </a:lnTo>
                  <a:lnTo>
                    <a:pt x="1240" y="465"/>
                  </a:lnTo>
                  <a:lnTo>
                    <a:pt x="1255" y="450"/>
                  </a:lnTo>
                  <a:lnTo>
                    <a:pt x="1195" y="435"/>
                  </a:lnTo>
                  <a:lnTo>
                    <a:pt x="1240" y="390"/>
                  </a:lnTo>
                  <a:lnTo>
                    <a:pt x="1240" y="375"/>
                  </a:lnTo>
                  <a:lnTo>
                    <a:pt x="1255" y="315"/>
                  </a:lnTo>
                  <a:lnTo>
                    <a:pt x="1285" y="315"/>
                  </a:lnTo>
                  <a:lnTo>
                    <a:pt x="1255" y="285"/>
                  </a:lnTo>
                  <a:lnTo>
                    <a:pt x="1210" y="240"/>
                  </a:lnTo>
                  <a:lnTo>
                    <a:pt x="1181" y="225"/>
                  </a:lnTo>
                  <a:lnTo>
                    <a:pt x="1061" y="135"/>
                  </a:lnTo>
                  <a:lnTo>
                    <a:pt x="1031" y="165"/>
                  </a:lnTo>
                  <a:lnTo>
                    <a:pt x="1016" y="150"/>
                  </a:lnTo>
                  <a:lnTo>
                    <a:pt x="941" y="165"/>
                  </a:lnTo>
                  <a:lnTo>
                    <a:pt x="882" y="210"/>
                  </a:lnTo>
                  <a:lnTo>
                    <a:pt x="852" y="180"/>
                  </a:lnTo>
                  <a:lnTo>
                    <a:pt x="867" y="210"/>
                  </a:lnTo>
                  <a:lnTo>
                    <a:pt x="792" y="195"/>
                  </a:lnTo>
                  <a:lnTo>
                    <a:pt x="807" y="165"/>
                  </a:lnTo>
                  <a:lnTo>
                    <a:pt x="777" y="165"/>
                  </a:lnTo>
                  <a:lnTo>
                    <a:pt x="777" y="120"/>
                  </a:lnTo>
                  <a:lnTo>
                    <a:pt x="807" y="60"/>
                  </a:lnTo>
                  <a:lnTo>
                    <a:pt x="807" y="30"/>
                  </a:lnTo>
                  <a:lnTo>
                    <a:pt x="807" y="0"/>
                  </a:lnTo>
                  <a:lnTo>
                    <a:pt x="777" y="30"/>
                  </a:lnTo>
                  <a:lnTo>
                    <a:pt x="702" y="45"/>
                  </a:lnTo>
                  <a:lnTo>
                    <a:pt x="672" y="60"/>
                  </a:lnTo>
                  <a:lnTo>
                    <a:pt x="628" y="60"/>
                  </a:lnTo>
                  <a:lnTo>
                    <a:pt x="598" y="75"/>
                  </a:lnTo>
                  <a:lnTo>
                    <a:pt x="553" y="45"/>
                  </a:lnTo>
                  <a:lnTo>
                    <a:pt x="523" y="60"/>
                  </a:lnTo>
                  <a:lnTo>
                    <a:pt x="508" y="45"/>
                  </a:lnTo>
                  <a:lnTo>
                    <a:pt x="493" y="60"/>
                  </a:lnTo>
                  <a:lnTo>
                    <a:pt x="478" y="75"/>
                  </a:lnTo>
                  <a:lnTo>
                    <a:pt x="493" y="90"/>
                  </a:lnTo>
                  <a:lnTo>
                    <a:pt x="493" y="120"/>
                  </a:lnTo>
                  <a:lnTo>
                    <a:pt x="493" y="150"/>
                  </a:lnTo>
                  <a:lnTo>
                    <a:pt x="463" y="180"/>
                  </a:lnTo>
                  <a:lnTo>
                    <a:pt x="478" y="240"/>
                  </a:lnTo>
                  <a:lnTo>
                    <a:pt x="448" y="270"/>
                  </a:lnTo>
                  <a:lnTo>
                    <a:pt x="448" y="330"/>
                  </a:lnTo>
                  <a:lnTo>
                    <a:pt x="418" y="345"/>
                  </a:lnTo>
                  <a:lnTo>
                    <a:pt x="389" y="390"/>
                  </a:lnTo>
                  <a:lnTo>
                    <a:pt x="314" y="345"/>
                  </a:lnTo>
                  <a:lnTo>
                    <a:pt x="269" y="330"/>
                  </a:lnTo>
                  <a:lnTo>
                    <a:pt x="239" y="315"/>
                  </a:lnTo>
                  <a:lnTo>
                    <a:pt x="224" y="285"/>
                  </a:lnTo>
                  <a:lnTo>
                    <a:pt x="179" y="330"/>
                  </a:lnTo>
                  <a:lnTo>
                    <a:pt x="149" y="345"/>
                  </a:lnTo>
                  <a:lnTo>
                    <a:pt x="134" y="375"/>
                  </a:lnTo>
                  <a:lnTo>
                    <a:pt x="120" y="390"/>
                  </a:lnTo>
                  <a:lnTo>
                    <a:pt x="90" y="420"/>
                  </a:lnTo>
                  <a:lnTo>
                    <a:pt x="90" y="435"/>
                  </a:lnTo>
                  <a:lnTo>
                    <a:pt x="60" y="480"/>
                  </a:lnTo>
                  <a:lnTo>
                    <a:pt x="45" y="540"/>
                  </a:lnTo>
                  <a:lnTo>
                    <a:pt x="0" y="585"/>
                  </a:lnTo>
                  <a:lnTo>
                    <a:pt x="0" y="615"/>
                  </a:lnTo>
                  <a:lnTo>
                    <a:pt x="0" y="645"/>
                  </a:lnTo>
                  <a:lnTo>
                    <a:pt x="30" y="660"/>
                  </a:lnTo>
                  <a:lnTo>
                    <a:pt x="60" y="675"/>
                  </a:lnTo>
                  <a:lnTo>
                    <a:pt x="60" y="719"/>
                  </a:lnTo>
                  <a:lnTo>
                    <a:pt x="75" y="734"/>
                  </a:lnTo>
                  <a:lnTo>
                    <a:pt x="60" y="764"/>
                  </a:lnTo>
                  <a:lnTo>
                    <a:pt x="90" y="794"/>
                  </a:lnTo>
                  <a:lnTo>
                    <a:pt x="105" y="779"/>
                  </a:lnTo>
                  <a:lnTo>
                    <a:pt x="105" y="794"/>
                  </a:lnTo>
                  <a:lnTo>
                    <a:pt x="105" y="809"/>
                  </a:lnTo>
                  <a:lnTo>
                    <a:pt x="194" y="824"/>
                  </a:lnTo>
                  <a:lnTo>
                    <a:pt x="239" y="809"/>
                  </a:lnTo>
                  <a:lnTo>
                    <a:pt x="269" y="809"/>
                  </a:lnTo>
                  <a:close/>
                </a:path>
              </a:pathLst>
            </a:custGeom>
            <a:solidFill>
              <a:srgbClr val="FF99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77" name="Freeform 24"/>
            <p:cNvSpPr>
              <a:spLocks/>
            </p:cNvSpPr>
            <p:nvPr/>
          </p:nvSpPr>
          <p:spPr bwMode="auto">
            <a:xfrm>
              <a:off x="7233" y="4188"/>
              <a:ext cx="1823" cy="2020"/>
            </a:xfrm>
            <a:custGeom>
              <a:avLst/>
              <a:gdLst>
                <a:gd name="T0" fmla="*/ 4 w 2047"/>
                <a:gd name="T1" fmla="*/ 175 h 2083"/>
                <a:gd name="T2" fmla="*/ 4 w 2047"/>
                <a:gd name="T3" fmla="*/ 154 h 2083"/>
                <a:gd name="T4" fmla="*/ 4 w 2047"/>
                <a:gd name="T5" fmla="*/ 128 h 2083"/>
                <a:gd name="T6" fmla="*/ 4 w 2047"/>
                <a:gd name="T7" fmla="*/ 108 h 2083"/>
                <a:gd name="T8" fmla="*/ 4 w 2047"/>
                <a:gd name="T9" fmla="*/ 100 h 2083"/>
                <a:gd name="T10" fmla="*/ 4 w 2047"/>
                <a:gd name="T11" fmla="*/ 79 h 2083"/>
                <a:gd name="T12" fmla="*/ 4 w 2047"/>
                <a:gd name="T13" fmla="*/ 74 h 2083"/>
                <a:gd name="T14" fmla="*/ 4 w 2047"/>
                <a:gd name="T15" fmla="*/ 60 h 2083"/>
                <a:gd name="T16" fmla="*/ 4 w 2047"/>
                <a:gd name="T17" fmla="*/ 36 h 2083"/>
                <a:gd name="T18" fmla="*/ 4 w 2047"/>
                <a:gd name="T19" fmla="*/ 23 h 2083"/>
                <a:gd name="T20" fmla="*/ 4 w 2047"/>
                <a:gd name="T21" fmla="*/ 36 h 2083"/>
                <a:gd name="T22" fmla="*/ 4 w 2047"/>
                <a:gd name="T23" fmla="*/ 30 h 2083"/>
                <a:gd name="T24" fmla="*/ 4 w 2047"/>
                <a:gd name="T25" fmla="*/ 23 h 2083"/>
                <a:gd name="T26" fmla="*/ 4 w 2047"/>
                <a:gd name="T27" fmla="*/ 16 h 2083"/>
                <a:gd name="T28" fmla="*/ 4 w 2047"/>
                <a:gd name="T29" fmla="*/ 44 h 2083"/>
                <a:gd name="T30" fmla="*/ 4 w 2047"/>
                <a:gd name="T31" fmla="*/ 30 h 2083"/>
                <a:gd name="T32" fmla="*/ 4 w 2047"/>
                <a:gd name="T33" fmla="*/ 46 h 2083"/>
                <a:gd name="T34" fmla="*/ 4 w 2047"/>
                <a:gd name="T35" fmla="*/ 70 h 2083"/>
                <a:gd name="T36" fmla="*/ 4 w 2047"/>
                <a:gd name="T37" fmla="*/ 98 h 2083"/>
                <a:gd name="T38" fmla="*/ 4 w 2047"/>
                <a:gd name="T39" fmla="*/ 138 h 2083"/>
                <a:gd name="T40" fmla="*/ 4 w 2047"/>
                <a:gd name="T41" fmla="*/ 161 h 2083"/>
                <a:gd name="T42" fmla="*/ 4 w 2047"/>
                <a:gd name="T43" fmla="*/ 176 h 2083"/>
                <a:gd name="T44" fmla="*/ 4 w 2047"/>
                <a:gd name="T45" fmla="*/ 190 h 2083"/>
                <a:gd name="T46" fmla="*/ 4 w 2047"/>
                <a:gd name="T47" fmla="*/ 216 h 2083"/>
                <a:gd name="T48" fmla="*/ 4 w 2047"/>
                <a:gd name="T49" fmla="*/ 233 h 2083"/>
                <a:gd name="T50" fmla="*/ 4 w 2047"/>
                <a:gd name="T51" fmla="*/ 235 h 2083"/>
                <a:gd name="T52" fmla="*/ 4 w 2047"/>
                <a:gd name="T53" fmla="*/ 243 h 2083"/>
                <a:gd name="T54" fmla="*/ 4 w 2047"/>
                <a:gd name="T55" fmla="*/ 266 h 2083"/>
                <a:gd name="T56" fmla="*/ 4 w 2047"/>
                <a:gd name="T57" fmla="*/ 285 h 2083"/>
                <a:gd name="T58" fmla="*/ 4 w 2047"/>
                <a:gd name="T59" fmla="*/ 321 h 2083"/>
                <a:gd name="T60" fmla="*/ 4 w 2047"/>
                <a:gd name="T61" fmla="*/ 334 h 2083"/>
                <a:gd name="T62" fmla="*/ 4 w 2047"/>
                <a:gd name="T63" fmla="*/ 355 h 2083"/>
                <a:gd name="T64" fmla="*/ 4 w 2047"/>
                <a:gd name="T65" fmla="*/ 355 h 2083"/>
                <a:gd name="T66" fmla="*/ 4 w 2047"/>
                <a:gd name="T67" fmla="*/ 352 h 2083"/>
                <a:gd name="T68" fmla="*/ 4 w 2047"/>
                <a:gd name="T69" fmla="*/ 327 h 2083"/>
                <a:gd name="T70" fmla="*/ 4 w 2047"/>
                <a:gd name="T71" fmla="*/ 327 h 2083"/>
                <a:gd name="T72" fmla="*/ 4 w 2047"/>
                <a:gd name="T73" fmla="*/ 330 h 2083"/>
                <a:gd name="T74" fmla="*/ 4 w 2047"/>
                <a:gd name="T75" fmla="*/ 334 h 2083"/>
                <a:gd name="T76" fmla="*/ 4 w 2047"/>
                <a:gd name="T77" fmla="*/ 314 h 2083"/>
                <a:gd name="T78" fmla="*/ 4 w 2047"/>
                <a:gd name="T79" fmla="*/ 298 h 2083"/>
                <a:gd name="T80" fmla="*/ 4 w 2047"/>
                <a:gd name="T81" fmla="*/ 280 h 2083"/>
                <a:gd name="T82" fmla="*/ 4 w 2047"/>
                <a:gd name="T83" fmla="*/ 266 h 2083"/>
                <a:gd name="T84" fmla="*/ 4 w 2047"/>
                <a:gd name="T85" fmla="*/ 251 h 2083"/>
                <a:gd name="T86" fmla="*/ 4 w 2047"/>
                <a:gd name="T87" fmla="*/ 264 h 2083"/>
                <a:gd name="T88" fmla="*/ 4 w 2047"/>
                <a:gd name="T89" fmla="*/ 281 h 2083"/>
                <a:gd name="T90" fmla="*/ 4 w 2047"/>
                <a:gd name="T91" fmla="*/ 270 h 2083"/>
                <a:gd name="T92" fmla="*/ 4 w 2047"/>
                <a:gd name="T93" fmla="*/ 262 h 2083"/>
                <a:gd name="T94" fmla="*/ 4 w 2047"/>
                <a:gd name="T95" fmla="*/ 257 h 2083"/>
                <a:gd name="T96" fmla="*/ 4 w 2047"/>
                <a:gd name="T97" fmla="*/ 246 h 2083"/>
                <a:gd name="T98" fmla="*/ 0 w 2047"/>
                <a:gd name="T99" fmla="*/ 239 h 2083"/>
                <a:gd name="T100" fmla="*/ 4 w 2047"/>
                <a:gd name="T101" fmla="*/ 233 h 2083"/>
                <a:gd name="T102" fmla="*/ 0 w 2047"/>
                <a:gd name="T103" fmla="*/ 200 h 2083"/>
                <a:gd name="T104" fmla="*/ 4 w 2047"/>
                <a:gd name="T105" fmla="*/ 190 h 2083"/>
                <a:gd name="T106" fmla="*/ 4 w 2047"/>
                <a:gd name="T107" fmla="*/ 182 h 2083"/>
                <a:gd name="T108" fmla="*/ 4 w 2047"/>
                <a:gd name="T109" fmla="*/ 171 h 20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47"/>
                <a:gd name="T166" fmla="*/ 0 h 2083"/>
                <a:gd name="T167" fmla="*/ 2047 w 2047"/>
                <a:gd name="T168" fmla="*/ 2083 h 20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47" h="2083">
                  <a:moveTo>
                    <a:pt x="269" y="1004"/>
                  </a:moveTo>
                  <a:lnTo>
                    <a:pt x="298" y="1019"/>
                  </a:lnTo>
                  <a:lnTo>
                    <a:pt x="328" y="1019"/>
                  </a:lnTo>
                  <a:lnTo>
                    <a:pt x="328" y="974"/>
                  </a:lnTo>
                  <a:lnTo>
                    <a:pt x="388" y="989"/>
                  </a:lnTo>
                  <a:lnTo>
                    <a:pt x="403" y="899"/>
                  </a:lnTo>
                  <a:lnTo>
                    <a:pt x="388" y="854"/>
                  </a:lnTo>
                  <a:lnTo>
                    <a:pt x="418" y="824"/>
                  </a:lnTo>
                  <a:lnTo>
                    <a:pt x="418" y="749"/>
                  </a:lnTo>
                  <a:lnTo>
                    <a:pt x="388" y="689"/>
                  </a:lnTo>
                  <a:lnTo>
                    <a:pt x="403" y="675"/>
                  </a:lnTo>
                  <a:lnTo>
                    <a:pt x="388" y="630"/>
                  </a:lnTo>
                  <a:lnTo>
                    <a:pt x="418" y="600"/>
                  </a:lnTo>
                  <a:lnTo>
                    <a:pt x="373" y="570"/>
                  </a:lnTo>
                  <a:lnTo>
                    <a:pt x="343" y="585"/>
                  </a:lnTo>
                  <a:lnTo>
                    <a:pt x="313" y="540"/>
                  </a:lnTo>
                  <a:lnTo>
                    <a:pt x="298" y="510"/>
                  </a:lnTo>
                  <a:lnTo>
                    <a:pt x="298" y="465"/>
                  </a:lnTo>
                  <a:lnTo>
                    <a:pt x="284" y="420"/>
                  </a:lnTo>
                  <a:lnTo>
                    <a:pt x="313" y="435"/>
                  </a:lnTo>
                  <a:lnTo>
                    <a:pt x="343" y="435"/>
                  </a:lnTo>
                  <a:lnTo>
                    <a:pt x="373" y="420"/>
                  </a:lnTo>
                  <a:lnTo>
                    <a:pt x="433" y="375"/>
                  </a:lnTo>
                  <a:lnTo>
                    <a:pt x="433" y="345"/>
                  </a:lnTo>
                  <a:lnTo>
                    <a:pt x="418" y="300"/>
                  </a:lnTo>
                  <a:lnTo>
                    <a:pt x="388" y="300"/>
                  </a:lnTo>
                  <a:lnTo>
                    <a:pt x="328" y="195"/>
                  </a:lnTo>
                  <a:lnTo>
                    <a:pt x="358" y="150"/>
                  </a:lnTo>
                  <a:lnTo>
                    <a:pt x="328" y="135"/>
                  </a:lnTo>
                  <a:lnTo>
                    <a:pt x="343" y="135"/>
                  </a:lnTo>
                  <a:lnTo>
                    <a:pt x="418" y="150"/>
                  </a:lnTo>
                  <a:lnTo>
                    <a:pt x="493" y="225"/>
                  </a:lnTo>
                  <a:lnTo>
                    <a:pt x="538" y="195"/>
                  </a:lnTo>
                  <a:lnTo>
                    <a:pt x="597" y="195"/>
                  </a:lnTo>
                  <a:lnTo>
                    <a:pt x="612" y="165"/>
                  </a:lnTo>
                  <a:lnTo>
                    <a:pt x="657" y="165"/>
                  </a:lnTo>
                  <a:lnTo>
                    <a:pt x="687" y="135"/>
                  </a:lnTo>
                  <a:lnTo>
                    <a:pt x="717" y="135"/>
                  </a:lnTo>
                  <a:lnTo>
                    <a:pt x="747" y="135"/>
                  </a:lnTo>
                  <a:lnTo>
                    <a:pt x="747" y="75"/>
                  </a:lnTo>
                  <a:lnTo>
                    <a:pt x="807" y="0"/>
                  </a:lnTo>
                  <a:lnTo>
                    <a:pt x="986" y="45"/>
                  </a:lnTo>
                  <a:lnTo>
                    <a:pt x="971" y="120"/>
                  </a:lnTo>
                  <a:lnTo>
                    <a:pt x="896" y="165"/>
                  </a:lnTo>
                  <a:lnTo>
                    <a:pt x="911" y="255"/>
                  </a:lnTo>
                  <a:lnTo>
                    <a:pt x="986" y="195"/>
                  </a:lnTo>
                  <a:lnTo>
                    <a:pt x="1105" y="180"/>
                  </a:lnTo>
                  <a:lnTo>
                    <a:pt x="1150" y="165"/>
                  </a:lnTo>
                  <a:lnTo>
                    <a:pt x="1195" y="225"/>
                  </a:lnTo>
                  <a:lnTo>
                    <a:pt x="1270" y="180"/>
                  </a:lnTo>
                  <a:lnTo>
                    <a:pt x="1360" y="270"/>
                  </a:lnTo>
                  <a:lnTo>
                    <a:pt x="1404" y="345"/>
                  </a:lnTo>
                  <a:lnTo>
                    <a:pt x="1449" y="345"/>
                  </a:lnTo>
                  <a:lnTo>
                    <a:pt x="1464" y="405"/>
                  </a:lnTo>
                  <a:lnTo>
                    <a:pt x="1464" y="450"/>
                  </a:lnTo>
                  <a:lnTo>
                    <a:pt x="1479" y="480"/>
                  </a:lnTo>
                  <a:lnTo>
                    <a:pt x="1509" y="570"/>
                  </a:lnTo>
                  <a:lnTo>
                    <a:pt x="1509" y="660"/>
                  </a:lnTo>
                  <a:lnTo>
                    <a:pt x="1509" y="749"/>
                  </a:lnTo>
                  <a:lnTo>
                    <a:pt x="1479" y="809"/>
                  </a:lnTo>
                  <a:lnTo>
                    <a:pt x="1449" y="854"/>
                  </a:lnTo>
                  <a:lnTo>
                    <a:pt x="1479" y="869"/>
                  </a:lnTo>
                  <a:lnTo>
                    <a:pt x="1494" y="944"/>
                  </a:lnTo>
                  <a:lnTo>
                    <a:pt x="1479" y="974"/>
                  </a:lnTo>
                  <a:lnTo>
                    <a:pt x="1509" y="1004"/>
                  </a:lnTo>
                  <a:lnTo>
                    <a:pt x="1509" y="1034"/>
                  </a:lnTo>
                  <a:lnTo>
                    <a:pt x="1554" y="1079"/>
                  </a:lnTo>
                  <a:lnTo>
                    <a:pt x="1584" y="1109"/>
                  </a:lnTo>
                  <a:lnTo>
                    <a:pt x="1554" y="1109"/>
                  </a:lnTo>
                  <a:lnTo>
                    <a:pt x="1629" y="1184"/>
                  </a:lnTo>
                  <a:lnTo>
                    <a:pt x="1643" y="1214"/>
                  </a:lnTo>
                  <a:lnTo>
                    <a:pt x="1688" y="1259"/>
                  </a:lnTo>
                  <a:lnTo>
                    <a:pt x="1673" y="1289"/>
                  </a:lnTo>
                  <a:lnTo>
                    <a:pt x="1688" y="1304"/>
                  </a:lnTo>
                  <a:lnTo>
                    <a:pt x="1673" y="1364"/>
                  </a:lnTo>
                  <a:lnTo>
                    <a:pt x="1718" y="1349"/>
                  </a:lnTo>
                  <a:lnTo>
                    <a:pt x="1763" y="1393"/>
                  </a:lnTo>
                  <a:lnTo>
                    <a:pt x="1778" y="1379"/>
                  </a:lnTo>
                  <a:lnTo>
                    <a:pt x="1868" y="1453"/>
                  </a:lnTo>
                  <a:lnTo>
                    <a:pt x="1927" y="1438"/>
                  </a:lnTo>
                  <a:lnTo>
                    <a:pt x="2002" y="1423"/>
                  </a:lnTo>
                  <a:lnTo>
                    <a:pt x="2017" y="1393"/>
                  </a:lnTo>
                  <a:lnTo>
                    <a:pt x="2047" y="1498"/>
                  </a:lnTo>
                  <a:lnTo>
                    <a:pt x="2002" y="1558"/>
                  </a:lnTo>
                  <a:lnTo>
                    <a:pt x="1972" y="1603"/>
                  </a:lnTo>
                  <a:lnTo>
                    <a:pt x="1897" y="1633"/>
                  </a:lnTo>
                  <a:lnTo>
                    <a:pt x="1823" y="1663"/>
                  </a:lnTo>
                  <a:lnTo>
                    <a:pt x="1838" y="1753"/>
                  </a:lnTo>
                  <a:lnTo>
                    <a:pt x="1868" y="1813"/>
                  </a:lnTo>
                  <a:lnTo>
                    <a:pt x="1897" y="1873"/>
                  </a:lnTo>
                  <a:lnTo>
                    <a:pt x="1853" y="1888"/>
                  </a:lnTo>
                  <a:lnTo>
                    <a:pt x="1853" y="1903"/>
                  </a:lnTo>
                  <a:lnTo>
                    <a:pt x="1853" y="1948"/>
                  </a:lnTo>
                  <a:lnTo>
                    <a:pt x="1823" y="1978"/>
                  </a:lnTo>
                  <a:lnTo>
                    <a:pt x="1718" y="1993"/>
                  </a:lnTo>
                  <a:lnTo>
                    <a:pt x="1688" y="2083"/>
                  </a:lnTo>
                  <a:lnTo>
                    <a:pt x="1673" y="2083"/>
                  </a:lnTo>
                  <a:lnTo>
                    <a:pt x="1673" y="2038"/>
                  </a:lnTo>
                  <a:lnTo>
                    <a:pt x="1614" y="2083"/>
                  </a:lnTo>
                  <a:lnTo>
                    <a:pt x="1614" y="2053"/>
                  </a:lnTo>
                  <a:lnTo>
                    <a:pt x="1524" y="2053"/>
                  </a:lnTo>
                  <a:lnTo>
                    <a:pt x="1494" y="2053"/>
                  </a:lnTo>
                  <a:lnTo>
                    <a:pt x="1479" y="2008"/>
                  </a:lnTo>
                  <a:lnTo>
                    <a:pt x="1509" y="1963"/>
                  </a:lnTo>
                  <a:lnTo>
                    <a:pt x="1494" y="1918"/>
                  </a:lnTo>
                  <a:lnTo>
                    <a:pt x="1479" y="1888"/>
                  </a:lnTo>
                  <a:lnTo>
                    <a:pt x="1419" y="1903"/>
                  </a:lnTo>
                  <a:lnTo>
                    <a:pt x="1389" y="1918"/>
                  </a:lnTo>
                  <a:lnTo>
                    <a:pt x="1374" y="1933"/>
                  </a:lnTo>
                  <a:lnTo>
                    <a:pt x="1345" y="1903"/>
                  </a:lnTo>
                  <a:lnTo>
                    <a:pt x="1300" y="1933"/>
                  </a:lnTo>
                  <a:lnTo>
                    <a:pt x="1270" y="1963"/>
                  </a:lnTo>
                  <a:lnTo>
                    <a:pt x="1195" y="1963"/>
                  </a:lnTo>
                  <a:lnTo>
                    <a:pt x="1165" y="1948"/>
                  </a:lnTo>
                  <a:lnTo>
                    <a:pt x="1135" y="1933"/>
                  </a:lnTo>
                  <a:lnTo>
                    <a:pt x="1135" y="1903"/>
                  </a:lnTo>
                  <a:lnTo>
                    <a:pt x="1135" y="1843"/>
                  </a:lnTo>
                  <a:lnTo>
                    <a:pt x="1120" y="1813"/>
                  </a:lnTo>
                  <a:lnTo>
                    <a:pt x="1150" y="1768"/>
                  </a:lnTo>
                  <a:lnTo>
                    <a:pt x="1135" y="1738"/>
                  </a:lnTo>
                  <a:lnTo>
                    <a:pt x="1105" y="1708"/>
                  </a:lnTo>
                  <a:lnTo>
                    <a:pt x="1016" y="1633"/>
                  </a:lnTo>
                  <a:lnTo>
                    <a:pt x="986" y="1633"/>
                  </a:lnTo>
                  <a:lnTo>
                    <a:pt x="956" y="1588"/>
                  </a:lnTo>
                  <a:lnTo>
                    <a:pt x="926" y="1558"/>
                  </a:lnTo>
                  <a:lnTo>
                    <a:pt x="911" y="1558"/>
                  </a:lnTo>
                  <a:lnTo>
                    <a:pt x="866" y="1513"/>
                  </a:lnTo>
                  <a:lnTo>
                    <a:pt x="836" y="1528"/>
                  </a:lnTo>
                  <a:lnTo>
                    <a:pt x="792" y="1468"/>
                  </a:lnTo>
                  <a:lnTo>
                    <a:pt x="702" y="1468"/>
                  </a:lnTo>
                  <a:lnTo>
                    <a:pt x="672" y="1513"/>
                  </a:lnTo>
                  <a:lnTo>
                    <a:pt x="627" y="1543"/>
                  </a:lnTo>
                  <a:lnTo>
                    <a:pt x="597" y="1573"/>
                  </a:lnTo>
                  <a:lnTo>
                    <a:pt x="567" y="1543"/>
                  </a:lnTo>
                  <a:lnTo>
                    <a:pt x="478" y="1648"/>
                  </a:lnTo>
                  <a:lnTo>
                    <a:pt x="463" y="1633"/>
                  </a:lnTo>
                  <a:lnTo>
                    <a:pt x="433" y="1558"/>
                  </a:lnTo>
                  <a:lnTo>
                    <a:pt x="418" y="1573"/>
                  </a:lnTo>
                  <a:lnTo>
                    <a:pt x="403" y="1513"/>
                  </a:lnTo>
                  <a:lnTo>
                    <a:pt x="343" y="1513"/>
                  </a:lnTo>
                  <a:lnTo>
                    <a:pt x="269" y="1528"/>
                  </a:lnTo>
                  <a:lnTo>
                    <a:pt x="254" y="1483"/>
                  </a:lnTo>
                  <a:lnTo>
                    <a:pt x="224" y="1498"/>
                  </a:lnTo>
                  <a:lnTo>
                    <a:pt x="209" y="1498"/>
                  </a:lnTo>
                  <a:lnTo>
                    <a:pt x="164" y="1528"/>
                  </a:lnTo>
                  <a:lnTo>
                    <a:pt x="149" y="1483"/>
                  </a:lnTo>
                  <a:lnTo>
                    <a:pt x="104" y="1438"/>
                  </a:lnTo>
                  <a:lnTo>
                    <a:pt x="44" y="1468"/>
                  </a:lnTo>
                  <a:lnTo>
                    <a:pt x="15" y="1453"/>
                  </a:lnTo>
                  <a:lnTo>
                    <a:pt x="0" y="1393"/>
                  </a:lnTo>
                  <a:lnTo>
                    <a:pt x="29" y="1364"/>
                  </a:lnTo>
                  <a:lnTo>
                    <a:pt x="29" y="1379"/>
                  </a:lnTo>
                  <a:lnTo>
                    <a:pt x="89" y="1364"/>
                  </a:lnTo>
                  <a:lnTo>
                    <a:pt x="59" y="1259"/>
                  </a:lnTo>
                  <a:lnTo>
                    <a:pt x="0" y="1244"/>
                  </a:lnTo>
                  <a:lnTo>
                    <a:pt x="0" y="1169"/>
                  </a:lnTo>
                  <a:lnTo>
                    <a:pt x="59" y="1154"/>
                  </a:lnTo>
                  <a:lnTo>
                    <a:pt x="119" y="1154"/>
                  </a:lnTo>
                  <a:lnTo>
                    <a:pt x="119" y="1109"/>
                  </a:lnTo>
                  <a:lnTo>
                    <a:pt x="149" y="1109"/>
                  </a:lnTo>
                  <a:lnTo>
                    <a:pt x="149" y="1064"/>
                  </a:lnTo>
                  <a:lnTo>
                    <a:pt x="209" y="1064"/>
                  </a:lnTo>
                  <a:lnTo>
                    <a:pt x="209" y="1034"/>
                  </a:lnTo>
                  <a:lnTo>
                    <a:pt x="239" y="1019"/>
                  </a:lnTo>
                  <a:lnTo>
                    <a:pt x="269" y="1004"/>
                  </a:lnTo>
                  <a:close/>
                </a:path>
              </a:pathLst>
            </a:custGeom>
            <a:solidFill>
              <a:srgbClr val="CC99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78" name="Freeform 25"/>
            <p:cNvSpPr>
              <a:spLocks/>
            </p:cNvSpPr>
            <p:nvPr/>
          </p:nvSpPr>
          <p:spPr bwMode="auto">
            <a:xfrm>
              <a:off x="6527" y="5554"/>
              <a:ext cx="2169" cy="1324"/>
            </a:xfrm>
            <a:custGeom>
              <a:avLst/>
              <a:gdLst>
                <a:gd name="T0" fmla="*/ 4 w 2435"/>
                <a:gd name="T1" fmla="*/ 48 h 1364"/>
                <a:gd name="T2" fmla="*/ 4 w 2435"/>
                <a:gd name="T3" fmla="*/ 68 h 1364"/>
                <a:gd name="T4" fmla="*/ 4 w 2435"/>
                <a:gd name="T5" fmla="*/ 77 h 1364"/>
                <a:gd name="T6" fmla="*/ 4 w 2435"/>
                <a:gd name="T7" fmla="*/ 93 h 1364"/>
                <a:gd name="T8" fmla="*/ 4 w 2435"/>
                <a:gd name="T9" fmla="*/ 98 h 1364"/>
                <a:gd name="T10" fmla="*/ 4 w 2435"/>
                <a:gd name="T11" fmla="*/ 111 h 1364"/>
                <a:gd name="T12" fmla="*/ 0 w 2435"/>
                <a:gd name="T13" fmla="*/ 121 h 1364"/>
                <a:gd name="T14" fmla="*/ 4 w 2435"/>
                <a:gd name="T15" fmla="*/ 141 h 1364"/>
                <a:gd name="T16" fmla="*/ 4 w 2435"/>
                <a:gd name="T17" fmla="*/ 145 h 1364"/>
                <a:gd name="T18" fmla="*/ 4 w 2435"/>
                <a:gd name="T19" fmla="*/ 130 h 1364"/>
                <a:gd name="T20" fmla="*/ 4 w 2435"/>
                <a:gd name="T21" fmla="*/ 130 h 1364"/>
                <a:gd name="T22" fmla="*/ 4 w 2435"/>
                <a:gd name="T23" fmla="*/ 150 h 1364"/>
                <a:gd name="T24" fmla="*/ 4 w 2435"/>
                <a:gd name="T25" fmla="*/ 170 h 1364"/>
                <a:gd name="T26" fmla="*/ 4 w 2435"/>
                <a:gd name="T27" fmla="*/ 177 h 1364"/>
                <a:gd name="T28" fmla="*/ 4 w 2435"/>
                <a:gd name="T29" fmla="*/ 187 h 1364"/>
                <a:gd name="T30" fmla="*/ 4 w 2435"/>
                <a:gd name="T31" fmla="*/ 203 h 1364"/>
                <a:gd name="T32" fmla="*/ 4 w 2435"/>
                <a:gd name="T33" fmla="*/ 226 h 1364"/>
                <a:gd name="T34" fmla="*/ 4 w 2435"/>
                <a:gd name="T35" fmla="*/ 236 h 1364"/>
                <a:gd name="T36" fmla="*/ 4 w 2435"/>
                <a:gd name="T37" fmla="*/ 242 h 1364"/>
                <a:gd name="T38" fmla="*/ 4 w 2435"/>
                <a:gd name="T39" fmla="*/ 222 h 1364"/>
                <a:gd name="T40" fmla="*/ 4 w 2435"/>
                <a:gd name="T41" fmla="*/ 222 h 1364"/>
                <a:gd name="T42" fmla="*/ 4 w 2435"/>
                <a:gd name="T43" fmla="*/ 239 h 1364"/>
                <a:gd name="T44" fmla="*/ 4 w 2435"/>
                <a:gd name="T45" fmla="*/ 236 h 1364"/>
                <a:gd name="T46" fmla="*/ 4 w 2435"/>
                <a:gd name="T47" fmla="*/ 215 h 1364"/>
                <a:gd name="T48" fmla="*/ 4 w 2435"/>
                <a:gd name="T49" fmla="*/ 226 h 1364"/>
                <a:gd name="T50" fmla="*/ 4 w 2435"/>
                <a:gd name="T51" fmla="*/ 229 h 1364"/>
                <a:gd name="T52" fmla="*/ 4 w 2435"/>
                <a:gd name="T53" fmla="*/ 215 h 1364"/>
                <a:gd name="T54" fmla="*/ 4 w 2435"/>
                <a:gd name="T55" fmla="*/ 199 h 1364"/>
                <a:gd name="T56" fmla="*/ 4 w 2435"/>
                <a:gd name="T57" fmla="*/ 203 h 1364"/>
                <a:gd name="T58" fmla="*/ 4 w 2435"/>
                <a:gd name="T59" fmla="*/ 222 h 1364"/>
                <a:gd name="T60" fmla="*/ 4 w 2435"/>
                <a:gd name="T61" fmla="*/ 212 h 1364"/>
                <a:gd name="T62" fmla="*/ 4 w 2435"/>
                <a:gd name="T63" fmla="*/ 207 h 1364"/>
                <a:gd name="T64" fmla="*/ 4 w 2435"/>
                <a:gd name="T65" fmla="*/ 193 h 1364"/>
                <a:gd name="T66" fmla="*/ 4 w 2435"/>
                <a:gd name="T67" fmla="*/ 175 h 1364"/>
                <a:gd name="T68" fmla="*/ 4 w 2435"/>
                <a:gd name="T69" fmla="*/ 159 h 1364"/>
                <a:gd name="T70" fmla="*/ 4 w 2435"/>
                <a:gd name="T71" fmla="*/ 145 h 1364"/>
                <a:gd name="T72" fmla="*/ 4 w 2435"/>
                <a:gd name="T73" fmla="*/ 130 h 1364"/>
                <a:gd name="T74" fmla="*/ 4 w 2435"/>
                <a:gd name="T75" fmla="*/ 107 h 1364"/>
                <a:gd name="T76" fmla="*/ 4 w 2435"/>
                <a:gd name="T77" fmla="*/ 84 h 1364"/>
                <a:gd name="T78" fmla="*/ 4 w 2435"/>
                <a:gd name="T79" fmla="*/ 93 h 1364"/>
                <a:gd name="T80" fmla="*/ 4 w 2435"/>
                <a:gd name="T81" fmla="*/ 98 h 1364"/>
                <a:gd name="T82" fmla="*/ 4 w 2435"/>
                <a:gd name="T83" fmla="*/ 93 h 1364"/>
                <a:gd name="T84" fmla="*/ 4 w 2435"/>
                <a:gd name="T85" fmla="*/ 73 h 1364"/>
                <a:gd name="T86" fmla="*/ 4 w 2435"/>
                <a:gd name="T87" fmla="*/ 52 h 1364"/>
                <a:gd name="T88" fmla="*/ 4 w 2435"/>
                <a:gd name="T89" fmla="*/ 34 h 1364"/>
                <a:gd name="T90" fmla="*/ 4 w 2435"/>
                <a:gd name="T91" fmla="*/ 17 h 1364"/>
                <a:gd name="T92" fmla="*/ 4 w 2435"/>
                <a:gd name="T93" fmla="*/ 17 h 1364"/>
                <a:gd name="T94" fmla="*/ 4 w 2435"/>
                <a:gd name="T95" fmla="*/ 31 h 1364"/>
                <a:gd name="T96" fmla="*/ 4 w 2435"/>
                <a:gd name="T97" fmla="*/ 42 h 1364"/>
                <a:gd name="T98" fmla="*/ 4 w 2435"/>
                <a:gd name="T99" fmla="*/ 17 h 1364"/>
                <a:gd name="T100" fmla="*/ 4 w 2435"/>
                <a:gd name="T101" fmla="*/ 17 h 1364"/>
                <a:gd name="T102" fmla="*/ 4 w 2435"/>
                <a:gd name="T103" fmla="*/ 21 h 1364"/>
                <a:gd name="T104" fmla="*/ 4 w 2435"/>
                <a:gd name="T105" fmla="*/ 17 h 1364"/>
                <a:gd name="T106" fmla="*/ 4 w 2435"/>
                <a:gd name="T107" fmla="*/ 17 h 1364"/>
                <a:gd name="T108" fmla="*/ 4 w 2435"/>
                <a:gd name="T109" fmla="*/ 17 h 1364"/>
                <a:gd name="T110" fmla="*/ 4 w 2435"/>
                <a:gd name="T111" fmla="*/ 0 h 1364"/>
                <a:gd name="T112" fmla="*/ 4 w 2435"/>
                <a:gd name="T113" fmla="*/ 17 h 1364"/>
                <a:gd name="T114" fmla="*/ 4 w 2435"/>
                <a:gd name="T115" fmla="*/ 17 h 1364"/>
                <a:gd name="T116" fmla="*/ 4 w 2435"/>
                <a:gd name="T117" fmla="*/ 21 h 1364"/>
                <a:gd name="T118" fmla="*/ 4 w 2435"/>
                <a:gd name="T119" fmla="*/ 40 h 13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35"/>
                <a:gd name="T181" fmla="*/ 0 h 1364"/>
                <a:gd name="T182" fmla="*/ 2435 w 2435"/>
                <a:gd name="T183" fmla="*/ 1364 h 13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35" h="1364">
                  <a:moveTo>
                    <a:pt x="463" y="210"/>
                  </a:moveTo>
                  <a:lnTo>
                    <a:pt x="463" y="240"/>
                  </a:lnTo>
                  <a:lnTo>
                    <a:pt x="493" y="270"/>
                  </a:lnTo>
                  <a:lnTo>
                    <a:pt x="508" y="285"/>
                  </a:lnTo>
                  <a:lnTo>
                    <a:pt x="463" y="390"/>
                  </a:lnTo>
                  <a:lnTo>
                    <a:pt x="448" y="375"/>
                  </a:lnTo>
                  <a:lnTo>
                    <a:pt x="418" y="390"/>
                  </a:lnTo>
                  <a:lnTo>
                    <a:pt x="388" y="405"/>
                  </a:lnTo>
                  <a:lnTo>
                    <a:pt x="343" y="435"/>
                  </a:lnTo>
                  <a:lnTo>
                    <a:pt x="328" y="495"/>
                  </a:lnTo>
                  <a:lnTo>
                    <a:pt x="328" y="525"/>
                  </a:lnTo>
                  <a:lnTo>
                    <a:pt x="224" y="525"/>
                  </a:lnTo>
                  <a:lnTo>
                    <a:pt x="209" y="555"/>
                  </a:lnTo>
                  <a:lnTo>
                    <a:pt x="194" y="570"/>
                  </a:lnTo>
                  <a:lnTo>
                    <a:pt x="179" y="555"/>
                  </a:lnTo>
                  <a:lnTo>
                    <a:pt x="149" y="585"/>
                  </a:lnTo>
                  <a:lnTo>
                    <a:pt x="149" y="630"/>
                  </a:lnTo>
                  <a:lnTo>
                    <a:pt x="74" y="630"/>
                  </a:lnTo>
                  <a:lnTo>
                    <a:pt x="59" y="630"/>
                  </a:lnTo>
                  <a:lnTo>
                    <a:pt x="44" y="645"/>
                  </a:lnTo>
                  <a:lnTo>
                    <a:pt x="0" y="689"/>
                  </a:lnTo>
                  <a:lnTo>
                    <a:pt x="0" y="719"/>
                  </a:lnTo>
                  <a:lnTo>
                    <a:pt x="14" y="719"/>
                  </a:lnTo>
                  <a:lnTo>
                    <a:pt x="14" y="794"/>
                  </a:lnTo>
                  <a:lnTo>
                    <a:pt x="44" y="824"/>
                  </a:lnTo>
                  <a:lnTo>
                    <a:pt x="59" y="839"/>
                  </a:lnTo>
                  <a:lnTo>
                    <a:pt x="104" y="824"/>
                  </a:lnTo>
                  <a:lnTo>
                    <a:pt x="134" y="749"/>
                  </a:lnTo>
                  <a:lnTo>
                    <a:pt x="179" y="749"/>
                  </a:lnTo>
                  <a:lnTo>
                    <a:pt x="179" y="734"/>
                  </a:lnTo>
                  <a:lnTo>
                    <a:pt x="224" y="749"/>
                  </a:lnTo>
                  <a:lnTo>
                    <a:pt x="254" y="734"/>
                  </a:lnTo>
                  <a:lnTo>
                    <a:pt x="269" y="734"/>
                  </a:lnTo>
                  <a:lnTo>
                    <a:pt x="373" y="764"/>
                  </a:lnTo>
                  <a:lnTo>
                    <a:pt x="328" y="794"/>
                  </a:lnTo>
                  <a:lnTo>
                    <a:pt x="373" y="854"/>
                  </a:lnTo>
                  <a:lnTo>
                    <a:pt x="373" y="884"/>
                  </a:lnTo>
                  <a:lnTo>
                    <a:pt x="388" y="884"/>
                  </a:lnTo>
                  <a:lnTo>
                    <a:pt x="403" y="959"/>
                  </a:lnTo>
                  <a:lnTo>
                    <a:pt x="373" y="1019"/>
                  </a:lnTo>
                  <a:lnTo>
                    <a:pt x="358" y="1019"/>
                  </a:lnTo>
                  <a:lnTo>
                    <a:pt x="343" y="1004"/>
                  </a:lnTo>
                  <a:lnTo>
                    <a:pt x="313" y="1004"/>
                  </a:lnTo>
                  <a:lnTo>
                    <a:pt x="313" y="1034"/>
                  </a:lnTo>
                  <a:lnTo>
                    <a:pt x="343" y="1064"/>
                  </a:lnTo>
                  <a:lnTo>
                    <a:pt x="313" y="1079"/>
                  </a:lnTo>
                  <a:lnTo>
                    <a:pt x="298" y="1124"/>
                  </a:lnTo>
                  <a:lnTo>
                    <a:pt x="328" y="1154"/>
                  </a:lnTo>
                  <a:lnTo>
                    <a:pt x="343" y="1199"/>
                  </a:lnTo>
                  <a:lnTo>
                    <a:pt x="403" y="1214"/>
                  </a:lnTo>
                  <a:lnTo>
                    <a:pt x="418" y="1274"/>
                  </a:lnTo>
                  <a:lnTo>
                    <a:pt x="448" y="1304"/>
                  </a:lnTo>
                  <a:lnTo>
                    <a:pt x="523" y="1289"/>
                  </a:lnTo>
                  <a:lnTo>
                    <a:pt x="523" y="1334"/>
                  </a:lnTo>
                  <a:lnTo>
                    <a:pt x="597" y="1334"/>
                  </a:lnTo>
                  <a:lnTo>
                    <a:pt x="612" y="1364"/>
                  </a:lnTo>
                  <a:lnTo>
                    <a:pt x="672" y="1364"/>
                  </a:lnTo>
                  <a:lnTo>
                    <a:pt x="792" y="1259"/>
                  </a:lnTo>
                  <a:lnTo>
                    <a:pt x="807" y="1274"/>
                  </a:lnTo>
                  <a:lnTo>
                    <a:pt x="866" y="1259"/>
                  </a:lnTo>
                  <a:lnTo>
                    <a:pt x="896" y="1304"/>
                  </a:lnTo>
                  <a:lnTo>
                    <a:pt x="911" y="1259"/>
                  </a:lnTo>
                  <a:lnTo>
                    <a:pt x="926" y="1259"/>
                  </a:lnTo>
                  <a:lnTo>
                    <a:pt x="941" y="1259"/>
                  </a:lnTo>
                  <a:lnTo>
                    <a:pt x="941" y="1334"/>
                  </a:lnTo>
                  <a:lnTo>
                    <a:pt x="971" y="1349"/>
                  </a:lnTo>
                  <a:lnTo>
                    <a:pt x="1031" y="1334"/>
                  </a:lnTo>
                  <a:lnTo>
                    <a:pt x="1061" y="1319"/>
                  </a:lnTo>
                  <a:lnTo>
                    <a:pt x="1180" y="1334"/>
                  </a:lnTo>
                  <a:lnTo>
                    <a:pt x="1210" y="1274"/>
                  </a:lnTo>
                  <a:lnTo>
                    <a:pt x="1240" y="1229"/>
                  </a:lnTo>
                  <a:lnTo>
                    <a:pt x="1300" y="1229"/>
                  </a:lnTo>
                  <a:lnTo>
                    <a:pt x="1359" y="1259"/>
                  </a:lnTo>
                  <a:lnTo>
                    <a:pt x="1389" y="1229"/>
                  </a:lnTo>
                  <a:lnTo>
                    <a:pt x="1434" y="1274"/>
                  </a:lnTo>
                  <a:lnTo>
                    <a:pt x="1464" y="1259"/>
                  </a:lnTo>
                  <a:lnTo>
                    <a:pt x="1479" y="1304"/>
                  </a:lnTo>
                  <a:lnTo>
                    <a:pt x="1688" y="1304"/>
                  </a:lnTo>
                  <a:lnTo>
                    <a:pt x="1748" y="1244"/>
                  </a:lnTo>
                  <a:lnTo>
                    <a:pt x="1748" y="1229"/>
                  </a:lnTo>
                  <a:lnTo>
                    <a:pt x="1823" y="1214"/>
                  </a:lnTo>
                  <a:lnTo>
                    <a:pt x="1838" y="1169"/>
                  </a:lnTo>
                  <a:lnTo>
                    <a:pt x="1868" y="1154"/>
                  </a:lnTo>
                  <a:lnTo>
                    <a:pt x="1868" y="1124"/>
                  </a:lnTo>
                  <a:lnTo>
                    <a:pt x="1912" y="1124"/>
                  </a:lnTo>
                  <a:lnTo>
                    <a:pt x="1972" y="1124"/>
                  </a:lnTo>
                  <a:lnTo>
                    <a:pt x="1987" y="1154"/>
                  </a:lnTo>
                  <a:lnTo>
                    <a:pt x="2032" y="1199"/>
                  </a:lnTo>
                  <a:lnTo>
                    <a:pt x="2062" y="1244"/>
                  </a:lnTo>
                  <a:lnTo>
                    <a:pt x="2077" y="1259"/>
                  </a:lnTo>
                  <a:lnTo>
                    <a:pt x="2107" y="1274"/>
                  </a:lnTo>
                  <a:lnTo>
                    <a:pt x="2166" y="1214"/>
                  </a:lnTo>
                  <a:lnTo>
                    <a:pt x="2211" y="1199"/>
                  </a:lnTo>
                  <a:lnTo>
                    <a:pt x="2271" y="1244"/>
                  </a:lnTo>
                  <a:lnTo>
                    <a:pt x="2271" y="1199"/>
                  </a:lnTo>
                  <a:lnTo>
                    <a:pt x="2226" y="1169"/>
                  </a:lnTo>
                  <a:lnTo>
                    <a:pt x="2271" y="1154"/>
                  </a:lnTo>
                  <a:lnTo>
                    <a:pt x="2271" y="1139"/>
                  </a:lnTo>
                  <a:lnTo>
                    <a:pt x="2316" y="1094"/>
                  </a:lnTo>
                  <a:lnTo>
                    <a:pt x="2376" y="1079"/>
                  </a:lnTo>
                  <a:lnTo>
                    <a:pt x="2435" y="1049"/>
                  </a:lnTo>
                  <a:lnTo>
                    <a:pt x="2391" y="989"/>
                  </a:lnTo>
                  <a:lnTo>
                    <a:pt x="2376" y="959"/>
                  </a:lnTo>
                  <a:lnTo>
                    <a:pt x="2391" y="914"/>
                  </a:lnTo>
                  <a:lnTo>
                    <a:pt x="2346" y="899"/>
                  </a:lnTo>
                  <a:lnTo>
                    <a:pt x="2346" y="854"/>
                  </a:lnTo>
                  <a:lnTo>
                    <a:pt x="2316" y="869"/>
                  </a:lnTo>
                  <a:lnTo>
                    <a:pt x="2301" y="824"/>
                  </a:lnTo>
                  <a:lnTo>
                    <a:pt x="2256" y="809"/>
                  </a:lnTo>
                  <a:lnTo>
                    <a:pt x="2196" y="764"/>
                  </a:lnTo>
                  <a:lnTo>
                    <a:pt x="2196" y="734"/>
                  </a:lnTo>
                  <a:lnTo>
                    <a:pt x="2271" y="719"/>
                  </a:lnTo>
                  <a:lnTo>
                    <a:pt x="2286" y="645"/>
                  </a:lnTo>
                  <a:lnTo>
                    <a:pt x="2271" y="600"/>
                  </a:lnTo>
                  <a:lnTo>
                    <a:pt x="2301" y="555"/>
                  </a:lnTo>
                  <a:lnTo>
                    <a:pt x="2286" y="510"/>
                  </a:lnTo>
                  <a:lnTo>
                    <a:pt x="2271" y="480"/>
                  </a:lnTo>
                  <a:lnTo>
                    <a:pt x="2211" y="495"/>
                  </a:lnTo>
                  <a:lnTo>
                    <a:pt x="2181" y="510"/>
                  </a:lnTo>
                  <a:lnTo>
                    <a:pt x="2166" y="525"/>
                  </a:lnTo>
                  <a:lnTo>
                    <a:pt x="2137" y="495"/>
                  </a:lnTo>
                  <a:lnTo>
                    <a:pt x="2092" y="525"/>
                  </a:lnTo>
                  <a:lnTo>
                    <a:pt x="2062" y="555"/>
                  </a:lnTo>
                  <a:lnTo>
                    <a:pt x="1987" y="555"/>
                  </a:lnTo>
                  <a:lnTo>
                    <a:pt x="1957" y="540"/>
                  </a:lnTo>
                  <a:lnTo>
                    <a:pt x="1927" y="525"/>
                  </a:lnTo>
                  <a:lnTo>
                    <a:pt x="1927" y="495"/>
                  </a:lnTo>
                  <a:lnTo>
                    <a:pt x="1927" y="435"/>
                  </a:lnTo>
                  <a:lnTo>
                    <a:pt x="1912" y="405"/>
                  </a:lnTo>
                  <a:lnTo>
                    <a:pt x="1942" y="360"/>
                  </a:lnTo>
                  <a:lnTo>
                    <a:pt x="1927" y="330"/>
                  </a:lnTo>
                  <a:lnTo>
                    <a:pt x="1897" y="300"/>
                  </a:lnTo>
                  <a:lnTo>
                    <a:pt x="1808" y="225"/>
                  </a:lnTo>
                  <a:lnTo>
                    <a:pt x="1778" y="225"/>
                  </a:lnTo>
                  <a:lnTo>
                    <a:pt x="1748" y="180"/>
                  </a:lnTo>
                  <a:lnTo>
                    <a:pt x="1718" y="150"/>
                  </a:lnTo>
                  <a:lnTo>
                    <a:pt x="1703" y="150"/>
                  </a:lnTo>
                  <a:lnTo>
                    <a:pt x="1658" y="105"/>
                  </a:lnTo>
                  <a:lnTo>
                    <a:pt x="1628" y="120"/>
                  </a:lnTo>
                  <a:lnTo>
                    <a:pt x="1584" y="60"/>
                  </a:lnTo>
                  <a:lnTo>
                    <a:pt x="1494" y="60"/>
                  </a:lnTo>
                  <a:lnTo>
                    <a:pt x="1464" y="105"/>
                  </a:lnTo>
                  <a:lnTo>
                    <a:pt x="1419" y="135"/>
                  </a:lnTo>
                  <a:lnTo>
                    <a:pt x="1389" y="165"/>
                  </a:lnTo>
                  <a:lnTo>
                    <a:pt x="1359" y="135"/>
                  </a:lnTo>
                  <a:lnTo>
                    <a:pt x="1270" y="240"/>
                  </a:lnTo>
                  <a:lnTo>
                    <a:pt x="1255" y="225"/>
                  </a:lnTo>
                  <a:lnTo>
                    <a:pt x="1225" y="150"/>
                  </a:lnTo>
                  <a:lnTo>
                    <a:pt x="1210" y="165"/>
                  </a:lnTo>
                  <a:lnTo>
                    <a:pt x="1195" y="105"/>
                  </a:lnTo>
                  <a:lnTo>
                    <a:pt x="1135" y="105"/>
                  </a:lnTo>
                  <a:lnTo>
                    <a:pt x="1061" y="120"/>
                  </a:lnTo>
                  <a:lnTo>
                    <a:pt x="1046" y="75"/>
                  </a:lnTo>
                  <a:lnTo>
                    <a:pt x="1016" y="90"/>
                  </a:lnTo>
                  <a:lnTo>
                    <a:pt x="1001" y="90"/>
                  </a:lnTo>
                  <a:lnTo>
                    <a:pt x="956" y="120"/>
                  </a:lnTo>
                  <a:lnTo>
                    <a:pt x="941" y="75"/>
                  </a:lnTo>
                  <a:lnTo>
                    <a:pt x="896" y="30"/>
                  </a:lnTo>
                  <a:lnTo>
                    <a:pt x="836" y="60"/>
                  </a:lnTo>
                  <a:lnTo>
                    <a:pt x="807" y="45"/>
                  </a:lnTo>
                  <a:lnTo>
                    <a:pt x="717" y="75"/>
                  </a:lnTo>
                  <a:lnTo>
                    <a:pt x="672" y="60"/>
                  </a:lnTo>
                  <a:lnTo>
                    <a:pt x="612" y="75"/>
                  </a:lnTo>
                  <a:lnTo>
                    <a:pt x="567" y="75"/>
                  </a:lnTo>
                  <a:lnTo>
                    <a:pt x="523" y="45"/>
                  </a:lnTo>
                  <a:lnTo>
                    <a:pt x="493" y="45"/>
                  </a:lnTo>
                  <a:lnTo>
                    <a:pt x="448" y="30"/>
                  </a:lnTo>
                  <a:lnTo>
                    <a:pt x="373" y="0"/>
                  </a:lnTo>
                  <a:lnTo>
                    <a:pt x="373" y="15"/>
                  </a:lnTo>
                  <a:lnTo>
                    <a:pt x="418" y="30"/>
                  </a:lnTo>
                  <a:lnTo>
                    <a:pt x="358" y="45"/>
                  </a:lnTo>
                  <a:lnTo>
                    <a:pt x="358" y="60"/>
                  </a:lnTo>
                  <a:lnTo>
                    <a:pt x="388" y="90"/>
                  </a:lnTo>
                  <a:lnTo>
                    <a:pt x="358" y="105"/>
                  </a:lnTo>
                  <a:lnTo>
                    <a:pt x="328" y="105"/>
                  </a:lnTo>
                  <a:lnTo>
                    <a:pt x="313" y="120"/>
                  </a:lnTo>
                  <a:lnTo>
                    <a:pt x="358" y="120"/>
                  </a:lnTo>
                  <a:lnTo>
                    <a:pt x="343" y="150"/>
                  </a:lnTo>
                  <a:lnTo>
                    <a:pt x="403" y="195"/>
                  </a:lnTo>
                  <a:lnTo>
                    <a:pt x="463" y="210"/>
                  </a:lnTo>
                  <a:close/>
                </a:path>
              </a:pathLst>
            </a:custGeom>
            <a:solidFill>
              <a:srgbClr val="CC99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79" name="Freeform 26"/>
            <p:cNvSpPr>
              <a:spLocks/>
            </p:cNvSpPr>
            <p:nvPr/>
          </p:nvSpPr>
          <p:spPr bwMode="auto">
            <a:xfrm>
              <a:off x="3615" y="4215"/>
              <a:ext cx="3364" cy="2636"/>
            </a:xfrm>
            <a:custGeom>
              <a:avLst/>
              <a:gdLst>
                <a:gd name="T0" fmla="*/ 4 w 3781"/>
                <a:gd name="T1" fmla="*/ 455 h 2712"/>
                <a:gd name="T2" fmla="*/ 4 w 3781"/>
                <a:gd name="T3" fmla="*/ 439 h 2712"/>
                <a:gd name="T4" fmla="*/ 4 w 3781"/>
                <a:gd name="T5" fmla="*/ 385 h 2712"/>
                <a:gd name="T6" fmla="*/ 4 w 3781"/>
                <a:gd name="T7" fmla="*/ 405 h 2712"/>
                <a:gd name="T8" fmla="*/ 4 w 3781"/>
                <a:gd name="T9" fmla="*/ 366 h 2712"/>
                <a:gd name="T10" fmla="*/ 4 w 3781"/>
                <a:gd name="T11" fmla="*/ 347 h 2712"/>
                <a:gd name="T12" fmla="*/ 4 w 3781"/>
                <a:gd name="T13" fmla="*/ 324 h 2712"/>
                <a:gd name="T14" fmla="*/ 4 w 3781"/>
                <a:gd name="T15" fmla="*/ 274 h 2712"/>
                <a:gd name="T16" fmla="*/ 4 w 3781"/>
                <a:gd name="T17" fmla="*/ 258 h 2712"/>
                <a:gd name="T18" fmla="*/ 4 w 3781"/>
                <a:gd name="T19" fmla="*/ 260 h 2712"/>
                <a:gd name="T20" fmla="*/ 4 w 3781"/>
                <a:gd name="T21" fmla="*/ 245 h 2712"/>
                <a:gd name="T22" fmla="*/ 4 w 3781"/>
                <a:gd name="T23" fmla="*/ 208 h 2712"/>
                <a:gd name="T24" fmla="*/ 4 w 3781"/>
                <a:gd name="T25" fmla="*/ 153 h 2712"/>
                <a:gd name="T26" fmla="*/ 4 w 3781"/>
                <a:gd name="T27" fmla="*/ 156 h 2712"/>
                <a:gd name="T28" fmla="*/ 4 w 3781"/>
                <a:gd name="T29" fmla="*/ 148 h 2712"/>
                <a:gd name="T30" fmla="*/ 4 w 3781"/>
                <a:gd name="T31" fmla="*/ 137 h 2712"/>
                <a:gd name="T32" fmla="*/ 4 w 3781"/>
                <a:gd name="T33" fmla="*/ 153 h 2712"/>
                <a:gd name="T34" fmla="*/ 4 w 3781"/>
                <a:gd name="T35" fmla="*/ 137 h 2712"/>
                <a:gd name="T36" fmla="*/ 4 w 3781"/>
                <a:gd name="T37" fmla="*/ 140 h 2712"/>
                <a:gd name="T38" fmla="*/ 4 w 3781"/>
                <a:gd name="T39" fmla="*/ 132 h 2712"/>
                <a:gd name="T40" fmla="*/ 4 w 3781"/>
                <a:gd name="T41" fmla="*/ 112 h 2712"/>
                <a:gd name="T42" fmla="*/ 4 w 3781"/>
                <a:gd name="T43" fmla="*/ 91 h 2712"/>
                <a:gd name="T44" fmla="*/ 4 w 3781"/>
                <a:gd name="T45" fmla="*/ 76 h 2712"/>
                <a:gd name="T46" fmla="*/ 4 w 3781"/>
                <a:gd name="T47" fmla="*/ 54 h 2712"/>
                <a:gd name="T48" fmla="*/ 4 w 3781"/>
                <a:gd name="T49" fmla="*/ 43 h 2712"/>
                <a:gd name="T50" fmla="*/ 4 w 3781"/>
                <a:gd name="T51" fmla="*/ 17 h 2712"/>
                <a:gd name="T52" fmla="*/ 4 w 3781"/>
                <a:gd name="T53" fmla="*/ 0 h 2712"/>
                <a:gd name="T54" fmla="*/ 4 w 3781"/>
                <a:gd name="T55" fmla="*/ 21 h 2712"/>
                <a:gd name="T56" fmla="*/ 4 w 3781"/>
                <a:gd name="T57" fmla="*/ 43 h 2712"/>
                <a:gd name="T58" fmla="*/ 4 w 3781"/>
                <a:gd name="T59" fmla="*/ 70 h 2712"/>
                <a:gd name="T60" fmla="*/ 4 w 3781"/>
                <a:gd name="T61" fmla="*/ 82 h 2712"/>
                <a:gd name="T62" fmla="*/ 4 w 3781"/>
                <a:gd name="T63" fmla="*/ 100 h 2712"/>
                <a:gd name="T64" fmla="*/ 4 w 3781"/>
                <a:gd name="T65" fmla="*/ 110 h 2712"/>
                <a:gd name="T66" fmla="*/ 4 w 3781"/>
                <a:gd name="T67" fmla="*/ 132 h 2712"/>
                <a:gd name="T68" fmla="*/ 4 w 3781"/>
                <a:gd name="T69" fmla="*/ 156 h 2712"/>
                <a:gd name="T70" fmla="*/ 4 w 3781"/>
                <a:gd name="T71" fmla="*/ 217 h 2712"/>
                <a:gd name="T72" fmla="*/ 4 w 3781"/>
                <a:gd name="T73" fmla="*/ 230 h 2712"/>
                <a:gd name="T74" fmla="*/ 4 w 3781"/>
                <a:gd name="T75" fmla="*/ 232 h 2712"/>
                <a:gd name="T76" fmla="*/ 4 w 3781"/>
                <a:gd name="T77" fmla="*/ 268 h 2712"/>
                <a:gd name="T78" fmla="*/ 4 w 3781"/>
                <a:gd name="T79" fmla="*/ 309 h 2712"/>
                <a:gd name="T80" fmla="*/ 4 w 3781"/>
                <a:gd name="T81" fmla="*/ 309 h 2712"/>
                <a:gd name="T82" fmla="*/ 4 w 3781"/>
                <a:gd name="T83" fmla="*/ 309 h 2712"/>
                <a:gd name="T84" fmla="*/ 4 w 3781"/>
                <a:gd name="T85" fmla="*/ 296 h 2712"/>
                <a:gd name="T86" fmla="*/ 4 w 3781"/>
                <a:gd name="T87" fmla="*/ 290 h 2712"/>
                <a:gd name="T88" fmla="*/ 4 w 3781"/>
                <a:gd name="T89" fmla="*/ 307 h 2712"/>
                <a:gd name="T90" fmla="*/ 4 w 3781"/>
                <a:gd name="T91" fmla="*/ 290 h 2712"/>
                <a:gd name="T92" fmla="*/ 4 w 3781"/>
                <a:gd name="T93" fmla="*/ 333 h 2712"/>
                <a:gd name="T94" fmla="*/ 4 w 3781"/>
                <a:gd name="T95" fmla="*/ 410 h 2712"/>
                <a:gd name="T96" fmla="*/ 4 w 3781"/>
                <a:gd name="T97" fmla="*/ 427 h 2712"/>
                <a:gd name="T98" fmla="*/ 4 w 3781"/>
                <a:gd name="T99" fmla="*/ 389 h 2712"/>
                <a:gd name="T100" fmla="*/ 4 w 3781"/>
                <a:gd name="T101" fmla="*/ 399 h 2712"/>
                <a:gd name="T102" fmla="*/ 4 w 3781"/>
                <a:gd name="T103" fmla="*/ 392 h 2712"/>
                <a:gd name="T104" fmla="*/ 4 w 3781"/>
                <a:gd name="T105" fmla="*/ 417 h 2712"/>
                <a:gd name="T106" fmla="*/ 4 w 3781"/>
                <a:gd name="T107" fmla="*/ 429 h 2712"/>
                <a:gd name="T108" fmla="*/ 4 w 3781"/>
                <a:gd name="T109" fmla="*/ 403 h 2712"/>
                <a:gd name="T110" fmla="*/ 4 w 3781"/>
                <a:gd name="T111" fmla="*/ 442 h 2712"/>
                <a:gd name="T112" fmla="*/ 4 w 3781"/>
                <a:gd name="T113" fmla="*/ 473 h 2712"/>
                <a:gd name="T114" fmla="*/ 4 w 3781"/>
                <a:gd name="T115" fmla="*/ 442 h 2712"/>
                <a:gd name="T116" fmla="*/ 4 w 3781"/>
                <a:gd name="T117" fmla="*/ 483 h 2712"/>
                <a:gd name="T118" fmla="*/ 4 w 3781"/>
                <a:gd name="T119" fmla="*/ 468 h 2712"/>
                <a:gd name="T120" fmla="*/ 4 w 3781"/>
                <a:gd name="T121" fmla="*/ 469 h 271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81"/>
                <a:gd name="T184" fmla="*/ 0 h 2712"/>
                <a:gd name="T185" fmla="*/ 3781 w 3781"/>
                <a:gd name="T186" fmla="*/ 2712 h 271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81" h="2712">
                  <a:moveTo>
                    <a:pt x="3332" y="2502"/>
                  </a:moveTo>
                  <a:lnTo>
                    <a:pt x="3377" y="2517"/>
                  </a:lnTo>
                  <a:lnTo>
                    <a:pt x="3407" y="2532"/>
                  </a:lnTo>
                  <a:lnTo>
                    <a:pt x="3512" y="2562"/>
                  </a:lnTo>
                  <a:lnTo>
                    <a:pt x="3542" y="2562"/>
                  </a:lnTo>
                  <a:lnTo>
                    <a:pt x="3601" y="2532"/>
                  </a:lnTo>
                  <a:lnTo>
                    <a:pt x="3571" y="2502"/>
                  </a:lnTo>
                  <a:lnTo>
                    <a:pt x="3586" y="2457"/>
                  </a:lnTo>
                  <a:lnTo>
                    <a:pt x="3616" y="2442"/>
                  </a:lnTo>
                  <a:lnTo>
                    <a:pt x="3586" y="2412"/>
                  </a:lnTo>
                  <a:lnTo>
                    <a:pt x="3586" y="2382"/>
                  </a:lnTo>
                  <a:lnTo>
                    <a:pt x="3616" y="2382"/>
                  </a:lnTo>
                  <a:lnTo>
                    <a:pt x="3631" y="2397"/>
                  </a:lnTo>
                  <a:lnTo>
                    <a:pt x="3646" y="2397"/>
                  </a:lnTo>
                  <a:lnTo>
                    <a:pt x="3676" y="2337"/>
                  </a:lnTo>
                  <a:lnTo>
                    <a:pt x="3661" y="2262"/>
                  </a:lnTo>
                  <a:lnTo>
                    <a:pt x="3646" y="2262"/>
                  </a:lnTo>
                  <a:lnTo>
                    <a:pt x="3646" y="2232"/>
                  </a:lnTo>
                  <a:lnTo>
                    <a:pt x="3601" y="2172"/>
                  </a:lnTo>
                  <a:lnTo>
                    <a:pt x="3646" y="2142"/>
                  </a:lnTo>
                  <a:lnTo>
                    <a:pt x="3542" y="2112"/>
                  </a:lnTo>
                  <a:lnTo>
                    <a:pt x="3527" y="2112"/>
                  </a:lnTo>
                  <a:lnTo>
                    <a:pt x="3497" y="2127"/>
                  </a:lnTo>
                  <a:lnTo>
                    <a:pt x="3452" y="2112"/>
                  </a:lnTo>
                  <a:lnTo>
                    <a:pt x="3452" y="2127"/>
                  </a:lnTo>
                  <a:lnTo>
                    <a:pt x="3407" y="2127"/>
                  </a:lnTo>
                  <a:lnTo>
                    <a:pt x="3377" y="2202"/>
                  </a:lnTo>
                  <a:lnTo>
                    <a:pt x="3332" y="2217"/>
                  </a:lnTo>
                  <a:lnTo>
                    <a:pt x="3317" y="2202"/>
                  </a:lnTo>
                  <a:lnTo>
                    <a:pt x="3287" y="2172"/>
                  </a:lnTo>
                  <a:lnTo>
                    <a:pt x="3287" y="2097"/>
                  </a:lnTo>
                  <a:lnTo>
                    <a:pt x="3273" y="2097"/>
                  </a:lnTo>
                  <a:lnTo>
                    <a:pt x="3273" y="2067"/>
                  </a:lnTo>
                  <a:lnTo>
                    <a:pt x="3317" y="2023"/>
                  </a:lnTo>
                  <a:lnTo>
                    <a:pt x="3332" y="2008"/>
                  </a:lnTo>
                  <a:lnTo>
                    <a:pt x="3347" y="2008"/>
                  </a:lnTo>
                  <a:lnTo>
                    <a:pt x="3422" y="2008"/>
                  </a:lnTo>
                  <a:lnTo>
                    <a:pt x="3422" y="1963"/>
                  </a:lnTo>
                  <a:lnTo>
                    <a:pt x="3452" y="1933"/>
                  </a:lnTo>
                  <a:lnTo>
                    <a:pt x="3467" y="1948"/>
                  </a:lnTo>
                  <a:lnTo>
                    <a:pt x="3482" y="1933"/>
                  </a:lnTo>
                  <a:lnTo>
                    <a:pt x="3497" y="1903"/>
                  </a:lnTo>
                  <a:lnTo>
                    <a:pt x="3601" y="1903"/>
                  </a:lnTo>
                  <a:lnTo>
                    <a:pt x="3601" y="1873"/>
                  </a:lnTo>
                  <a:lnTo>
                    <a:pt x="3616" y="1813"/>
                  </a:lnTo>
                  <a:lnTo>
                    <a:pt x="3661" y="1783"/>
                  </a:lnTo>
                  <a:lnTo>
                    <a:pt x="3691" y="1768"/>
                  </a:lnTo>
                  <a:lnTo>
                    <a:pt x="3721" y="1753"/>
                  </a:lnTo>
                  <a:lnTo>
                    <a:pt x="3736" y="1768"/>
                  </a:lnTo>
                  <a:lnTo>
                    <a:pt x="3781" y="1663"/>
                  </a:lnTo>
                  <a:lnTo>
                    <a:pt x="3766" y="1648"/>
                  </a:lnTo>
                  <a:lnTo>
                    <a:pt x="3736" y="1618"/>
                  </a:lnTo>
                  <a:lnTo>
                    <a:pt x="3736" y="1588"/>
                  </a:lnTo>
                  <a:lnTo>
                    <a:pt x="3676" y="1573"/>
                  </a:lnTo>
                  <a:lnTo>
                    <a:pt x="3616" y="1528"/>
                  </a:lnTo>
                  <a:lnTo>
                    <a:pt x="3631" y="1498"/>
                  </a:lnTo>
                  <a:lnTo>
                    <a:pt x="3586" y="1498"/>
                  </a:lnTo>
                  <a:lnTo>
                    <a:pt x="3601" y="1483"/>
                  </a:lnTo>
                  <a:lnTo>
                    <a:pt x="3631" y="1483"/>
                  </a:lnTo>
                  <a:lnTo>
                    <a:pt x="3661" y="1468"/>
                  </a:lnTo>
                  <a:lnTo>
                    <a:pt x="3631" y="1438"/>
                  </a:lnTo>
                  <a:lnTo>
                    <a:pt x="3631" y="1423"/>
                  </a:lnTo>
                  <a:lnTo>
                    <a:pt x="3691" y="1408"/>
                  </a:lnTo>
                  <a:lnTo>
                    <a:pt x="3646" y="1393"/>
                  </a:lnTo>
                  <a:lnTo>
                    <a:pt x="3646" y="1378"/>
                  </a:lnTo>
                  <a:lnTo>
                    <a:pt x="3542" y="1363"/>
                  </a:lnTo>
                  <a:lnTo>
                    <a:pt x="3497" y="1378"/>
                  </a:lnTo>
                  <a:lnTo>
                    <a:pt x="3467" y="1363"/>
                  </a:lnTo>
                  <a:lnTo>
                    <a:pt x="3437" y="1363"/>
                  </a:lnTo>
                  <a:lnTo>
                    <a:pt x="3407" y="1423"/>
                  </a:lnTo>
                  <a:lnTo>
                    <a:pt x="3347" y="1423"/>
                  </a:lnTo>
                  <a:lnTo>
                    <a:pt x="3317" y="1408"/>
                  </a:lnTo>
                  <a:lnTo>
                    <a:pt x="3332" y="1378"/>
                  </a:lnTo>
                  <a:lnTo>
                    <a:pt x="3332" y="1319"/>
                  </a:lnTo>
                  <a:lnTo>
                    <a:pt x="3422" y="1289"/>
                  </a:lnTo>
                  <a:lnTo>
                    <a:pt x="3437" y="1334"/>
                  </a:lnTo>
                  <a:lnTo>
                    <a:pt x="3467" y="1334"/>
                  </a:lnTo>
                  <a:lnTo>
                    <a:pt x="3452" y="1304"/>
                  </a:lnTo>
                  <a:lnTo>
                    <a:pt x="3452" y="1274"/>
                  </a:lnTo>
                  <a:lnTo>
                    <a:pt x="3467" y="1229"/>
                  </a:lnTo>
                  <a:lnTo>
                    <a:pt x="3512" y="1169"/>
                  </a:lnTo>
                  <a:lnTo>
                    <a:pt x="3527" y="1199"/>
                  </a:lnTo>
                  <a:lnTo>
                    <a:pt x="3571" y="1169"/>
                  </a:lnTo>
                  <a:lnTo>
                    <a:pt x="3542" y="1139"/>
                  </a:lnTo>
                  <a:lnTo>
                    <a:pt x="3482" y="1064"/>
                  </a:lnTo>
                  <a:lnTo>
                    <a:pt x="3482" y="1049"/>
                  </a:lnTo>
                  <a:lnTo>
                    <a:pt x="3452" y="989"/>
                  </a:lnTo>
                  <a:lnTo>
                    <a:pt x="3407" y="989"/>
                  </a:lnTo>
                  <a:lnTo>
                    <a:pt x="3377" y="944"/>
                  </a:lnTo>
                  <a:lnTo>
                    <a:pt x="3302" y="914"/>
                  </a:lnTo>
                  <a:lnTo>
                    <a:pt x="3287" y="839"/>
                  </a:lnTo>
                  <a:lnTo>
                    <a:pt x="3273" y="809"/>
                  </a:lnTo>
                  <a:lnTo>
                    <a:pt x="3198" y="809"/>
                  </a:lnTo>
                  <a:lnTo>
                    <a:pt x="3168" y="809"/>
                  </a:lnTo>
                  <a:lnTo>
                    <a:pt x="3108" y="809"/>
                  </a:lnTo>
                  <a:lnTo>
                    <a:pt x="3063" y="824"/>
                  </a:lnTo>
                  <a:lnTo>
                    <a:pt x="3048" y="809"/>
                  </a:lnTo>
                  <a:lnTo>
                    <a:pt x="3048" y="854"/>
                  </a:lnTo>
                  <a:lnTo>
                    <a:pt x="3019" y="869"/>
                  </a:lnTo>
                  <a:lnTo>
                    <a:pt x="2974" y="899"/>
                  </a:lnTo>
                  <a:lnTo>
                    <a:pt x="2944" y="839"/>
                  </a:lnTo>
                  <a:lnTo>
                    <a:pt x="2929" y="839"/>
                  </a:lnTo>
                  <a:lnTo>
                    <a:pt x="2929" y="824"/>
                  </a:lnTo>
                  <a:lnTo>
                    <a:pt x="2884" y="839"/>
                  </a:lnTo>
                  <a:lnTo>
                    <a:pt x="2824" y="809"/>
                  </a:lnTo>
                  <a:lnTo>
                    <a:pt x="2794" y="809"/>
                  </a:lnTo>
                  <a:lnTo>
                    <a:pt x="2779" y="794"/>
                  </a:lnTo>
                  <a:lnTo>
                    <a:pt x="2750" y="794"/>
                  </a:lnTo>
                  <a:lnTo>
                    <a:pt x="2690" y="764"/>
                  </a:lnTo>
                  <a:lnTo>
                    <a:pt x="2675" y="764"/>
                  </a:lnTo>
                  <a:lnTo>
                    <a:pt x="2630" y="749"/>
                  </a:lnTo>
                  <a:lnTo>
                    <a:pt x="2600" y="749"/>
                  </a:lnTo>
                  <a:lnTo>
                    <a:pt x="2510" y="824"/>
                  </a:lnTo>
                  <a:lnTo>
                    <a:pt x="2495" y="824"/>
                  </a:lnTo>
                  <a:lnTo>
                    <a:pt x="2495" y="809"/>
                  </a:lnTo>
                  <a:lnTo>
                    <a:pt x="2451" y="809"/>
                  </a:lnTo>
                  <a:lnTo>
                    <a:pt x="2451" y="824"/>
                  </a:lnTo>
                  <a:lnTo>
                    <a:pt x="2406" y="839"/>
                  </a:lnTo>
                  <a:lnTo>
                    <a:pt x="2361" y="809"/>
                  </a:lnTo>
                  <a:lnTo>
                    <a:pt x="2361" y="779"/>
                  </a:lnTo>
                  <a:lnTo>
                    <a:pt x="2331" y="779"/>
                  </a:lnTo>
                  <a:lnTo>
                    <a:pt x="2286" y="794"/>
                  </a:lnTo>
                  <a:lnTo>
                    <a:pt x="2197" y="779"/>
                  </a:lnTo>
                  <a:lnTo>
                    <a:pt x="2197" y="764"/>
                  </a:lnTo>
                  <a:lnTo>
                    <a:pt x="2197" y="749"/>
                  </a:lnTo>
                  <a:lnTo>
                    <a:pt x="2182" y="764"/>
                  </a:lnTo>
                  <a:lnTo>
                    <a:pt x="2152" y="734"/>
                  </a:lnTo>
                  <a:lnTo>
                    <a:pt x="2122" y="734"/>
                  </a:lnTo>
                  <a:lnTo>
                    <a:pt x="2107" y="764"/>
                  </a:lnTo>
                  <a:lnTo>
                    <a:pt x="2077" y="779"/>
                  </a:lnTo>
                  <a:lnTo>
                    <a:pt x="2017" y="749"/>
                  </a:lnTo>
                  <a:lnTo>
                    <a:pt x="1972" y="764"/>
                  </a:lnTo>
                  <a:lnTo>
                    <a:pt x="1928" y="749"/>
                  </a:lnTo>
                  <a:lnTo>
                    <a:pt x="1913" y="779"/>
                  </a:lnTo>
                  <a:lnTo>
                    <a:pt x="1853" y="809"/>
                  </a:lnTo>
                  <a:lnTo>
                    <a:pt x="1823" y="764"/>
                  </a:lnTo>
                  <a:lnTo>
                    <a:pt x="1778" y="779"/>
                  </a:lnTo>
                  <a:lnTo>
                    <a:pt x="1733" y="734"/>
                  </a:lnTo>
                  <a:lnTo>
                    <a:pt x="1733" y="719"/>
                  </a:lnTo>
                  <a:lnTo>
                    <a:pt x="1718" y="689"/>
                  </a:lnTo>
                  <a:lnTo>
                    <a:pt x="1718" y="659"/>
                  </a:lnTo>
                  <a:lnTo>
                    <a:pt x="1703" y="645"/>
                  </a:lnTo>
                  <a:lnTo>
                    <a:pt x="1659" y="630"/>
                  </a:lnTo>
                  <a:lnTo>
                    <a:pt x="1629" y="659"/>
                  </a:lnTo>
                  <a:lnTo>
                    <a:pt x="1584" y="630"/>
                  </a:lnTo>
                  <a:lnTo>
                    <a:pt x="1554" y="615"/>
                  </a:lnTo>
                  <a:lnTo>
                    <a:pt x="1554" y="585"/>
                  </a:lnTo>
                  <a:lnTo>
                    <a:pt x="1539" y="585"/>
                  </a:lnTo>
                  <a:lnTo>
                    <a:pt x="1494" y="555"/>
                  </a:lnTo>
                  <a:lnTo>
                    <a:pt x="1524" y="510"/>
                  </a:lnTo>
                  <a:lnTo>
                    <a:pt x="1509" y="495"/>
                  </a:lnTo>
                  <a:lnTo>
                    <a:pt x="1494" y="495"/>
                  </a:lnTo>
                  <a:lnTo>
                    <a:pt x="1479" y="495"/>
                  </a:lnTo>
                  <a:lnTo>
                    <a:pt x="1479" y="465"/>
                  </a:lnTo>
                  <a:lnTo>
                    <a:pt x="1464" y="450"/>
                  </a:lnTo>
                  <a:lnTo>
                    <a:pt x="1464" y="435"/>
                  </a:lnTo>
                  <a:lnTo>
                    <a:pt x="1434" y="435"/>
                  </a:lnTo>
                  <a:lnTo>
                    <a:pt x="1434" y="420"/>
                  </a:lnTo>
                  <a:lnTo>
                    <a:pt x="1434" y="405"/>
                  </a:lnTo>
                  <a:lnTo>
                    <a:pt x="1419" y="405"/>
                  </a:lnTo>
                  <a:lnTo>
                    <a:pt x="1390" y="405"/>
                  </a:lnTo>
                  <a:lnTo>
                    <a:pt x="1375" y="375"/>
                  </a:lnTo>
                  <a:lnTo>
                    <a:pt x="1345" y="360"/>
                  </a:lnTo>
                  <a:lnTo>
                    <a:pt x="1345" y="315"/>
                  </a:lnTo>
                  <a:lnTo>
                    <a:pt x="1345" y="300"/>
                  </a:lnTo>
                  <a:lnTo>
                    <a:pt x="1345" y="270"/>
                  </a:lnTo>
                  <a:lnTo>
                    <a:pt x="1330" y="300"/>
                  </a:lnTo>
                  <a:lnTo>
                    <a:pt x="1300" y="285"/>
                  </a:lnTo>
                  <a:lnTo>
                    <a:pt x="1255" y="300"/>
                  </a:lnTo>
                  <a:lnTo>
                    <a:pt x="1225" y="300"/>
                  </a:lnTo>
                  <a:lnTo>
                    <a:pt x="1195" y="300"/>
                  </a:lnTo>
                  <a:lnTo>
                    <a:pt x="1210" y="270"/>
                  </a:lnTo>
                  <a:lnTo>
                    <a:pt x="1195" y="225"/>
                  </a:lnTo>
                  <a:lnTo>
                    <a:pt x="1210" y="225"/>
                  </a:lnTo>
                  <a:lnTo>
                    <a:pt x="1150" y="195"/>
                  </a:lnTo>
                  <a:lnTo>
                    <a:pt x="1106" y="180"/>
                  </a:lnTo>
                  <a:lnTo>
                    <a:pt x="1061" y="195"/>
                  </a:lnTo>
                  <a:lnTo>
                    <a:pt x="1031" y="165"/>
                  </a:lnTo>
                  <a:lnTo>
                    <a:pt x="1061" y="150"/>
                  </a:lnTo>
                  <a:lnTo>
                    <a:pt x="1031" y="105"/>
                  </a:lnTo>
                  <a:lnTo>
                    <a:pt x="1001" y="105"/>
                  </a:lnTo>
                  <a:lnTo>
                    <a:pt x="1076" y="75"/>
                  </a:lnTo>
                  <a:lnTo>
                    <a:pt x="1106" y="60"/>
                  </a:lnTo>
                  <a:lnTo>
                    <a:pt x="1106" y="30"/>
                  </a:lnTo>
                  <a:lnTo>
                    <a:pt x="1091" y="0"/>
                  </a:lnTo>
                  <a:lnTo>
                    <a:pt x="1076" y="15"/>
                  </a:lnTo>
                  <a:lnTo>
                    <a:pt x="1076" y="0"/>
                  </a:lnTo>
                  <a:lnTo>
                    <a:pt x="1046" y="0"/>
                  </a:lnTo>
                  <a:lnTo>
                    <a:pt x="1031" y="0"/>
                  </a:lnTo>
                  <a:lnTo>
                    <a:pt x="1031" y="15"/>
                  </a:lnTo>
                  <a:lnTo>
                    <a:pt x="971" y="60"/>
                  </a:lnTo>
                  <a:lnTo>
                    <a:pt x="986" y="75"/>
                  </a:lnTo>
                  <a:lnTo>
                    <a:pt x="926" y="105"/>
                  </a:lnTo>
                  <a:lnTo>
                    <a:pt x="896" y="150"/>
                  </a:lnTo>
                  <a:lnTo>
                    <a:pt x="837" y="120"/>
                  </a:lnTo>
                  <a:lnTo>
                    <a:pt x="837" y="90"/>
                  </a:lnTo>
                  <a:lnTo>
                    <a:pt x="792" y="90"/>
                  </a:lnTo>
                  <a:lnTo>
                    <a:pt x="777" y="105"/>
                  </a:lnTo>
                  <a:lnTo>
                    <a:pt x="777" y="135"/>
                  </a:lnTo>
                  <a:lnTo>
                    <a:pt x="717" y="165"/>
                  </a:lnTo>
                  <a:lnTo>
                    <a:pt x="717" y="180"/>
                  </a:lnTo>
                  <a:lnTo>
                    <a:pt x="732" y="225"/>
                  </a:lnTo>
                  <a:lnTo>
                    <a:pt x="717" y="225"/>
                  </a:lnTo>
                  <a:lnTo>
                    <a:pt x="672" y="255"/>
                  </a:lnTo>
                  <a:lnTo>
                    <a:pt x="657" y="270"/>
                  </a:lnTo>
                  <a:lnTo>
                    <a:pt x="642" y="315"/>
                  </a:lnTo>
                  <a:lnTo>
                    <a:pt x="672" y="345"/>
                  </a:lnTo>
                  <a:lnTo>
                    <a:pt x="657" y="345"/>
                  </a:lnTo>
                  <a:lnTo>
                    <a:pt x="657" y="375"/>
                  </a:lnTo>
                  <a:lnTo>
                    <a:pt x="627" y="375"/>
                  </a:lnTo>
                  <a:lnTo>
                    <a:pt x="613" y="405"/>
                  </a:lnTo>
                  <a:lnTo>
                    <a:pt x="583" y="390"/>
                  </a:lnTo>
                  <a:lnTo>
                    <a:pt x="568" y="405"/>
                  </a:lnTo>
                  <a:lnTo>
                    <a:pt x="523" y="390"/>
                  </a:lnTo>
                  <a:lnTo>
                    <a:pt x="568" y="435"/>
                  </a:lnTo>
                  <a:lnTo>
                    <a:pt x="568" y="450"/>
                  </a:lnTo>
                  <a:lnTo>
                    <a:pt x="598" y="465"/>
                  </a:lnTo>
                  <a:lnTo>
                    <a:pt x="642" y="465"/>
                  </a:lnTo>
                  <a:lnTo>
                    <a:pt x="642" y="495"/>
                  </a:lnTo>
                  <a:lnTo>
                    <a:pt x="657" y="495"/>
                  </a:lnTo>
                  <a:lnTo>
                    <a:pt x="672" y="510"/>
                  </a:lnTo>
                  <a:lnTo>
                    <a:pt x="717" y="540"/>
                  </a:lnTo>
                  <a:lnTo>
                    <a:pt x="717" y="570"/>
                  </a:lnTo>
                  <a:lnTo>
                    <a:pt x="702" y="585"/>
                  </a:lnTo>
                  <a:lnTo>
                    <a:pt x="732" y="600"/>
                  </a:lnTo>
                  <a:lnTo>
                    <a:pt x="687" y="600"/>
                  </a:lnTo>
                  <a:lnTo>
                    <a:pt x="657" y="615"/>
                  </a:lnTo>
                  <a:lnTo>
                    <a:pt x="627" y="630"/>
                  </a:lnTo>
                  <a:lnTo>
                    <a:pt x="598" y="600"/>
                  </a:lnTo>
                  <a:lnTo>
                    <a:pt x="583" y="600"/>
                  </a:lnTo>
                  <a:lnTo>
                    <a:pt x="583" y="615"/>
                  </a:lnTo>
                  <a:lnTo>
                    <a:pt x="568" y="615"/>
                  </a:lnTo>
                  <a:lnTo>
                    <a:pt x="583" y="630"/>
                  </a:lnTo>
                  <a:lnTo>
                    <a:pt x="583" y="689"/>
                  </a:lnTo>
                  <a:lnTo>
                    <a:pt x="583" y="704"/>
                  </a:lnTo>
                  <a:lnTo>
                    <a:pt x="613" y="719"/>
                  </a:lnTo>
                  <a:lnTo>
                    <a:pt x="613" y="734"/>
                  </a:lnTo>
                  <a:lnTo>
                    <a:pt x="598" y="734"/>
                  </a:lnTo>
                  <a:lnTo>
                    <a:pt x="568" y="749"/>
                  </a:lnTo>
                  <a:lnTo>
                    <a:pt x="523" y="779"/>
                  </a:lnTo>
                  <a:lnTo>
                    <a:pt x="538" y="809"/>
                  </a:lnTo>
                  <a:lnTo>
                    <a:pt x="523" y="839"/>
                  </a:lnTo>
                  <a:lnTo>
                    <a:pt x="523" y="854"/>
                  </a:lnTo>
                  <a:lnTo>
                    <a:pt x="538" y="944"/>
                  </a:lnTo>
                  <a:lnTo>
                    <a:pt x="538" y="1019"/>
                  </a:lnTo>
                  <a:lnTo>
                    <a:pt x="568" y="1064"/>
                  </a:lnTo>
                  <a:lnTo>
                    <a:pt x="598" y="1094"/>
                  </a:lnTo>
                  <a:lnTo>
                    <a:pt x="598" y="1124"/>
                  </a:lnTo>
                  <a:lnTo>
                    <a:pt x="553" y="1139"/>
                  </a:lnTo>
                  <a:lnTo>
                    <a:pt x="508" y="1184"/>
                  </a:lnTo>
                  <a:lnTo>
                    <a:pt x="463" y="1229"/>
                  </a:lnTo>
                  <a:lnTo>
                    <a:pt x="448" y="1244"/>
                  </a:lnTo>
                  <a:lnTo>
                    <a:pt x="463" y="1304"/>
                  </a:lnTo>
                  <a:lnTo>
                    <a:pt x="433" y="1319"/>
                  </a:lnTo>
                  <a:lnTo>
                    <a:pt x="403" y="1304"/>
                  </a:lnTo>
                  <a:lnTo>
                    <a:pt x="373" y="1304"/>
                  </a:lnTo>
                  <a:lnTo>
                    <a:pt x="344" y="1259"/>
                  </a:lnTo>
                  <a:lnTo>
                    <a:pt x="299" y="1274"/>
                  </a:lnTo>
                  <a:lnTo>
                    <a:pt x="314" y="1304"/>
                  </a:lnTo>
                  <a:lnTo>
                    <a:pt x="284" y="1319"/>
                  </a:lnTo>
                  <a:lnTo>
                    <a:pt x="254" y="1334"/>
                  </a:lnTo>
                  <a:lnTo>
                    <a:pt x="239" y="1334"/>
                  </a:lnTo>
                  <a:lnTo>
                    <a:pt x="209" y="1289"/>
                  </a:lnTo>
                  <a:lnTo>
                    <a:pt x="164" y="1274"/>
                  </a:lnTo>
                  <a:lnTo>
                    <a:pt x="119" y="1274"/>
                  </a:lnTo>
                  <a:lnTo>
                    <a:pt x="75" y="1319"/>
                  </a:lnTo>
                  <a:lnTo>
                    <a:pt x="45" y="1349"/>
                  </a:lnTo>
                  <a:lnTo>
                    <a:pt x="0" y="1393"/>
                  </a:lnTo>
                  <a:lnTo>
                    <a:pt x="15" y="1408"/>
                  </a:lnTo>
                  <a:lnTo>
                    <a:pt x="60" y="1423"/>
                  </a:lnTo>
                  <a:lnTo>
                    <a:pt x="89" y="1468"/>
                  </a:lnTo>
                  <a:lnTo>
                    <a:pt x="134" y="1483"/>
                  </a:lnTo>
                  <a:lnTo>
                    <a:pt x="134" y="1513"/>
                  </a:lnTo>
                  <a:lnTo>
                    <a:pt x="104" y="1543"/>
                  </a:lnTo>
                  <a:lnTo>
                    <a:pt x="119" y="1573"/>
                  </a:lnTo>
                  <a:lnTo>
                    <a:pt x="149" y="1603"/>
                  </a:lnTo>
                  <a:lnTo>
                    <a:pt x="164" y="1678"/>
                  </a:lnTo>
                  <a:lnTo>
                    <a:pt x="179" y="1693"/>
                  </a:lnTo>
                  <a:lnTo>
                    <a:pt x="179" y="1708"/>
                  </a:lnTo>
                  <a:lnTo>
                    <a:pt x="194" y="1768"/>
                  </a:lnTo>
                  <a:lnTo>
                    <a:pt x="224" y="1753"/>
                  </a:lnTo>
                  <a:lnTo>
                    <a:pt x="239" y="1723"/>
                  </a:lnTo>
                  <a:lnTo>
                    <a:pt x="269" y="1738"/>
                  </a:lnTo>
                  <a:lnTo>
                    <a:pt x="314" y="1693"/>
                  </a:lnTo>
                  <a:lnTo>
                    <a:pt x="358" y="1693"/>
                  </a:lnTo>
                  <a:lnTo>
                    <a:pt x="373" y="1738"/>
                  </a:lnTo>
                  <a:lnTo>
                    <a:pt x="403" y="1798"/>
                  </a:lnTo>
                  <a:lnTo>
                    <a:pt x="418" y="1798"/>
                  </a:lnTo>
                  <a:lnTo>
                    <a:pt x="463" y="1738"/>
                  </a:lnTo>
                  <a:lnTo>
                    <a:pt x="493" y="1693"/>
                  </a:lnTo>
                  <a:lnTo>
                    <a:pt x="523" y="1693"/>
                  </a:lnTo>
                  <a:lnTo>
                    <a:pt x="598" y="1693"/>
                  </a:lnTo>
                  <a:lnTo>
                    <a:pt x="627" y="1663"/>
                  </a:lnTo>
                  <a:lnTo>
                    <a:pt x="657" y="1678"/>
                  </a:lnTo>
                  <a:lnTo>
                    <a:pt x="657" y="1708"/>
                  </a:lnTo>
                  <a:lnTo>
                    <a:pt x="672" y="1708"/>
                  </a:lnTo>
                  <a:lnTo>
                    <a:pt x="717" y="1708"/>
                  </a:lnTo>
                  <a:lnTo>
                    <a:pt x="747" y="1678"/>
                  </a:lnTo>
                  <a:lnTo>
                    <a:pt x="822" y="1618"/>
                  </a:lnTo>
                  <a:lnTo>
                    <a:pt x="867" y="1663"/>
                  </a:lnTo>
                  <a:lnTo>
                    <a:pt x="881" y="1663"/>
                  </a:lnTo>
                  <a:lnTo>
                    <a:pt x="926" y="1663"/>
                  </a:lnTo>
                  <a:lnTo>
                    <a:pt x="956" y="1648"/>
                  </a:lnTo>
                  <a:lnTo>
                    <a:pt x="1001" y="1663"/>
                  </a:lnTo>
                  <a:lnTo>
                    <a:pt x="1016" y="1603"/>
                  </a:lnTo>
                  <a:lnTo>
                    <a:pt x="986" y="1588"/>
                  </a:lnTo>
                  <a:lnTo>
                    <a:pt x="986" y="1573"/>
                  </a:lnTo>
                  <a:lnTo>
                    <a:pt x="1031" y="1543"/>
                  </a:lnTo>
                  <a:lnTo>
                    <a:pt x="1046" y="1573"/>
                  </a:lnTo>
                  <a:lnTo>
                    <a:pt x="1121" y="1678"/>
                  </a:lnTo>
                  <a:lnTo>
                    <a:pt x="1136" y="1708"/>
                  </a:lnTo>
                  <a:lnTo>
                    <a:pt x="1180" y="1708"/>
                  </a:lnTo>
                  <a:lnTo>
                    <a:pt x="1165" y="1678"/>
                  </a:lnTo>
                  <a:lnTo>
                    <a:pt x="1180" y="1633"/>
                  </a:lnTo>
                  <a:lnTo>
                    <a:pt x="1225" y="1603"/>
                  </a:lnTo>
                  <a:lnTo>
                    <a:pt x="1255" y="1588"/>
                  </a:lnTo>
                  <a:lnTo>
                    <a:pt x="1285" y="1573"/>
                  </a:lnTo>
                  <a:lnTo>
                    <a:pt x="1315" y="1588"/>
                  </a:lnTo>
                  <a:lnTo>
                    <a:pt x="1405" y="1588"/>
                  </a:lnTo>
                  <a:lnTo>
                    <a:pt x="1449" y="1588"/>
                  </a:lnTo>
                  <a:lnTo>
                    <a:pt x="1464" y="1633"/>
                  </a:lnTo>
                  <a:lnTo>
                    <a:pt x="1509" y="1693"/>
                  </a:lnTo>
                  <a:lnTo>
                    <a:pt x="1569" y="1708"/>
                  </a:lnTo>
                  <a:lnTo>
                    <a:pt x="1584" y="1753"/>
                  </a:lnTo>
                  <a:lnTo>
                    <a:pt x="1584" y="1783"/>
                  </a:lnTo>
                  <a:lnTo>
                    <a:pt x="1539" y="1813"/>
                  </a:lnTo>
                  <a:lnTo>
                    <a:pt x="1509" y="1828"/>
                  </a:lnTo>
                  <a:lnTo>
                    <a:pt x="1434" y="1873"/>
                  </a:lnTo>
                  <a:lnTo>
                    <a:pt x="1345" y="1903"/>
                  </a:lnTo>
                  <a:lnTo>
                    <a:pt x="1330" y="1933"/>
                  </a:lnTo>
                  <a:lnTo>
                    <a:pt x="1285" y="1948"/>
                  </a:lnTo>
                  <a:lnTo>
                    <a:pt x="1255" y="1993"/>
                  </a:lnTo>
                  <a:lnTo>
                    <a:pt x="1210" y="2202"/>
                  </a:lnTo>
                  <a:lnTo>
                    <a:pt x="1210" y="2247"/>
                  </a:lnTo>
                  <a:lnTo>
                    <a:pt x="1270" y="2247"/>
                  </a:lnTo>
                  <a:lnTo>
                    <a:pt x="1300" y="2277"/>
                  </a:lnTo>
                  <a:lnTo>
                    <a:pt x="1315" y="2307"/>
                  </a:lnTo>
                  <a:lnTo>
                    <a:pt x="1345" y="2367"/>
                  </a:lnTo>
                  <a:lnTo>
                    <a:pt x="1360" y="2382"/>
                  </a:lnTo>
                  <a:lnTo>
                    <a:pt x="1375" y="2367"/>
                  </a:lnTo>
                  <a:lnTo>
                    <a:pt x="1375" y="2337"/>
                  </a:lnTo>
                  <a:lnTo>
                    <a:pt x="1390" y="2277"/>
                  </a:lnTo>
                  <a:lnTo>
                    <a:pt x="1419" y="2202"/>
                  </a:lnTo>
                  <a:lnTo>
                    <a:pt x="1419" y="2172"/>
                  </a:lnTo>
                  <a:lnTo>
                    <a:pt x="1434" y="2157"/>
                  </a:lnTo>
                  <a:lnTo>
                    <a:pt x="1419" y="2112"/>
                  </a:lnTo>
                  <a:lnTo>
                    <a:pt x="1434" y="2097"/>
                  </a:lnTo>
                  <a:lnTo>
                    <a:pt x="1494" y="2127"/>
                  </a:lnTo>
                  <a:lnTo>
                    <a:pt x="1524" y="2097"/>
                  </a:lnTo>
                  <a:lnTo>
                    <a:pt x="1554" y="2082"/>
                  </a:lnTo>
                  <a:lnTo>
                    <a:pt x="1599" y="2097"/>
                  </a:lnTo>
                  <a:lnTo>
                    <a:pt x="1629" y="2097"/>
                  </a:lnTo>
                  <a:lnTo>
                    <a:pt x="1674" y="2112"/>
                  </a:lnTo>
                  <a:lnTo>
                    <a:pt x="1718" y="2187"/>
                  </a:lnTo>
                  <a:lnTo>
                    <a:pt x="1748" y="2187"/>
                  </a:lnTo>
                  <a:lnTo>
                    <a:pt x="1778" y="2157"/>
                  </a:lnTo>
                  <a:lnTo>
                    <a:pt x="1778" y="2082"/>
                  </a:lnTo>
                  <a:lnTo>
                    <a:pt x="1793" y="2067"/>
                  </a:lnTo>
                  <a:lnTo>
                    <a:pt x="1823" y="2097"/>
                  </a:lnTo>
                  <a:lnTo>
                    <a:pt x="1853" y="2082"/>
                  </a:lnTo>
                  <a:lnTo>
                    <a:pt x="1883" y="2097"/>
                  </a:lnTo>
                  <a:lnTo>
                    <a:pt x="1853" y="2142"/>
                  </a:lnTo>
                  <a:lnTo>
                    <a:pt x="1853" y="2172"/>
                  </a:lnTo>
                  <a:lnTo>
                    <a:pt x="1853" y="2202"/>
                  </a:lnTo>
                  <a:lnTo>
                    <a:pt x="1883" y="2202"/>
                  </a:lnTo>
                  <a:lnTo>
                    <a:pt x="1928" y="2217"/>
                  </a:lnTo>
                  <a:lnTo>
                    <a:pt x="2002" y="2232"/>
                  </a:lnTo>
                  <a:lnTo>
                    <a:pt x="2032" y="2247"/>
                  </a:lnTo>
                  <a:lnTo>
                    <a:pt x="2062" y="2277"/>
                  </a:lnTo>
                  <a:lnTo>
                    <a:pt x="2092" y="2292"/>
                  </a:lnTo>
                  <a:lnTo>
                    <a:pt x="2122" y="2277"/>
                  </a:lnTo>
                  <a:lnTo>
                    <a:pt x="2182" y="2307"/>
                  </a:lnTo>
                  <a:lnTo>
                    <a:pt x="2241" y="2307"/>
                  </a:lnTo>
                  <a:lnTo>
                    <a:pt x="2256" y="2337"/>
                  </a:lnTo>
                  <a:lnTo>
                    <a:pt x="2271" y="2352"/>
                  </a:lnTo>
                  <a:lnTo>
                    <a:pt x="2286" y="2352"/>
                  </a:lnTo>
                  <a:lnTo>
                    <a:pt x="2301" y="2337"/>
                  </a:lnTo>
                  <a:lnTo>
                    <a:pt x="2286" y="2277"/>
                  </a:lnTo>
                  <a:lnTo>
                    <a:pt x="2286" y="2247"/>
                  </a:lnTo>
                  <a:lnTo>
                    <a:pt x="2316" y="2232"/>
                  </a:lnTo>
                  <a:lnTo>
                    <a:pt x="2286" y="2142"/>
                  </a:lnTo>
                  <a:lnTo>
                    <a:pt x="2376" y="2157"/>
                  </a:lnTo>
                  <a:lnTo>
                    <a:pt x="2466" y="2202"/>
                  </a:lnTo>
                  <a:lnTo>
                    <a:pt x="2451" y="2217"/>
                  </a:lnTo>
                  <a:lnTo>
                    <a:pt x="2495" y="2232"/>
                  </a:lnTo>
                  <a:lnTo>
                    <a:pt x="2555" y="2217"/>
                  </a:lnTo>
                  <a:lnTo>
                    <a:pt x="2555" y="2247"/>
                  </a:lnTo>
                  <a:lnTo>
                    <a:pt x="2555" y="2292"/>
                  </a:lnTo>
                  <a:lnTo>
                    <a:pt x="2540" y="2352"/>
                  </a:lnTo>
                  <a:lnTo>
                    <a:pt x="2495" y="2427"/>
                  </a:lnTo>
                  <a:lnTo>
                    <a:pt x="2481" y="2487"/>
                  </a:lnTo>
                  <a:lnTo>
                    <a:pt x="2451" y="2517"/>
                  </a:lnTo>
                  <a:lnTo>
                    <a:pt x="2406" y="2547"/>
                  </a:lnTo>
                  <a:lnTo>
                    <a:pt x="2421" y="2577"/>
                  </a:lnTo>
                  <a:lnTo>
                    <a:pt x="2451" y="2607"/>
                  </a:lnTo>
                  <a:lnTo>
                    <a:pt x="2481" y="2622"/>
                  </a:lnTo>
                  <a:lnTo>
                    <a:pt x="2540" y="2592"/>
                  </a:lnTo>
                  <a:lnTo>
                    <a:pt x="2585" y="2532"/>
                  </a:lnTo>
                  <a:lnTo>
                    <a:pt x="2600" y="2532"/>
                  </a:lnTo>
                  <a:lnTo>
                    <a:pt x="2645" y="2472"/>
                  </a:lnTo>
                  <a:lnTo>
                    <a:pt x="2660" y="2487"/>
                  </a:lnTo>
                  <a:lnTo>
                    <a:pt x="2705" y="2457"/>
                  </a:lnTo>
                  <a:lnTo>
                    <a:pt x="2720" y="2472"/>
                  </a:lnTo>
                  <a:lnTo>
                    <a:pt x="2750" y="2427"/>
                  </a:lnTo>
                  <a:lnTo>
                    <a:pt x="2824" y="2427"/>
                  </a:lnTo>
                  <a:lnTo>
                    <a:pt x="2824" y="2502"/>
                  </a:lnTo>
                  <a:lnTo>
                    <a:pt x="2899" y="2577"/>
                  </a:lnTo>
                  <a:lnTo>
                    <a:pt x="2869" y="2607"/>
                  </a:lnTo>
                  <a:lnTo>
                    <a:pt x="2854" y="2637"/>
                  </a:lnTo>
                  <a:lnTo>
                    <a:pt x="2809" y="2637"/>
                  </a:lnTo>
                  <a:lnTo>
                    <a:pt x="2794" y="2652"/>
                  </a:lnTo>
                  <a:lnTo>
                    <a:pt x="2809" y="2682"/>
                  </a:lnTo>
                  <a:lnTo>
                    <a:pt x="2854" y="2712"/>
                  </a:lnTo>
                  <a:lnTo>
                    <a:pt x="2884" y="2697"/>
                  </a:lnTo>
                  <a:lnTo>
                    <a:pt x="2884" y="2667"/>
                  </a:lnTo>
                  <a:lnTo>
                    <a:pt x="2974" y="2622"/>
                  </a:lnTo>
                  <a:lnTo>
                    <a:pt x="3004" y="2637"/>
                  </a:lnTo>
                  <a:lnTo>
                    <a:pt x="3033" y="2562"/>
                  </a:lnTo>
                  <a:lnTo>
                    <a:pt x="3078" y="2562"/>
                  </a:lnTo>
                  <a:lnTo>
                    <a:pt x="3108" y="2532"/>
                  </a:lnTo>
                  <a:lnTo>
                    <a:pt x="3093" y="2532"/>
                  </a:lnTo>
                  <a:lnTo>
                    <a:pt x="3123" y="2517"/>
                  </a:lnTo>
                  <a:lnTo>
                    <a:pt x="3168" y="2517"/>
                  </a:lnTo>
                  <a:lnTo>
                    <a:pt x="3168" y="2547"/>
                  </a:lnTo>
                  <a:lnTo>
                    <a:pt x="3198" y="2577"/>
                  </a:lnTo>
                  <a:lnTo>
                    <a:pt x="3273" y="2517"/>
                  </a:lnTo>
                  <a:lnTo>
                    <a:pt x="3302" y="2532"/>
                  </a:lnTo>
                  <a:lnTo>
                    <a:pt x="3332" y="250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80" name="Rectangle 27"/>
            <p:cNvSpPr>
              <a:spLocks noChangeArrowheads="1"/>
            </p:cNvSpPr>
            <p:nvPr/>
          </p:nvSpPr>
          <p:spPr bwMode="auto">
            <a:xfrm>
              <a:off x="7233" y="6034"/>
              <a:ext cx="99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US" altLang="fr-FR" sz="600" b="1">
                  <a:solidFill>
                    <a:srgbClr val="000000"/>
                  </a:solidFill>
                  <a:cs typeface="Times New Roman" pitchFamily="18" charset="0"/>
                </a:rPr>
                <a:t>CAMBRAI</a:t>
              </a:r>
              <a:endParaRPr lang="fr-FR" altLang="fr-FR" sz="1000">
                <a:solidFill>
                  <a:srgbClr val="000000"/>
                </a:solidFill>
              </a:endParaRPr>
            </a:p>
            <a:p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29781" name="Rectangle 28"/>
            <p:cNvSpPr>
              <a:spLocks noChangeArrowheads="1"/>
            </p:cNvSpPr>
            <p:nvPr/>
          </p:nvSpPr>
          <p:spPr bwMode="auto">
            <a:xfrm>
              <a:off x="9055" y="5440"/>
              <a:ext cx="121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US" altLang="fr-FR" sz="600" b="1">
                  <a:solidFill>
                    <a:srgbClr val="000000"/>
                  </a:solidFill>
                  <a:cs typeface="Times New Roman" pitchFamily="18" charset="0"/>
                </a:rPr>
                <a:t>MAUBEUGE</a:t>
              </a:r>
              <a:endParaRPr lang="en-US" altLang="fr-FR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9782" name="Rectangle 29"/>
            <p:cNvSpPr>
              <a:spLocks noChangeArrowheads="1"/>
            </p:cNvSpPr>
            <p:nvPr/>
          </p:nvSpPr>
          <p:spPr bwMode="auto">
            <a:xfrm>
              <a:off x="4905" y="3214"/>
              <a:ext cx="1064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US" altLang="fr-FR" sz="600" b="1">
                  <a:solidFill>
                    <a:srgbClr val="000000"/>
                  </a:solidFill>
                  <a:cs typeface="Times New Roman" pitchFamily="18" charset="0"/>
                </a:rPr>
                <a:t>METROPOLE</a:t>
              </a:r>
              <a:endParaRPr lang="fr-FR" altLang="fr-FR" sz="1000">
                <a:solidFill>
                  <a:srgbClr val="000000"/>
                </a:solidFill>
              </a:endParaRPr>
            </a:p>
            <a:p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29783" name="Rectangle 30"/>
            <p:cNvSpPr>
              <a:spLocks noChangeArrowheads="1"/>
            </p:cNvSpPr>
            <p:nvPr/>
          </p:nvSpPr>
          <p:spPr bwMode="auto">
            <a:xfrm>
              <a:off x="3403" y="3474"/>
              <a:ext cx="150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US" altLang="fr-FR" sz="600" b="1">
                  <a:solidFill>
                    <a:srgbClr val="000000"/>
                  </a:solidFill>
                  <a:cs typeface="Times New Roman" pitchFamily="18" charset="0"/>
                </a:rPr>
                <a:t>CALAIS /ST OMER</a:t>
              </a:r>
              <a:endParaRPr lang="fr-FR" altLang="fr-FR" sz="1000">
                <a:solidFill>
                  <a:srgbClr val="000000"/>
                </a:solidFill>
              </a:endParaRPr>
            </a:p>
            <a:p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29784" name="Rectangle 31"/>
            <p:cNvSpPr>
              <a:spLocks noChangeArrowheads="1"/>
            </p:cNvSpPr>
            <p:nvPr/>
          </p:nvSpPr>
          <p:spPr bwMode="auto">
            <a:xfrm>
              <a:off x="5583" y="4683"/>
              <a:ext cx="480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US" altLang="fr-FR" sz="600" b="1">
                  <a:solidFill>
                    <a:srgbClr val="000000"/>
                  </a:solidFill>
                  <a:cs typeface="Times New Roman" pitchFamily="18" charset="0"/>
                </a:rPr>
                <a:t>LENS</a:t>
              </a:r>
              <a:endParaRPr lang="fr-FR" altLang="fr-FR" sz="1000">
                <a:solidFill>
                  <a:srgbClr val="000000"/>
                </a:solidFill>
              </a:endParaRPr>
            </a:p>
            <a:p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29785" name="Rectangle 32"/>
            <p:cNvSpPr>
              <a:spLocks noChangeArrowheads="1"/>
            </p:cNvSpPr>
            <p:nvPr/>
          </p:nvSpPr>
          <p:spPr bwMode="auto">
            <a:xfrm>
              <a:off x="4866" y="4058"/>
              <a:ext cx="812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US" altLang="fr-FR" sz="600" b="1">
                  <a:solidFill>
                    <a:srgbClr val="000000"/>
                  </a:solidFill>
                  <a:cs typeface="Times New Roman" pitchFamily="18" charset="0"/>
                </a:rPr>
                <a:t>BETHUNE</a:t>
              </a:r>
              <a:endParaRPr lang="fr-FR" altLang="fr-FR" sz="1000">
                <a:solidFill>
                  <a:srgbClr val="000000"/>
                </a:solidFill>
              </a:endParaRPr>
            </a:p>
            <a:p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29786" name="Rectangle 33"/>
            <p:cNvSpPr>
              <a:spLocks noChangeArrowheads="1"/>
            </p:cNvSpPr>
            <p:nvPr/>
          </p:nvSpPr>
          <p:spPr bwMode="auto">
            <a:xfrm>
              <a:off x="6845" y="4769"/>
              <a:ext cx="58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US" altLang="fr-FR" sz="600" b="1">
                  <a:solidFill>
                    <a:srgbClr val="000000"/>
                  </a:solidFill>
                  <a:cs typeface="Times New Roman" pitchFamily="18" charset="0"/>
                </a:rPr>
                <a:t>DOUAI</a:t>
              </a:r>
              <a:endParaRPr lang="fr-FR" altLang="fr-FR" sz="1000">
                <a:solidFill>
                  <a:srgbClr val="000000"/>
                </a:solidFill>
              </a:endParaRPr>
            </a:p>
            <a:p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29787" name="Rectangle 34"/>
            <p:cNvSpPr>
              <a:spLocks noChangeArrowheads="1"/>
            </p:cNvSpPr>
            <p:nvPr/>
          </p:nvSpPr>
          <p:spPr bwMode="auto">
            <a:xfrm>
              <a:off x="7418" y="5352"/>
              <a:ext cx="1292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US" altLang="fr-FR" sz="600" b="1">
                  <a:solidFill>
                    <a:srgbClr val="000000"/>
                  </a:solidFill>
                  <a:cs typeface="Times New Roman" pitchFamily="18" charset="0"/>
                </a:rPr>
                <a:t>VALENCIENNES</a:t>
              </a:r>
              <a:endParaRPr lang="fr-FR" altLang="fr-FR" sz="1000">
                <a:solidFill>
                  <a:srgbClr val="000000"/>
                </a:solidFill>
              </a:endParaRPr>
            </a:p>
            <a:p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29788" name="Rectangle 35"/>
            <p:cNvSpPr>
              <a:spLocks noChangeArrowheads="1"/>
            </p:cNvSpPr>
            <p:nvPr/>
          </p:nvSpPr>
          <p:spPr bwMode="auto">
            <a:xfrm>
              <a:off x="5277" y="5540"/>
              <a:ext cx="598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US" altLang="fr-FR" sz="600" b="1">
                  <a:solidFill>
                    <a:srgbClr val="000000"/>
                  </a:solidFill>
                  <a:cs typeface="Times New Roman" pitchFamily="18" charset="0"/>
                </a:rPr>
                <a:t>ARRAS</a:t>
              </a:r>
              <a:endParaRPr lang="en-US" altLang="fr-FR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9789" name="Rectangle 36"/>
            <p:cNvSpPr>
              <a:spLocks noChangeArrowheads="1"/>
            </p:cNvSpPr>
            <p:nvPr/>
          </p:nvSpPr>
          <p:spPr bwMode="auto">
            <a:xfrm>
              <a:off x="2271" y="4137"/>
              <a:ext cx="2048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US" altLang="fr-FR" sz="600" b="1">
                  <a:solidFill>
                    <a:srgbClr val="000000"/>
                  </a:solidFill>
                  <a:cs typeface="Times New Roman" pitchFamily="18" charset="0"/>
                </a:rPr>
                <a:t>BOULOGNE / MONTREUIL</a:t>
              </a:r>
              <a:endParaRPr lang="en-US" altLang="fr-FR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9790" name="Rectangle 37"/>
            <p:cNvSpPr>
              <a:spLocks noChangeArrowheads="1"/>
            </p:cNvSpPr>
            <p:nvPr/>
          </p:nvSpPr>
          <p:spPr bwMode="auto">
            <a:xfrm>
              <a:off x="4120" y="1903"/>
              <a:ext cx="115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US" altLang="fr-FR" sz="600" b="1">
                  <a:solidFill>
                    <a:srgbClr val="000000"/>
                  </a:solidFill>
                  <a:cs typeface="Times New Roman" pitchFamily="18" charset="0"/>
                </a:rPr>
                <a:t>DUNKERQUE</a:t>
              </a:r>
              <a:endParaRPr lang="en-US" altLang="fr-FR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grpSp>
          <p:nvGrpSpPr>
            <p:cNvPr id="29791" name="Group 39"/>
            <p:cNvGrpSpPr>
              <a:grpSpLocks/>
            </p:cNvGrpSpPr>
            <p:nvPr/>
          </p:nvGrpSpPr>
          <p:grpSpPr bwMode="auto">
            <a:xfrm>
              <a:off x="4049" y="1465"/>
              <a:ext cx="3732" cy="4979"/>
              <a:chOff x="4049" y="1465"/>
              <a:chExt cx="3732" cy="4979"/>
            </a:xfrm>
          </p:grpSpPr>
          <p:sp>
            <p:nvSpPr>
              <p:cNvPr id="29792" name="Rectangle 41"/>
              <p:cNvSpPr>
                <a:spLocks noChangeArrowheads="1"/>
              </p:cNvSpPr>
              <p:nvPr/>
            </p:nvSpPr>
            <p:spPr bwMode="auto">
              <a:xfrm>
                <a:off x="6843" y="4579"/>
                <a:ext cx="157" cy="17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fr-FR" alt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29793" name="Rectangle 42"/>
              <p:cNvSpPr>
                <a:spLocks noChangeArrowheads="1"/>
              </p:cNvSpPr>
              <p:nvPr/>
            </p:nvSpPr>
            <p:spPr bwMode="auto">
              <a:xfrm flipH="1">
                <a:off x="7323" y="6179"/>
                <a:ext cx="113" cy="17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fr-FR" alt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29794" name="Rectangle 44"/>
              <p:cNvSpPr>
                <a:spLocks noChangeArrowheads="1"/>
              </p:cNvSpPr>
              <p:nvPr/>
            </p:nvSpPr>
            <p:spPr bwMode="auto">
              <a:xfrm>
                <a:off x="4944" y="1466"/>
                <a:ext cx="162" cy="17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fr-FR" alt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29795" name="Rectangle 45"/>
              <p:cNvSpPr>
                <a:spLocks noChangeArrowheads="1"/>
              </p:cNvSpPr>
              <p:nvPr/>
            </p:nvSpPr>
            <p:spPr bwMode="auto">
              <a:xfrm>
                <a:off x="4049" y="3083"/>
                <a:ext cx="159" cy="17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fr-FR" alt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29796" name="AutoShape 46"/>
              <p:cNvSpPr>
                <a:spLocks noChangeArrowheads="1"/>
              </p:cNvSpPr>
              <p:nvPr/>
            </p:nvSpPr>
            <p:spPr bwMode="auto">
              <a:xfrm>
                <a:off x="4750" y="1466"/>
                <a:ext cx="194" cy="228"/>
              </a:xfrm>
              <a:prstGeom prst="smileyFace">
                <a:avLst>
                  <a:gd name="adj" fmla="val 465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fr-FR" alt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29797" name="AutoShape 49"/>
              <p:cNvSpPr>
                <a:spLocks noChangeArrowheads="1"/>
              </p:cNvSpPr>
              <p:nvPr/>
            </p:nvSpPr>
            <p:spPr bwMode="auto">
              <a:xfrm>
                <a:off x="7000" y="3620"/>
                <a:ext cx="194" cy="225"/>
              </a:xfrm>
              <a:prstGeom prst="smileyFace">
                <a:avLst>
                  <a:gd name="adj" fmla="val 465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fr-FR" alt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29798" name="AutoShape 50"/>
              <p:cNvSpPr>
                <a:spLocks noChangeArrowheads="1"/>
              </p:cNvSpPr>
              <p:nvPr/>
            </p:nvSpPr>
            <p:spPr bwMode="auto">
              <a:xfrm>
                <a:off x="7540" y="6212"/>
                <a:ext cx="240" cy="225"/>
              </a:xfrm>
              <a:prstGeom prst="smileyFace">
                <a:avLst>
                  <a:gd name="adj" fmla="val 465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fr-FR" alt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29799" name="Rectangle 51"/>
              <p:cNvSpPr>
                <a:spLocks noChangeArrowheads="1"/>
              </p:cNvSpPr>
              <p:nvPr/>
            </p:nvSpPr>
            <p:spPr bwMode="auto">
              <a:xfrm>
                <a:off x="6843" y="3779"/>
                <a:ext cx="157" cy="17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fr-FR" alt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29800" name="AutoShape 52"/>
              <p:cNvSpPr>
                <a:spLocks noChangeArrowheads="1"/>
              </p:cNvSpPr>
              <p:nvPr/>
            </p:nvSpPr>
            <p:spPr bwMode="auto">
              <a:xfrm>
                <a:off x="6363" y="3779"/>
                <a:ext cx="194" cy="225"/>
              </a:xfrm>
              <a:prstGeom prst="smileyFace">
                <a:avLst>
                  <a:gd name="adj" fmla="val 465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fr-FR" altLang="fr-F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75" name="Line 55"/>
          <p:cNvSpPr>
            <a:spLocks noChangeShapeType="1"/>
          </p:cNvSpPr>
          <p:nvPr/>
        </p:nvSpPr>
        <p:spPr bwMode="auto">
          <a:xfrm>
            <a:off x="1547813" y="4508500"/>
            <a:ext cx="309562" cy="20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76" name="Text Box 56"/>
          <p:cNvSpPr txBox="1">
            <a:spLocks noChangeArrowheads="1"/>
          </p:cNvSpPr>
          <p:nvPr/>
        </p:nvSpPr>
        <p:spPr bwMode="auto">
          <a:xfrm>
            <a:off x="179388" y="4149725"/>
            <a:ext cx="1366837" cy="1062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700" i="1">
                <a:solidFill>
                  <a:srgbClr val="000000"/>
                </a:solidFill>
                <a:cs typeface="Arial" charset="0"/>
              </a:rPr>
              <a:t>CS Berck : Fondation Hopale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Dr Danzé / Dr Courtin / Dr Kouadio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03 62 88 27 00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Dr  Senal (</a:t>
            </a:r>
            <a:r>
              <a:rPr lang="fr-FR" altLang="fr-FR" sz="800" i="1">
                <a:solidFill>
                  <a:srgbClr val="00B050"/>
                </a:solidFill>
                <a:cs typeface="Arial" charset="0"/>
              </a:rPr>
              <a:t>AVC</a:t>
            </a: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03 21 89 20 20</a:t>
            </a:r>
          </a:p>
        </p:txBody>
      </p:sp>
      <p:sp>
        <p:nvSpPr>
          <p:cNvPr id="5177" name="Line 57"/>
          <p:cNvSpPr>
            <a:spLocks noChangeShapeType="1"/>
          </p:cNvSpPr>
          <p:nvPr/>
        </p:nvSpPr>
        <p:spPr bwMode="auto">
          <a:xfrm>
            <a:off x="3348038" y="2492375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79" name="Line 59"/>
          <p:cNvSpPr>
            <a:spLocks noChangeShapeType="1"/>
          </p:cNvSpPr>
          <p:nvPr/>
        </p:nvSpPr>
        <p:spPr bwMode="auto">
          <a:xfrm flipH="1">
            <a:off x="3779838" y="2420938"/>
            <a:ext cx="71437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3563938" y="1844675"/>
            <a:ext cx="1439862" cy="569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700" i="1">
                <a:solidFill>
                  <a:srgbClr val="000000"/>
                </a:solidFill>
                <a:cs typeface="Arial" charset="0"/>
              </a:rPr>
              <a:t>CS Zuydcoote :  HM Zuydcoote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Dr Kins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03 28 26 20 63</a:t>
            </a:r>
          </a:p>
        </p:txBody>
      </p:sp>
      <p:sp>
        <p:nvSpPr>
          <p:cNvPr id="5181" name="Line 61"/>
          <p:cNvSpPr>
            <a:spLocks noChangeShapeType="1"/>
          </p:cNvSpPr>
          <p:nvPr/>
        </p:nvSpPr>
        <p:spPr bwMode="auto">
          <a:xfrm>
            <a:off x="1908175" y="2997200"/>
            <a:ext cx="1235075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82" name="Text Box 62"/>
          <p:cNvSpPr txBox="1">
            <a:spLocks noChangeArrowheads="1"/>
          </p:cNvSpPr>
          <p:nvPr/>
        </p:nvSpPr>
        <p:spPr bwMode="auto">
          <a:xfrm>
            <a:off x="250825" y="2708275"/>
            <a:ext cx="1692275" cy="68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700" i="1">
                <a:solidFill>
                  <a:srgbClr val="000000"/>
                </a:solidFill>
                <a:cs typeface="Arial" charset="0"/>
              </a:rPr>
              <a:t>CS St Omer : Centre Hospitalier de St Omer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Dr Chiossoni / Dr Bouaziz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03 21 88 73 00</a:t>
            </a:r>
          </a:p>
        </p:txBody>
      </p:sp>
      <p:sp>
        <p:nvSpPr>
          <p:cNvPr id="5183" name="Line 63"/>
          <p:cNvSpPr>
            <a:spLocks noChangeShapeType="1"/>
          </p:cNvSpPr>
          <p:nvPr/>
        </p:nvSpPr>
        <p:spPr bwMode="auto">
          <a:xfrm flipV="1">
            <a:off x="2916238" y="4724400"/>
            <a:ext cx="18002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1692275" y="5876925"/>
            <a:ext cx="1944688" cy="754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700" i="1">
                <a:solidFill>
                  <a:srgbClr val="000000"/>
                </a:solidFill>
                <a:cs typeface="Arial" charset="0"/>
              </a:rPr>
              <a:t>CS Fouquières lez Lens : Clinique St Barbe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Dr Dubrunfaut / Dr Rigaux (TC)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Dr Youssef / Dr Meignotte (AVC)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03 21 08 98 58</a:t>
            </a:r>
          </a:p>
        </p:txBody>
      </p:sp>
      <p:sp>
        <p:nvSpPr>
          <p:cNvPr id="5187" name="Line 67"/>
          <p:cNvSpPr>
            <a:spLocks noChangeShapeType="1"/>
          </p:cNvSpPr>
          <p:nvPr/>
        </p:nvSpPr>
        <p:spPr bwMode="auto">
          <a:xfrm flipH="1" flipV="1">
            <a:off x="5580063" y="5516563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89" name="Line 69"/>
          <p:cNvSpPr>
            <a:spLocks noChangeShapeType="1"/>
          </p:cNvSpPr>
          <p:nvPr/>
        </p:nvSpPr>
        <p:spPr bwMode="auto">
          <a:xfrm flipH="1">
            <a:off x="5148263" y="4581525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90" name="Text Box 70"/>
          <p:cNvSpPr txBox="1">
            <a:spLocks noChangeArrowheads="1"/>
          </p:cNvSpPr>
          <p:nvPr/>
        </p:nvSpPr>
        <p:spPr bwMode="auto">
          <a:xfrm>
            <a:off x="7175500" y="4421188"/>
            <a:ext cx="1871663" cy="569912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700" i="1">
                <a:solidFill>
                  <a:srgbClr val="000000"/>
                </a:solidFill>
                <a:cs typeface="Arial" charset="0"/>
              </a:rPr>
              <a:t>CS Raimbeaucourt : Centre Hélène Borel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Dr Dubus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03 27 93 16 20</a:t>
            </a:r>
          </a:p>
        </p:txBody>
      </p:sp>
      <p:sp>
        <p:nvSpPr>
          <p:cNvPr id="5191" name="Line 71"/>
          <p:cNvSpPr>
            <a:spLocks noChangeShapeType="1"/>
          </p:cNvSpPr>
          <p:nvPr/>
        </p:nvSpPr>
        <p:spPr bwMode="auto">
          <a:xfrm flipH="1">
            <a:off x="4859338" y="1935163"/>
            <a:ext cx="952500" cy="2141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92" name="Text Box 72"/>
          <p:cNvSpPr txBox="1">
            <a:spLocks noChangeArrowheads="1"/>
          </p:cNvSpPr>
          <p:nvPr/>
        </p:nvSpPr>
        <p:spPr bwMode="auto">
          <a:xfrm>
            <a:off x="5076825" y="1196975"/>
            <a:ext cx="1546225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700" i="1">
                <a:solidFill>
                  <a:srgbClr val="000000"/>
                </a:solidFill>
                <a:cs typeface="Arial" charset="0"/>
              </a:rPr>
              <a:t>CS Lille : Swynghedauw</a:t>
            </a:r>
          </a:p>
          <a:p>
            <a:pPr algn="ctr" eaLnBrk="1" hangingPunct="1">
              <a:spcBef>
                <a:spcPts val="600"/>
              </a:spcBef>
            </a:pPr>
            <a:r>
              <a:rPr lang="fr-FR" altLang="fr-FR" sz="800">
                <a:solidFill>
                  <a:srgbClr val="ADB0B5"/>
                </a:solidFill>
                <a:cs typeface="Arial" charset="0"/>
              </a:rPr>
              <a:t> </a:t>
            </a: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Dr Kozlowski / Dr Molders / Dr Daveluy</a:t>
            </a:r>
          </a:p>
          <a:p>
            <a:pPr algn="ctr" eaLnBrk="1" hangingPunct="1">
              <a:spcBef>
                <a:spcPts val="600"/>
              </a:spcBef>
            </a:pP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03 20 44 48 71</a:t>
            </a:r>
          </a:p>
        </p:txBody>
      </p:sp>
      <p:sp>
        <p:nvSpPr>
          <p:cNvPr id="5193" name="Line 73"/>
          <p:cNvSpPr>
            <a:spLocks noChangeShapeType="1"/>
          </p:cNvSpPr>
          <p:nvPr/>
        </p:nvSpPr>
        <p:spPr bwMode="auto">
          <a:xfrm flipH="1">
            <a:off x="5292725" y="3252788"/>
            <a:ext cx="1797050" cy="81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95" name="Line 75"/>
          <p:cNvSpPr>
            <a:spLocks noChangeShapeType="1"/>
          </p:cNvSpPr>
          <p:nvPr/>
        </p:nvSpPr>
        <p:spPr bwMode="auto">
          <a:xfrm flipH="1">
            <a:off x="5292725" y="2549525"/>
            <a:ext cx="1963738" cy="1311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96" name="Text Box 76"/>
          <p:cNvSpPr txBox="1">
            <a:spLocks noChangeArrowheads="1"/>
          </p:cNvSpPr>
          <p:nvPr/>
        </p:nvSpPr>
        <p:spPr bwMode="auto">
          <a:xfrm>
            <a:off x="7072313" y="1627188"/>
            <a:ext cx="1827212" cy="568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700" i="1">
                <a:solidFill>
                  <a:srgbClr val="000000"/>
                </a:solidFill>
                <a:cs typeface="Arial" charset="0"/>
              </a:rPr>
              <a:t>CS Roubaix : Centre d’éveil Guy Talpaert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Dr Salles / Dr Beaucamp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03 20 99 13 60</a:t>
            </a:r>
          </a:p>
        </p:txBody>
      </p:sp>
      <p:sp>
        <p:nvSpPr>
          <p:cNvPr id="5197" name="Line 77"/>
          <p:cNvSpPr>
            <a:spLocks noChangeShapeType="1"/>
          </p:cNvSpPr>
          <p:nvPr/>
        </p:nvSpPr>
        <p:spPr bwMode="auto">
          <a:xfrm flipH="1">
            <a:off x="4716463" y="3297238"/>
            <a:ext cx="0" cy="852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98" name="Line 78"/>
          <p:cNvSpPr>
            <a:spLocks noChangeShapeType="1"/>
          </p:cNvSpPr>
          <p:nvPr/>
        </p:nvSpPr>
        <p:spPr bwMode="auto">
          <a:xfrm flipH="1">
            <a:off x="5148263" y="3933825"/>
            <a:ext cx="17272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99" name="Text Box 79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851650" y="3589338"/>
            <a:ext cx="1944688" cy="69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sz="700" i="1" dirty="0">
                <a:solidFill>
                  <a:srgbClr val="000000"/>
                </a:solidFill>
                <a:cs typeface="Arial" charset="0"/>
              </a:rPr>
              <a:t>CS Lille Hellemmes : Centre l’Espoir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fr-FR" sz="800" dirty="0">
                <a:solidFill>
                  <a:srgbClr val="000000"/>
                </a:solidFill>
                <a:latin typeface="+mj-lt"/>
                <a:cs typeface="Arial" charset="0"/>
              </a:rPr>
              <a:t>Pr Demaille / Dr Delahaye /  Dr Coulomb / Dr Morice  / Dr Khaled /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fr-FR" sz="800" dirty="0">
                <a:solidFill>
                  <a:srgbClr val="000000"/>
                </a:solidFill>
                <a:latin typeface="+mj-lt"/>
                <a:cs typeface="Arial" charset="0"/>
              </a:rPr>
              <a:t> Dr </a:t>
            </a:r>
            <a:r>
              <a:rPr lang="fr-FR" sz="800" dirty="0" err="1">
                <a:solidFill>
                  <a:srgbClr val="000000"/>
                </a:solidFill>
                <a:latin typeface="+mj-lt"/>
                <a:cs typeface="Arial" charset="0"/>
              </a:rPr>
              <a:t>Tiar</a:t>
            </a:r>
            <a:r>
              <a:rPr lang="fr-FR" sz="800" dirty="0">
                <a:solidFill>
                  <a:srgbClr val="000000"/>
                </a:solidFill>
                <a:latin typeface="+mj-lt"/>
                <a:cs typeface="Arial" charset="0"/>
              </a:rPr>
              <a:t>  03 20 05 85 00</a:t>
            </a:r>
          </a:p>
        </p:txBody>
      </p:sp>
      <p:sp>
        <p:nvSpPr>
          <p:cNvPr id="5202" name="Text Box 82"/>
          <p:cNvSpPr txBox="1">
            <a:spLocks noChangeArrowheads="1"/>
          </p:cNvSpPr>
          <p:nvPr/>
        </p:nvSpPr>
        <p:spPr bwMode="auto">
          <a:xfrm>
            <a:off x="7820025" y="5000625"/>
            <a:ext cx="1009650" cy="73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700" i="1">
                <a:solidFill>
                  <a:srgbClr val="000000"/>
                </a:solidFill>
                <a:cs typeface="Arial" charset="0"/>
              </a:rPr>
              <a:t>CH. de St Amand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Dr Ido (AVC)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Dr Glatz (TC)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700">
                <a:solidFill>
                  <a:srgbClr val="000000"/>
                </a:solidFill>
                <a:cs typeface="Arial" charset="0"/>
              </a:rPr>
              <a:t>03 27 22 97 10</a:t>
            </a:r>
          </a:p>
        </p:txBody>
      </p:sp>
      <p:sp>
        <p:nvSpPr>
          <p:cNvPr id="29723" name="Line 83"/>
          <p:cNvSpPr>
            <a:spLocks noChangeShapeType="1"/>
          </p:cNvSpPr>
          <p:nvPr/>
        </p:nvSpPr>
        <p:spPr bwMode="auto">
          <a:xfrm flipH="1" flipV="1">
            <a:off x="5795963" y="4724400"/>
            <a:ext cx="20161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103" name="Connecteur droit avec flèche 10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946275" y="2544763"/>
            <a:ext cx="2482850" cy="1717675"/>
          </a:xfrm>
          <a:prstGeom prst="straightConnector1">
            <a:avLst/>
          </a:prstGeom>
          <a:ln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5" name="ZoneTexte 105"/>
          <p:cNvSpPr txBox="1">
            <a:spLocks noChangeArrowheads="1"/>
          </p:cNvSpPr>
          <p:nvPr/>
        </p:nvSpPr>
        <p:spPr bwMode="auto">
          <a:xfrm>
            <a:off x="250825" y="1985963"/>
            <a:ext cx="1674813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altLang="fr-FR" sz="600" i="1">
                <a:solidFill>
                  <a:srgbClr val="000000"/>
                </a:solidFill>
                <a:cs typeface="Arial" charset="0"/>
              </a:rPr>
              <a:t>CS La Bassée : Centre hospitalier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Dr Delattre </a:t>
            </a:r>
            <a:endParaRPr lang="fr-FR" altLang="fr-FR" sz="800">
              <a:solidFill>
                <a:srgbClr val="0070C0"/>
              </a:solidFill>
              <a:cs typeface="Arial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03 20 29 53 00</a:t>
            </a:r>
          </a:p>
        </p:txBody>
      </p:sp>
      <p:sp>
        <p:nvSpPr>
          <p:cNvPr id="29726" name="Rectangle 45"/>
          <p:cNvSpPr>
            <a:spLocks noChangeArrowheads="1"/>
          </p:cNvSpPr>
          <p:nvPr/>
        </p:nvSpPr>
        <p:spPr bwMode="auto">
          <a:xfrm>
            <a:off x="5003800" y="3860800"/>
            <a:ext cx="109538" cy="93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fr-FR" altLang="fr-FR">
              <a:solidFill>
                <a:srgbClr val="000000"/>
              </a:solidFill>
            </a:endParaRPr>
          </a:p>
        </p:txBody>
      </p:sp>
      <p:cxnSp>
        <p:nvCxnSpPr>
          <p:cNvPr id="94" name="Connecteur droit avec flèche 93">
            <a:extLst>
              <a:ext uri="{FF2B5EF4-FFF2-40B4-BE49-F238E27FC236}"/>
            </a:extLst>
          </p:cNvPr>
          <p:cNvCxnSpPr>
            <a:cxnSpLocks/>
            <a:endCxn id="29726" idx="3"/>
          </p:cNvCxnSpPr>
          <p:nvPr/>
        </p:nvCxnSpPr>
        <p:spPr>
          <a:xfrm flipH="1">
            <a:off x="5113338" y="2133600"/>
            <a:ext cx="1966912" cy="1774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8" name="ZoneTexte 94"/>
          <p:cNvSpPr txBox="1">
            <a:spLocks noChangeArrowheads="1"/>
          </p:cNvSpPr>
          <p:nvPr/>
        </p:nvSpPr>
        <p:spPr bwMode="auto">
          <a:xfrm>
            <a:off x="7227888" y="2225675"/>
            <a:ext cx="1500187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altLang="fr-FR" sz="700" i="1">
                <a:solidFill>
                  <a:srgbClr val="000000"/>
                </a:solidFill>
                <a:cs typeface="Arial" charset="0"/>
              </a:rPr>
              <a:t>CS Wattrelos : Centre Elan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Dr Launay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03  20 66 40 47</a:t>
            </a:r>
          </a:p>
        </p:txBody>
      </p:sp>
      <p:cxnSp>
        <p:nvCxnSpPr>
          <p:cNvPr id="98" name="Connecteur droit avec flèche 97">
            <a:extLst>
              <a:ext uri="{FF2B5EF4-FFF2-40B4-BE49-F238E27FC236}"/>
            </a:extLst>
          </p:cNvPr>
          <p:cNvCxnSpPr>
            <a:endCxn id="29734" idx="1"/>
          </p:cNvCxnSpPr>
          <p:nvPr/>
        </p:nvCxnSpPr>
        <p:spPr>
          <a:xfrm flipV="1">
            <a:off x="2555875" y="4476750"/>
            <a:ext cx="2087563" cy="752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30" name="ZoneTexte 98"/>
          <p:cNvSpPr txBox="1">
            <a:spLocks noChangeArrowheads="1"/>
          </p:cNvSpPr>
          <p:nvPr/>
        </p:nvSpPr>
        <p:spPr bwMode="auto">
          <a:xfrm>
            <a:off x="179388" y="5157788"/>
            <a:ext cx="2376487" cy="62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r-FR" altLang="fr-FR" sz="700" i="1">
                <a:solidFill>
                  <a:srgbClr val="000000"/>
                </a:solidFill>
                <a:cs typeface="Arial" charset="0"/>
              </a:rPr>
              <a:t>CS Oignies : CRF Les Hautois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Dr  Lagersie / Dr Duriez / Dr Garet / Dr Levisse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03 21 79 10 10 </a:t>
            </a:r>
          </a:p>
        </p:txBody>
      </p:sp>
      <p:sp>
        <p:nvSpPr>
          <p:cNvPr id="29731" name="AutoShape 50"/>
          <p:cNvSpPr>
            <a:spLocks noChangeArrowheads="1"/>
          </p:cNvSpPr>
          <p:nvPr/>
        </p:nvSpPr>
        <p:spPr bwMode="auto">
          <a:xfrm>
            <a:off x="1905000" y="4495800"/>
            <a:ext cx="163513" cy="120650"/>
          </a:xfrm>
          <a:prstGeom prst="smileyFace">
            <a:avLst>
              <a:gd name="adj" fmla="val 4653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9" name="Line 55"/>
          <p:cNvSpPr>
            <a:spLocks noChangeShapeType="1"/>
          </p:cNvSpPr>
          <p:nvPr/>
        </p:nvSpPr>
        <p:spPr bwMode="auto">
          <a:xfrm>
            <a:off x="1619250" y="4076700"/>
            <a:ext cx="2635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33" name="Rectangle 42"/>
          <p:cNvSpPr>
            <a:spLocks noChangeArrowheads="1"/>
          </p:cNvSpPr>
          <p:nvPr/>
        </p:nvSpPr>
        <p:spPr bwMode="auto">
          <a:xfrm>
            <a:off x="1857375" y="4643438"/>
            <a:ext cx="142875" cy="142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9734" name="Rectangle 42"/>
          <p:cNvSpPr>
            <a:spLocks noChangeArrowheads="1"/>
          </p:cNvSpPr>
          <p:nvPr/>
        </p:nvSpPr>
        <p:spPr bwMode="auto">
          <a:xfrm>
            <a:off x="4643438" y="4429125"/>
            <a:ext cx="111125" cy="93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9735" name="Rectangle 42"/>
          <p:cNvSpPr>
            <a:spLocks noChangeArrowheads="1"/>
          </p:cNvSpPr>
          <p:nvPr/>
        </p:nvSpPr>
        <p:spPr bwMode="auto">
          <a:xfrm>
            <a:off x="5643563" y="4643438"/>
            <a:ext cx="111125" cy="93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9736" name="Rectangle 42"/>
          <p:cNvSpPr>
            <a:spLocks noChangeArrowheads="1"/>
          </p:cNvSpPr>
          <p:nvPr/>
        </p:nvSpPr>
        <p:spPr bwMode="auto">
          <a:xfrm>
            <a:off x="5148263" y="3860800"/>
            <a:ext cx="111125" cy="93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9737" name="Rectangle 42"/>
          <p:cNvSpPr>
            <a:spLocks noChangeArrowheads="1"/>
          </p:cNvSpPr>
          <p:nvPr/>
        </p:nvSpPr>
        <p:spPr bwMode="auto">
          <a:xfrm>
            <a:off x="4643438" y="4643438"/>
            <a:ext cx="111125" cy="93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4357688" y="5143500"/>
            <a:ext cx="111125" cy="93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fr-FR" altLang="fr-FR">
              <a:solidFill>
                <a:srgbClr val="000000"/>
              </a:solidFill>
            </a:endParaRPr>
          </a:p>
        </p:txBody>
      </p:sp>
      <p:cxnSp>
        <p:nvCxnSpPr>
          <p:cNvPr id="166" name="Connecteur droit avec flèche 165">
            <a:extLst>
              <a:ext uri="{FF2B5EF4-FFF2-40B4-BE49-F238E27FC236}"/>
            </a:extLst>
          </p:cNvPr>
          <p:cNvCxnSpPr>
            <a:endCxn id="29738" idx="2"/>
          </p:cNvCxnSpPr>
          <p:nvPr/>
        </p:nvCxnSpPr>
        <p:spPr>
          <a:xfrm flipV="1">
            <a:off x="4284663" y="5237163"/>
            <a:ext cx="128587" cy="568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Ellipse 100">
            <a:extLst>
              <a:ext uri="{FF2B5EF4-FFF2-40B4-BE49-F238E27FC236}"/>
            </a:extLst>
          </p:cNvPr>
          <p:cNvSpPr/>
          <p:nvPr/>
        </p:nvSpPr>
        <p:spPr>
          <a:xfrm>
            <a:off x="2339975" y="836613"/>
            <a:ext cx="8636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900" dirty="0">
                <a:solidFill>
                  <a:prstClr val="black"/>
                </a:solidFill>
                <a:cs typeface="Arial" pitchFamily="34" charset="0"/>
              </a:rPr>
              <a:t>Enfants</a:t>
            </a:r>
          </a:p>
        </p:txBody>
      </p:sp>
      <p:sp>
        <p:nvSpPr>
          <p:cNvPr id="102" name="Ellipse 101">
            <a:extLst>
              <a:ext uri="{FF2B5EF4-FFF2-40B4-BE49-F238E27FC236}"/>
            </a:extLst>
          </p:cNvPr>
          <p:cNvSpPr/>
          <p:nvPr/>
        </p:nvSpPr>
        <p:spPr>
          <a:xfrm>
            <a:off x="7089775" y="2879725"/>
            <a:ext cx="1944688" cy="677863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sz="700" i="1" dirty="0">
                <a:solidFill>
                  <a:prstClr val="black"/>
                </a:solidFill>
                <a:latin typeface="+mj-lt"/>
              </a:rPr>
              <a:t>          CS Villeneuve d’Ascq : Centre Marc Sautelet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fr-FR" sz="800" dirty="0">
                <a:solidFill>
                  <a:prstClr val="black"/>
                </a:solidFill>
                <a:latin typeface="+mj-lt"/>
              </a:rPr>
              <a:t>Dr Yatzimirsky / Dr </a:t>
            </a:r>
            <a:r>
              <a:rPr lang="fr-FR" sz="800" dirty="0" err="1">
                <a:solidFill>
                  <a:prstClr val="black"/>
                </a:solidFill>
                <a:latin typeface="+mj-lt"/>
              </a:rPr>
              <a:t>Tacquet</a:t>
            </a:r>
            <a:r>
              <a:rPr lang="fr-FR" sz="800" dirty="0">
                <a:solidFill>
                  <a:prstClr val="black"/>
                </a:solidFill>
                <a:latin typeface="+mj-lt"/>
              </a:rPr>
              <a:t> 03 28 80 07 70</a:t>
            </a:r>
          </a:p>
        </p:txBody>
      </p:sp>
      <p:sp>
        <p:nvSpPr>
          <p:cNvPr id="104" name="Ellipse 103">
            <a:extLst>
              <a:ext uri="{FF2B5EF4-FFF2-40B4-BE49-F238E27FC236}"/>
            </a:extLst>
          </p:cNvPr>
          <p:cNvSpPr/>
          <p:nvPr/>
        </p:nvSpPr>
        <p:spPr>
          <a:xfrm>
            <a:off x="5651500" y="5732463"/>
            <a:ext cx="1152525" cy="865187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sz="700" i="1" dirty="0">
                <a:solidFill>
                  <a:prstClr val="black"/>
                </a:solidFill>
              </a:rPr>
              <a:t>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fr-FR" sz="700" i="1" dirty="0">
                <a:solidFill>
                  <a:prstClr val="black"/>
                </a:solidFill>
              </a:rPr>
              <a:t>CS Cambrai : Centre l’ADAPT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fr-FR" sz="800" dirty="0">
                <a:solidFill>
                  <a:prstClr val="black"/>
                </a:solidFill>
              </a:rPr>
              <a:t>Dr Dessirier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fr-FR" sz="800" dirty="0">
                <a:solidFill>
                  <a:prstClr val="black"/>
                </a:solidFill>
              </a:rPr>
              <a:t>03 27 72 25 00</a:t>
            </a:r>
          </a:p>
          <a:p>
            <a:pPr algn="ctr" eaLnBrk="1" hangingPunct="1">
              <a:defRPr/>
            </a:pPr>
            <a:endParaRPr lang="fr-FR" sz="700" dirty="0">
              <a:solidFill>
                <a:prstClr val="black"/>
              </a:solidFill>
            </a:endParaRPr>
          </a:p>
        </p:txBody>
      </p:sp>
      <p:sp>
        <p:nvSpPr>
          <p:cNvPr id="108" name="Ellipse 107">
            <a:extLst>
              <a:ext uri="{FF2B5EF4-FFF2-40B4-BE49-F238E27FC236}"/>
            </a:extLst>
          </p:cNvPr>
          <p:cNvSpPr/>
          <p:nvPr/>
        </p:nvSpPr>
        <p:spPr>
          <a:xfrm>
            <a:off x="4067175" y="2565400"/>
            <a:ext cx="1295400" cy="73183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endParaRPr lang="fr-FR" sz="700" i="1" dirty="0">
              <a:solidFill>
                <a:prstClr val="black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fr-FR" sz="700" i="1" dirty="0">
              <a:solidFill>
                <a:prstClr val="black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700" i="1" dirty="0">
                <a:solidFill>
                  <a:prstClr val="black"/>
                </a:solidFill>
              </a:rPr>
              <a:t>CS Lille : Roger Salengro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fr-FR" sz="800" dirty="0">
                <a:solidFill>
                  <a:prstClr val="black"/>
                </a:solidFill>
              </a:rPr>
              <a:t>Dr </a:t>
            </a:r>
            <a:r>
              <a:rPr lang="fr-FR" sz="800" dirty="0" err="1">
                <a:solidFill>
                  <a:prstClr val="black"/>
                </a:solidFill>
              </a:rPr>
              <a:t>Giacomello</a:t>
            </a:r>
            <a:endParaRPr lang="fr-FR" sz="800" dirty="0">
              <a:solidFill>
                <a:prstClr val="black"/>
              </a:solidFill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fr-FR" sz="800" dirty="0">
                <a:solidFill>
                  <a:prstClr val="black"/>
                </a:solidFill>
              </a:rPr>
              <a:t>03 20 44 54 55</a:t>
            </a:r>
          </a:p>
          <a:p>
            <a:pPr algn="ctr" eaLnBrk="1" hangingPunct="1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9" name="Ellipse 108">
            <a:extLst>
              <a:ext uri="{FF2B5EF4-FFF2-40B4-BE49-F238E27FC236}"/>
            </a:extLst>
          </p:cNvPr>
          <p:cNvSpPr/>
          <p:nvPr/>
        </p:nvSpPr>
        <p:spPr>
          <a:xfrm>
            <a:off x="2051050" y="1844675"/>
            <a:ext cx="1511300" cy="792163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endParaRPr lang="fr-FR" sz="700" i="1" dirty="0">
              <a:solidFill>
                <a:prstClr val="black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fr-FR" sz="700" i="1" dirty="0">
              <a:solidFill>
                <a:prstClr val="black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700" i="1" dirty="0">
                <a:solidFill>
                  <a:prstClr val="black"/>
                </a:solidFill>
              </a:rPr>
              <a:t>CS Zuydcoote :  HM Zuydcoote - enfants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fr-FR" sz="800" dirty="0">
                <a:solidFill>
                  <a:prstClr val="black"/>
                </a:solidFill>
              </a:rPr>
              <a:t>Dr Schill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fr-FR" sz="800" dirty="0">
                <a:solidFill>
                  <a:prstClr val="black"/>
                </a:solidFill>
              </a:rPr>
              <a:t>03 28 26 22 86</a:t>
            </a:r>
          </a:p>
          <a:p>
            <a:pPr algn="ctr" eaLnBrk="1" hangingPunct="1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0" name="Ellipse 109">
            <a:extLst>
              <a:ext uri="{FF2B5EF4-FFF2-40B4-BE49-F238E27FC236}"/>
            </a:extLst>
          </p:cNvPr>
          <p:cNvSpPr/>
          <p:nvPr/>
        </p:nvSpPr>
        <p:spPr>
          <a:xfrm>
            <a:off x="107950" y="3429000"/>
            <a:ext cx="1943100" cy="7207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sz="700" i="1" dirty="0">
                <a:solidFill>
                  <a:prstClr val="black"/>
                </a:solidFill>
              </a:rPr>
              <a:t>CS Berck : Fondation Hopale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fr-FR" sz="800" dirty="0">
                <a:solidFill>
                  <a:prstClr val="black"/>
                </a:solidFill>
              </a:rPr>
              <a:t>Dr Malliopoulos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fr-FR" sz="800" dirty="0">
                <a:solidFill>
                  <a:prstClr val="black"/>
                </a:solidFill>
              </a:rPr>
              <a:t>03 21 89 33 34</a:t>
            </a:r>
          </a:p>
        </p:txBody>
      </p:sp>
      <p:sp>
        <p:nvSpPr>
          <p:cNvPr id="29746" name="Rectangle 51"/>
          <p:cNvSpPr>
            <a:spLocks noChangeArrowheads="1"/>
          </p:cNvSpPr>
          <p:nvPr/>
        </p:nvSpPr>
        <p:spPr bwMode="auto">
          <a:xfrm>
            <a:off x="4787900" y="4076700"/>
            <a:ext cx="109538" cy="93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9747" name="ZoneTexte 119"/>
          <p:cNvSpPr txBox="1">
            <a:spLocks noChangeArrowheads="1"/>
          </p:cNvSpPr>
          <p:nvPr/>
        </p:nvSpPr>
        <p:spPr bwMode="auto">
          <a:xfrm>
            <a:off x="8096250" y="5768975"/>
            <a:ext cx="971550" cy="862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700" i="1">
                <a:solidFill>
                  <a:srgbClr val="000000"/>
                </a:solidFill>
                <a:cs typeface="Arial" charset="0"/>
              </a:rPr>
              <a:t>Hôpital de Felleries-Liessies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Dr Benidir /        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Dr Smida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03 27 56 72 78</a:t>
            </a:r>
          </a:p>
        </p:txBody>
      </p:sp>
      <p:sp>
        <p:nvSpPr>
          <p:cNvPr id="29748" name="Rectangle 51"/>
          <p:cNvSpPr>
            <a:spLocks noChangeArrowheads="1"/>
          </p:cNvSpPr>
          <p:nvPr/>
        </p:nvSpPr>
        <p:spPr bwMode="auto">
          <a:xfrm>
            <a:off x="7019925" y="5445125"/>
            <a:ext cx="109538" cy="93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fr-FR" altLang="fr-FR">
              <a:solidFill>
                <a:srgbClr val="000000"/>
              </a:solidFill>
            </a:endParaRPr>
          </a:p>
        </p:txBody>
      </p:sp>
      <p:cxnSp>
        <p:nvCxnSpPr>
          <p:cNvPr id="127" name="Connecteur droit avec flèche 126">
            <a:extLst>
              <a:ext uri="{FF2B5EF4-FFF2-40B4-BE49-F238E27FC236}"/>
            </a:extLst>
          </p:cNvPr>
          <p:cNvCxnSpPr>
            <a:endCxn id="29748" idx="3"/>
          </p:cNvCxnSpPr>
          <p:nvPr/>
        </p:nvCxnSpPr>
        <p:spPr>
          <a:xfrm flipH="1" flipV="1">
            <a:off x="7129463" y="5492750"/>
            <a:ext cx="971550" cy="384175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50" name="ZoneTexte 138"/>
          <p:cNvSpPr txBox="1">
            <a:spLocks noChangeArrowheads="1"/>
          </p:cNvSpPr>
          <p:nvPr/>
        </p:nvSpPr>
        <p:spPr bwMode="auto">
          <a:xfrm>
            <a:off x="4643438" y="5805488"/>
            <a:ext cx="1008062" cy="900112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altLang="fr-FR" sz="700" i="1">
                <a:solidFill>
                  <a:srgbClr val="000000"/>
                </a:solidFill>
                <a:cs typeface="Arial" charset="0"/>
              </a:rPr>
              <a:t>CS Cambrai : Clinique Saint Roch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700" i="1">
                <a:solidFill>
                  <a:srgbClr val="000000"/>
                </a:solidFill>
                <a:cs typeface="Arial" charset="0"/>
              </a:rPr>
              <a:t>En attente de recrutement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03 27 73 00 50</a:t>
            </a:r>
          </a:p>
        </p:txBody>
      </p:sp>
      <p:cxnSp>
        <p:nvCxnSpPr>
          <p:cNvPr id="142" name="Connecteur droit avec flèche 141">
            <a:extLst>
              <a:ext uri="{FF2B5EF4-FFF2-40B4-BE49-F238E27FC236}"/>
            </a:extLst>
          </p:cNvPr>
          <p:cNvCxnSpPr>
            <a:endCxn id="29793" idx="2"/>
          </p:cNvCxnSpPr>
          <p:nvPr/>
        </p:nvCxnSpPr>
        <p:spPr>
          <a:xfrm flipV="1">
            <a:off x="5224463" y="5489575"/>
            <a:ext cx="176212" cy="2889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52" name="ZoneTexte 111"/>
          <p:cNvSpPr txBox="1">
            <a:spLocks noChangeArrowheads="1"/>
          </p:cNvSpPr>
          <p:nvPr/>
        </p:nvSpPr>
        <p:spPr bwMode="auto">
          <a:xfrm>
            <a:off x="6932613" y="989013"/>
            <a:ext cx="19780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r-FR" altLang="fr-FR" sz="700" i="1">
                <a:solidFill>
                  <a:srgbClr val="000000"/>
                </a:solidFill>
                <a:cs typeface="Arial" charset="0"/>
              </a:rPr>
              <a:t>CS Roncq : Clinique Saint Roch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Dr Ribeiro / Dr Hennion / Dr Rogeau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08 26 20 68 68</a:t>
            </a:r>
          </a:p>
        </p:txBody>
      </p:sp>
      <p:sp>
        <p:nvSpPr>
          <p:cNvPr id="29753" name="Rectangle 51"/>
          <p:cNvSpPr>
            <a:spLocks noChangeArrowheads="1"/>
          </p:cNvSpPr>
          <p:nvPr/>
        </p:nvSpPr>
        <p:spPr bwMode="auto">
          <a:xfrm>
            <a:off x="5003800" y="3716338"/>
            <a:ext cx="109538" cy="95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fr-FR" altLang="fr-FR">
              <a:solidFill>
                <a:srgbClr val="000000"/>
              </a:solidFill>
            </a:endParaRPr>
          </a:p>
        </p:txBody>
      </p:sp>
      <p:cxnSp>
        <p:nvCxnSpPr>
          <p:cNvPr id="116" name="Connecteur droit avec flèche 11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5113338" y="1589088"/>
            <a:ext cx="1889125" cy="2174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55" name="Rectangle 51"/>
          <p:cNvSpPr>
            <a:spLocks noChangeArrowheads="1"/>
          </p:cNvSpPr>
          <p:nvPr/>
        </p:nvSpPr>
        <p:spPr bwMode="auto">
          <a:xfrm>
            <a:off x="2124075" y="620713"/>
            <a:ext cx="109538" cy="93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fr-FR" altLang="fr-FR">
              <a:solidFill>
                <a:srgbClr val="000000"/>
              </a:solidFill>
            </a:endParaRPr>
          </a:p>
        </p:txBody>
      </p:sp>
      <p:sp useBgFill="1">
        <p:nvSpPr>
          <p:cNvPr id="112" name="Text Box 80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804025" y="5949950"/>
            <a:ext cx="1222375" cy="75406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sz="700" i="1" dirty="0">
                <a:solidFill>
                  <a:srgbClr val="000000"/>
                </a:solidFill>
                <a:latin typeface="+mj-lt"/>
                <a:cs typeface="Arial" charset="0"/>
              </a:rPr>
              <a:t>CS Valenciennes : CH. V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fr-FR" sz="800" dirty="0">
                <a:solidFill>
                  <a:srgbClr val="000000"/>
                </a:solidFill>
                <a:latin typeface="+mj-lt"/>
                <a:cs typeface="Arial" charset="0"/>
              </a:rPr>
              <a:t>Dr Dehecq (TC)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fr-FR" sz="800" dirty="0">
                <a:solidFill>
                  <a:srgbClr val="000000"/>
                </a:solidFill>
                <a:latin typeface="+mj-lt"/>
                <a:cs typeface="Arial" charset="0"/>
              </a:rPr>
              <a:t>Dr Thielemans (AVC)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fr-FR" sz="800" dirty="0">
                <a:solidFill>
                  <a:srgbClr val="000000"/>
                </a:solidFill>
                <a:latin typeface="+mj-lt"/>
                <a:cs typeface="Arial" charset="0"/>
              </a:rPr>
              <a:t>03 27 14 34 09</a:t>
            </a:r>
          </a:p>
        </p:txBody>
      </p:sp>
      <p:sp>
        <p:nvSpPr>
          <p:cNvPr id="29757" name="Line 84"/>
          <p:cNvSpPr>
            <a:spLocks noChangeShapeType="1"/>
          </p:cNvSpPr>
          <p:nvPr/>
        </p:nvSpPr>
        <p:spPr bwMode="auto">
          <a:xfrm flipH="1" flipV="1">
            <a:off x="5940425" y="4868863"/>
            <a:ext cx="107950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58" name="Rectangle 42"/>
          <p:cNvSpPr>
            <a:spLocks noChangeArrowheads="1"/>
          </p:cNvSpPr>
          <p:nvPr/>
        </p:nvSpPr>
        <p:spPr bwMode="auto">
          <a:xfrm>
            <a:off x="5795963" y="4795838"/>
            <a:ext cx="111125" cy="93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9759" name="ZoneTexte 106"/>
          <p:cNvSpPr txBox="1">
            <a:spLocks noChangeArrowheads="1"/>
          </p:cNvSpPr>
          <p:nvPr/>
        </p:nvSpPr>
        <p:spPr bwMode="auto">
          <a:xfrm>
            <a:off x="179388" y="1220788"/>
            <a:ext cx="1008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800" b="1">
                <a:solidFill>
                  <a:srgbClr val="FFC000"/>
                </a:solidFill>
                <a:cs typeface="Arial" charset="0"/>
              </a:rPr>
              <a:t>Avril 2019</a:t>
            </a:r>
          </a:p>
        </p:txBody>
      </p:sp>
      <p:sp>
        <p:nvSpPr>
          <p:cNvPr id="29760" name="Rectangle 42"/>
          <p:cNvSpPr>
            <a:spLocks noChangeArrowheads="1"/>
          </p:cNvSpPr>
          <p:nvPr/>
        </p:nvSpPr>
        <p:spPr bwMode="auto">
          <a:xfrm>
            <a:off x="4500563" y="4508500"/>
            <a:ext cx="111125" cy="93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20" name="Text Box 64"/>
          <p:cNvSpPr txBox="1">
            <a:spLocks noChangeArrowheads="1"/>
          </p:cNvSpPr>
          <p:nvPr/>
        </p:nvSpPr>
        <p:spPr bwMode="auto">
          <a:xfrm>
            <a:off x="0" y="5805488"/>
            <a:ext cx="1655763" cy="569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700" i="1">
                <a:solidFill>
                  <a:srgbClr val="000000"/>
                </a:solidFill>
                <a:cs typeface="Arial" charset="0"/>
              </a:rPr>
              <a:t>CS  Lens : CH Lens 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Dr Denys Mounier-Vehier (AVC)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800">
                <a:solidFill>
                  <a:srgbClr val="000000"/>
                </a:solidFill>
                <a:cs typeface="Arial" charset="0"/>
              </a:rPr>
              <a:t>03 21 </a:t>
            </a:r>
            <a:r>
              <a:rPr lang="fr-FR" altLang="fr-FR" sz="800"/>
              <a:t>69 10 99</a:t>
            </a:r>
            <a:endParaRPr lang="fr-FR" altLang="fr-FR" sz="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" name="Rectangle 121">
            <a:extLst>
              <a:ext uri="{FF2B5EF4-FFF2-40B4-BE49-F238E27FC236}"/>
            </a:extLst>
          </p:cNvPr>
          <p:cNvSpPr/>
          <p:nvPr/>
        </p:nvSpPr>
        <p:spPr>
          <a:xfrm>
            <a:off x="9612313" y="2492375"/>
            <a:ext cx="46037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cxnSp>
        <p:nvCxnSpPr>
          <p:cNvPr id="124" name="Connecteur droit avec flèche 123">
            <a:extLst>
              <a:ext uri="{FF2B5EF4-FFF2-40B4-BE49-F238E27FC236}"/>
            </a:extLst>
          </p:cNvPr>
          <p:cNvCxnSpPr>
            <a:endCxn id="29760" idx="2"/>
          </p:cNvCxnSpPr>
          <p:nvPr/>
        </p:nvCxnSpPr>
        <p:spPr>
          <a:xfrm flipV="1">
            <a:off x="1619250" y="4602163"/>
            <a:ext cx="2936875" cy="13477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64" name="Imag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11125"/>
            <a:ext cx="10826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9207500" y="6383338"/>
            <a:ext cx="44450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766" name="ZoneTexte 119"/>
          <p:cNvSpPr txBox="1">
            <a:spLocks noChangeArrowheads="1"/>
          </p:cNvSpPr>
          <p:nvPr/>
        </p:nvSpPr>
        <p:spPr bwMode="auto">
          <a:xfrm>
            <a:off x="3656013" y="5791200"/>
            <a:ext cx="971550" cy="65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sz="700" i="1">
                <a:solidFill>
                  <a:srgbClr val="000000"/>
                </a:solidFill>
              </a:rPr>
              <a:t>CS Arras : Fondation Hopale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800">
                <a:solidFill>
                  <a:srgbClr val="000000"/>
                </a:solidFill>
              </a:rPr>
              <a:t>Dr Elleuch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800">
                <a:solidFill>
                  <a:srgbClr val="000000"/>
                </a:solidFill>
              </a:rPr>
              <a:t>03 61 33 90 10</a:t>
            </a:r>
            <a:endParaRPr lang="fr-FR" altLang="fr-FR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907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5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500"/>
                                        <p:tgtEl>
                                          <p:spTgt spid="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75" grpId="0" animBg="1"/>
      <p:bldP spid="5176" grpId="0" animBg="1"/>
      <p:bldP spid="5177" grpId="0" animBg="1"/>
      <p:bldP spid="5179" grpId="0" animBg="1"/>
      <p:bldP spid="5180" grpId="0" animBg="1"/>
      <p:bldP spid="5181" grpId="0" animBg="1"/>
      <p:bldP spid="5182" grpId="0" animBg="1"/>
      <p:bldP spid="5183" grpId="0" animBg="1"/>
      <p:bldP spid="5184" grpId="0" animBg="1"/>
      <p:bldP spid="5187" grpId="0" animBg="1"/>
      <p:bldP spid="5189" grpId="0" animBg="1"/>
      <p:bldP spid="5190" grpId="0" animBg="1"/>
      <p:bldP spid="5191" grpId="0" animBg="1"/>
      <p:bldP spid="5192" grpId="0" animBg="1"/>
      <p:bldP spid="5193" grpId="0" animBg="1"/>
      <p:bldP spid="5195" grpId="0" animBg="1"/>
      <p:bldP spid="5196" grpId="0" animBg="1"/>
      <p:bldP spid="5197" grpId="0" animBg="1"/>
      <p:bldP spid="5198" grpId="0" animBg="1"/>
      <p:bldP spid="5199" grpId="0" animBg="1"/>
      <p:bldP spid="5202" grpId="0" animBg="1"/>
      <p:bldP spid="99" grpId="0" animBg="1"/>
      <p:bldP spid="112" grpId="0" animBg="1"/>
      <p:bldP spid="1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408712"/>
          </a:xfrm>
        </p:spPr>
        <p:txBody>
          <a:bodyPr>
            <a:normAutofit fontScale="40000" lnSpcReduction="20000"/>
          </a:bodyPr>
          <a:lstStyle/>
          <a:p>
            <a:pPr marL="26988" algn="ctr">
              <a:buNone/>
              <a:defRPr/>
            </a:pPr>
            <a:r>
              <a:rPr lang="fr-FR" sz="9600" dirty="0"/>
              <a:t>Impact de la structuration en réseau du parcours de soin et d’accompagnement post hospitalier pour les personnes victimes de traumatismes crâniens graves </a:t>
            </a:r>
          </a:p>
          <a:p>
            <a:pPr marL="26988" algn="ctr">
              <a:buNone/>
              <a:defRPr/>
            </a:pPr>
            <a:r>
              <a:rPr lang="fr-FR" sz="9600" dirty="0"/>
              <a:t>dans l’agglomération lilloise</a:t>
            </a:r>
          </a:p>
          <a:p>
            <a:pPr marL="26988" algn="ctr">
              <a:buNone/>
              <a:defRPr/>
            </a:pPr>
            <a:endParaRPr lang="fr-FR" sz="2800" dirty="0"/>
          </a:p>
          <a:p>
            <a:pPr marL="26988">
              <a:buNone/>
              <a:defRPr/>
            </a:pPr>
            <a:r>
              <a:rPr lang="fr-FR" sz="6000" dirty="0"/>
              <a:t>Sur une trentaine de TCG à A 3 on observe significativement: </a:t>
            </a:r>
          </a:p>
          <a:p>
            <a:pPr marL="26988">
              <a:buNone/>
              <a:defRPr/>
            </a:pPr>
            <a:r>
              <a:rPr lang="fr-FR" sz="6000" dirty="0"/>
              <a:t>-Moins de décès après la MCO</a:t>
            </a:r>
          </a:p>
          <a:p>
            <a:pPr marL="26988">
              <a:buNone/>
              <a:defRPr/>
            </a:pPr>
            <a:r>
              <a:rPr lang="fr-FR" sz="6000" dirty="0"/>
              <a:t>-Parcours plus adaptés (disparition des TC en psychiatrie et en </a:t>
            </a:r>
            <a:r>
              <a:rPr lang="fr-FR" sz="6000" dirty="0" smtClean="0"/>
              <a:t>EHPAD)</a:t>
            </a:r>
            <a:endParaRPr lang="fr-FR" sz="6000" dirty="0"/>
          </a:p>
          <a:p>
            <a:pPr marL="26988">
              <a:buNone/>
              <a:defRPr/>
            </a:pPr>
            <a:r>
              <a:rPr lang="fr-FR" sz="6000" dirty="0"/>
              <a:t>-Amélioration de l’accès aux professionnels spécialisés</a:t>
            </a:r>
          </a:p>
          <a:p>
            <a:pPr marL="26988">
              <a:buNone/>
              <a:defRPr/>
            </a:pPr>
            <a:r>
              <a:rPr lang="fr-FR" sz="6000" dirty="0"/>
              <a:t>-Modifications de répartition de catégorie GOSE (au profit des moins déficients)</a:t>
            </a:r>
          </a:p>
          <a:p>
            <a:pPr marL="26988">
              <a:buNone/>
              <a:defRPr/>
            </a:pPr>
            <a:r>
              <a:rPr lang="fr-FR" sz="6000" dirty="0"/>
              <a:t>-Qualité de vie de la famille meilleure</a:t>
            </a:r>
          </a:p>
          <a:p>
            <a:pPr marL="26988" algn="ctr">
              <a:buNone/>
              <a:defRPr/>
            </a:pPr>
            <a:r>
              <a:rPr lang="fr-FR" sz="1200" dirty="0"/>
              <a:t>.</a:t>
            </a:r>
          </a:p>
          <a:p>
            <a:pPr marL="26988" algn="ctr">
              <a:buNone/>
              <a:defRPr/>
            </a:pPr>
            <a:endParaRPr lang="fr-FR" sz="1200" dirty="0"/>
          </a:p>
          <a:p>
            <a:pPr>
              <a:buNone/>
              <a:defRPr/>
            </a:pPr>
            <a:r>
              <a:rPr lang="fr-FR" sz="1800" dirty="0"/>
              <a:t>Présentation SOFMER 2017, ISPRM 2018, soumis aux annales de réadaptations</a:t>
            </a:r>
          </a:p>
          <a:p>
            <a:pPr>
              <a:buNone/>
              <a:defRPr/>
            </a:pPr>
            <a:r>
              <a:rPr lang="fr-FR" sz="1400" dirty="0"/>
              <a:t>Dr Odile KOZLOWSKI </a:t>
            </a:r>
            <a:r>
              <a:rPr lang="fr-FR" sz="1400" dirty="0" err="1"/>
              <a:t>MOREAU</a:t>
            </a:r>
            <a:r>
              <a:rPr lang="fr-FR" sz="1400" baseline="30000" dirty="0" err="1"/>
              <a:t>ab</a:t>
            </a:r>
            <a:r>
              <a:rPr lang="fr-FR" sz="1400" baseline="30000" dirty="0"/>
              <a:t>,</a:t>
            </a:r>
            <a:r>
              <a:rPr lang="fr-FR" sz="1400" dirty="0"/>
              <a:t> Dr Marie </a:t>
            </a:r>
            <a:r>
              <a:rPr lang="fr-FR" sz="1400" dirty="0" err="1"/>
              <a:t>BLANC</a:t>
            </a:r>
            <a:r>
              <a:rPr lang="fr-FR" sz="1400" baseline="30000" dirty="0" err="1"/>
              <a:t>c</a:t>
            </a:r>
            <a:r>
              <a:rPr lang="fr-FR" sz="1400" dirty="0"/>
              <a:t>, Dr Walter </a:t>
            </a:r>
            <a:r>
              <a:rPr lang="fr-FR" sz="1400" dirty="0" err="1"/>
              <a:t>DAVELUY</a:t>
            </a:r>
            <a:r>
              <a:rPr lang="fr-FR" sz="1400" baseline="30000" dirty="0" err="1"/>
              <a:t>ab</a:t>
            </a:r>
            <a:r>
              <a:rPr lang="fr-FR" sz="1400" dirty="0"/>
              <a:t>,</a:t>
            </a:r>
          </a:p>
          <a:p>
            <a:pPr>
              <a:buNone/>
              <a:defRPr/>
            </a:pPr>
            <a:r>
              <a:rPr lang="fr-FR" sz="1400" dirty="0"/>
              <a:t>Dr Xavier </a:t>
            </a:r>
            <a:r>
              <a:rPr lang="fr-FR" sz="1400" dirty="0" err="1"/>
              <a:t>MOLDERS</a:t>
            </a:r>
            <a:r>
              <a:rPr lang="fr-FR" sz="1400" baseline="30000" dirty="0" err="1"/>
              <a:t>ab</a:t>
            </a:r>
            <a:r>
              <a:rPr lang="fr-FR" sz="1400" dirty="0"/>
              <a:t>, Dr Marc </a:t>
            </a:r>
            <a:r>
              <a:rPr lang="fr-FR" sz="1400" dirty="0" err="1"/>
              <a:t>ROUSSEAUX</a:t>
            </a:r>
            <a:r>
              <a:rPr lang="fr-FR" sz="1400" baseline="30000" dirty="0" err="1"/>
              <a:t>b</a:t>
            </a:r>
            <a:r>
              <a:rPr lang="fr-FR" sz="1400" baseline="30000" dirty="0"/>
              <a:t>,</a:t>
            </a:r>
            <a:r>
              <a:rPr lang="fr-FR" sz="1400" dirty="0"/>
              <a:t> Dr Etienne </a:t>
            </a:r>
            <a:r>
              <a:rPr lang="fr-FR" sz="1400" dirty="0" err="1"/>
              <a:t>ALLART</a:t>
            </a:r>
            <a:r>
              <a:rPr lang="fr-FR" sz="1400" baseline="30000" dirty="0" err="1"/>
              <a:t>ab</a:t>
            </a:r>
            <a:r>
              <a:rPr lang="fr-FR" sz="1400" baseline="30000" dirty="0"/>
              <a:t> </a:t>
            </a:r>
          </a:p>
          <a:p>
            <a:endParaRPr lang="fr-FR" dirty="0"/>
          </a:p>
        </p:txBody>
      </p:sp>
      <p:pic>
        <p:nvPicPr>
          <p:cNvPr id="4" name="Image 3" descr="Logo%20FT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785" y="5660355"/>
            <a:ext cx="1085215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299" y="5767909"/>
            <a:ext cx="1086474" cy="9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9633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04087"/>
            <a:ext cx="8219256" cy="147876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 chaque étape et avec</a:t>
            </a:r>
            <a:br>
              <a:rPr lang="fr-FR" dirty="0" smtClean="0"/>
            </a:br>
            <a:r>
              <a:rPr lang="fr-FR" dirty="0" smtClean="0"/>
              <a:t> l’avancée en âge 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r>
              <a:rPr lang="fr-FR" dirty="0" smtClean="0"/>
              <a:t>A la transition enfant-adulte : relais </a:t>
            </a:r>
            <a:r>
              <a:rPr lang="fr-FR" dirty="0" err="1" smtClean="0"/>
              <a:t>cs</a:t>
            </a:r>
            <a:r>
              <a:rPr lang="fr-FR" dirty="0" smtClean="0"/>
              <a:t> enfant-adulte avec les même coordonnateurs d’appui</a:t>
            </a:r>
          </a:p>
          <a:p>
            <a:r>
              <a:rPr lang="fr-FR" dirty="0" smtClean="0"/>
              <a:t>A la sortie de chaque service ou structure : relais vers les </a:t>
            </a:r>
            <a:r>
              <a:rPr lang="fr-FR" dirty="0" err="1" smtClean="0"/>
              <a:t>cs</a:t>
            </a:r>
            <a:r>
              <a:rPr lang="fr-FR" dirty="0" smtClean="0"/>
              <a:t> de suivi du réseau</a:t>
            </a:r>
          </a:p>
          <a:p>
            <a:r>
              <a:rPr lang="fr-FR" dirty="0" smtClean="0"/>
              <a:t>À la transition à 60 ans….</a:t>
            </a:r>
          </a:p>
          <a:p>
            <a:r>
              <a:rPr lang="fr-FR" dirty="0" smtClean="0"/>
              <a:t>Mise à disposition avec possibilité d’appel en cas d’urgence (relative)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4664"/>
            <a:ext cx="2666256" cy="1778187"/>
          </a:xfrm>
          <a:prstGeom prst="rect">
            <a:avLst/>
          </a:prstGeom>
        </p:spPr>
      </p:pic>
      <p:pic>
        <p:nvPicPr>
          <p:cNvPr id="5" name="Image 4" descr="Logo%20FT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785" y="5660355"/>
            <a:ext cx="1085215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" y="5853908"/>
            <a:ext cx="1086474" cy="9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7266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688328"/>
          </a:xfrm>
        </p:spPr>
        <p:txBody>
          <a:bodyPr/>
          <a:lstStyle/>
          <a:p>
            <a:r>
              <a:rPr lang="fr-FR" dirty="0" smtClean="0"/>
              <a:t>Quelles perspectives d’évolution pour améliorer le parcours?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Logo%20FT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785" y="5660355"/>
            <a:ext cx="1085215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" y="5853908"/>
            <a:ext cx="1086474" cy="9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3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fr-FR" dirty="0" smtClean="0"/>
              <a:t>Les idées d’axe d’amélioration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66920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La Réponse Accompagnée </a:t>
            </a:r>
            <a:r>
              <a:rPr lang="fr-FR" smtClean="0"/>
              <a:t>Pour Tous</a:t>
            </a:r>
          </a:p>
          <a:p>
            <a:r>
              <a:rPr lang="fr-FR" smtClean="0"/>
              <a:t>Formations  </a:t>
            </a:r>
            <a:r>
              <a:rPr lang="fr-FR" dirty="0" smtClean="0"/>
              <a:t>et Information </a:t>
            </a:r>
            <a:endParaRPr lang="fr-FR" dirty="0"/>
          </a:p>
          <a:p>
            <a:r>
              <a:rPr lang="fr-FR" dirty="0" smtClean="0"/>
              <a:t>Systématiser le suivi médical et rechercher les complications ( spasticité, troubles du sommeil, endocriniens, sensoriels, épilepsie etc…)</a:t>
            </a:r>
          </a:p>
          <a:p>
            <a:r>
              <a:rPr lang="fr-FR" dirty="0" smtClean="0"/>
              <a:t>Création de lieux d’accueil et de dispositifs d’accompagnement en situation réelle de vie</a:t>
            </a:r>
          </a:p>
          <a:p>
            <a:r>
              <a:rPr lang="fr-FR" dirty="0" smtClean="0"/>
              <a:t>Accompagnement par plusieurs services structures (doubles orientations)</a:t>
            </a:r>
          </a:p>
          <a:p>
            <a:r>
              <a:rPr lang="fr-FR" dirty="0" smtClean="0"/>
              <a:t>Coordination à améliorer</a:t>
            </a:r>
          </a:p>
          <a:p>
            <a:r>
              <a:rPr lang="fr-FR" dirty="0" smtClean="0"/>
              <a:t>Améliorer la collaboration avec tous les acteurs ( MDPH, psychiatre et autres spécialistes…)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          UNE REPONSE ACCOMPAGNEE ET ADAPTEE A      		CHAQUE ETAPE 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338525" y="55371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Logo%20FT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966248"/>
            <a:ext cx="899592" cy="881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25" y="5966248"/>
            <a:ext cx="996425" cy="89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9129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  <p:pic>
        <p:nvPicPr>
          <p:cNvPr id="4" name="Picture 4" descr="D:\1réseau 20190306\administratif trié 20170901\logo\LOGO ATC-AVC 20 cm oct 201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063997"/>
            <a:ext cx="3456384" cy="281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Logo%20FT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65822"/>
            <a:ext cx="2952328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395536" y="515719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cours d’extension Hauts de France</a:t>
            </a:r>
          </a:p>
          <a:p>
            <a:endParaRPr lang="fr-FR" dirty="0" smtClean="0"/>
          </a:p>
          <a:p>
            <a:r>
              <a:rPr lang="fr-FR" dirty="0" smtClean="0">
                <a:hlinkClick r:id="rId4"/>
              </a:rPr>
              <a:t>hdf@reseautcavc5962.org</a:t>
            </a:r>
            <a:endParaRPr lang="fr-FR" dirty="0" smtClean="0"/>
          </a:p>
          <a:p>
            <a:r>
              <a:rPr lang="fr-FR" dirty="0" smtClean="0"/>
              <a:t>www.reseautcavc5962.org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 flipH="1">
            <a:off x="5004048" y="5528603"/>
            <a:ext cx="3816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www.francetraumatismecranien.org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3050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Méconnaissance : </a:t>
            </a:r>
            <a:br>
              <a:rPr lang="fr-FR" dirty="0" smtClean="0"/>
            </a:br>
            <a:r>
              <a:rPr lang="fr-FR" dirty="0" smtClean="0"/>
              <a:t>HANDICAP INVISIBLE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1872208"/>
          </a:xfrm>
        </p:spPr>
        <p:txBody>
          <a:bodyPr/>
          <a:lstStyle/>
          <a:p>
            <a:r>
              <a:rPr lang="fr-FR" dirty="0" smtClean="0"/>
              <a:t>De  la personne CL elle-même : </a:t>
            </a:r>
            <a:r>
              <a:rPr lang="fr-FR" b="1" dirty="0" smtClean="0"/>
              <a:t>Anosognosie+++</a:t>
            </a:r>
          </a:p>
          <a:p>
            <a:r>
              <a:rPr lang="fr-FR" dirty="0" smtClean="0"/>
              <a:t>De </a:t>
            </a:r>
            <a:r>
              <a:rPr lang="fr-FR" b="1" dirty="0" smtClean="0"/>
              <a:t>l’entourage </a:t>
            </a:r>
          </a:p>
          <a:p>
            <a:r>
              <a:rPr lang="fr-FR" dirty="0" smtClean="0"/>
              <a:t>Des </a:t>
            </a:r>
            <a:r>
              <a:rPr lang="fr-FR" b="1" dirty="0" smtClean="0"/>
              <a:t>professionnels non spécialisés</a:t>
            </a:r>
            <a:endParaRPr lang="fr-FR" b="1" dirty="0"/>
          </a:p>
        </p:txBody>
      </p:sp>
      <p:pic>
        <p:nvPicPr>
          <p:cNvPr id="4" name="Picture 1034" descr="wq-iceberg-under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06752"/>
            <a:ext cx="2640876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èche droite à entaille 4"/>
          <p:cNvSpPr/>
          <p:nvPr/>
        </p:nvSpPr>
        <p:spPr>
          <a:xfrm>
            <a:off x="4211960" y="4509120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580112" y="429309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Incompréhension</a:t>
            </a:r>
          </a:p>
          <a:p>
            <a:r>
              <a:rPr lang="fr-FR" dirty="0" smtClean="0"/>
              <a:t>Rejet</a:t>
            </a:r>
          </a:p>
          <a:p>
            <a:r>
              <a:rPr lang="fr-FR" dirty="0" smtClean="0"/>
              <a:t>Isolement</a:t>
            </a:r>
          </a:p>
          <a:p>
            <a:r>
              <a:rPr lang="fr-FR" dirty="0" smtClean="0"/>
              <a:t>souffrance</a:t>
            </a:r>
            <a:endParaRPr lang="fr-FR" dirty="0"/>
          </a:p>
        </p:txBody>
      </p:sp>
      <p:pic>
        <p:nvPicPr>
          <p:cNvPr id="7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" y="5805264"/>
            <a:ext cx="1086474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Logo%20FT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785" y="5670550"/>
            <a:ext cx="1085215" cy="118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220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Impact socio-familial majeur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132856"/>
            <a:ext cx="8640960" cy="4191744"/>
          </a:xfrm>
        </p:spPr>
        <p:txBody>
          <a:bodyPr/>
          <a:lstStyle/>
          <a:p>
            <a:r>
              <a:rPr lang="fr-FR" dirty="0" smtClean="0"/>
              <a:t>Confrontation à la réalité à la sortie des centres de rééducation</a:t>
            </a:r>
          </a:p>
          <a:p>
            <a:r>
              <a:rPr lang="fr-FR" dirty="0" smtClean="0"/>
              <a:t>Modification des rôles</a:t>
            </a:r>
          </a:p>
          <a:p>
            <a:r>
              <a:rPr lang="fr-FR" dirty="0" smtClean="0"/>
              <a:t>Modifications des sentiments : divorce….</a:t>
            </a:r>
          </a:p>
          <a:p>
            <a:r>
              <a:rPr lang="fr-FR" dirty="0" smtClean="0"/>
              <a:t>Perte financière</a:t>
            </a:r>
          </a:p>
          <a:p>
            <a:r>
              <a:rPr lang="fr-FR" dirty="0" smtClean="0"/>
              <a:t>…</a:t>
            </a:r>
          </a:p>
          <a:p>
            <a:endParaRPr lang="fr-FR" dirty="0"/>
          </a:p>
        </p:txBody>
      </p:sp>
      <p:pic>
        <p:nvPicPr>
          <p:cNvPr id="4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" y="5885658"/>
            <a:ext cx="1086474" cy="9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Logo%20FT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785" y="5670550"/>
            <a:ext cx="1085215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4" descr="Résultat de recherche d'images pour &quot;vie de famille&quot;">
            <a:extLst>
              <a:ext uri="{FF2B5EF4-FFF2-40B4-BE49-F238E27FC236}">
                <a16:creationId xmlns:a16="http://schemas.microsoft.com/office/drawing/2014/main" xmlns="" id="{2185B2CD-4FF4-E447-B1FE-B04657DDC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49080"/>
            <a:ext cx="2880320" cy="209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60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29614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facteurs pronostics / devenir fonctionnel 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996745"/>
              </p:ext>
            </p:extLst>
          </p:nvPr>
        </p:nvGraphicFramePr>
        <p:xfrm>
          <a:off x="0" y="1628800"/>
          <a:ext cx="91440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645"/>
                <a:gridCol w="46853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favorables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Défavorables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Qualité du milieu familial</a:t>
                      </a:r>
                      <a:r>
                        <a:rPr lang="fr-FR" baseline="0" dirty="0" smtClean="0"/>
                        <a:t> +++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Alcoolisme et conso</a:t>
                      </a:r>
                      <a:r>
                        <a:rPr lang="fr-FR" baseline="0" dirty="0" smtClean="0"/>
                        <a:t> de toxique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Déficiences préexistantes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Troubles de personnalité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Jeune enfant et </a:t>
                      </a:r>
                      <a:r>
                        <a:rPr lang="fr-FR" smtClean="0"/>
                        <a:t>âge avancé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Bon niveau socio-culturel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Glasgow</a:t>
                      </a:r>
                      <a:r>
                        <a:rPr lang="fr-FR" baseline="0" dirty="0" smtClean="0"/>
                        <a:t> haut (TC) , NIHSS bas (AVC)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Anoxie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Stabilité</a:t>
                      </a:r>
                      <a:r>
                        <a:rPr lang="fr-FR" baseline="0" dirty="0" smtClean="0"/>
                        <a:t> « médicale » </a:t>
                      </a:r>
                      <a:r>
                        <a:rPr lang="fr-FR" dirty="0" smtClean="0"/>
                        <a:t>initiale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Lésion focale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Lésions </a:t>
                      </a:r>
                      <a:r>
                        <a:rPr lang="fr-FR" dirty="0" err="1" smtClean="0"/>
                        <a:t>axonales</a:t>
                      </a:r>
                      <a:r>
                        <a:rPr lang="fr-FR" dirty="0" smtClean="0"/>
                        <a:t> diffuses, lésions</a:t>
                      </a:r>
                      <a:r>
                        <a:rPr lang="fr-FR" baseline="0" dirty="0" smtClean="0"/>
                        <a:t> diffuses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Coma</a:t>
                      </a:r>
                      <a:r>
                        <a:rPr lang="fr-FR" baseline="0" dirty="0" smtClean="0"/>
                        <a:t> et phase d’amnésie post trauma longs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Prise an charge adaptée prolongée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Isolement, inactivité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7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342878"/>
              </p:ext>
            </p:extLst>
          </p:nvPr>
        </p:nvGraphicFramePr>
        <p:xfrm>
          <a:off x="381000" y="609600"/>
          <a:ext cx="8305800" cy="5051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r:id="rId3" imgW="8303472" imgH="5334462" progId="Excel.Chart.8">
                  <p:embed/>
                </p:oleObj>
              </mc:Choice>
              <mc:Fallback>
                <p:oleObj r:id="rId3" imgW="8303472" imgH="533446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09600"/>
                        <a:ext cx="8305800" cy="5051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ZoneTexte 2"/>
          <p:cNvSpPr txBox="1">
            <a:spLocks noChangeArrowheads="1"/>
          </p:cNvSpPr>
          <p:nvPr/>
        </p:nvSpPr>
        <p:spPr bwMode="auto">
          <a:xfrm>
            <a:off x="457200" y="6019800"/>
            <a:ext cx="8650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400" b="1" dirty="0" smtClean="0"/>
              <a:t>Possibilité </a:t>
            </a:r>
            <a:r>
              <a:rPr lang="fr-FR" altLang="fr-FR" sz="2400" b="1" dirty="0"/>
              <a:t>d’évolution favorable les premières années</a:t>
            </a:r>
          </a:p>
        </p:txBody>
      </p:sp>
      <p:sp>
        <p:nvSpPr>
          <p:cNvPr id="2355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2F3CA3-25D8-4EEA-8CDB-326B6FA82CFB}" type="slidenum">
              <a:rPr lang="fr-FR" smtClean="0">
                <a:solidFill>
                  <a:srgbClr val="FEFEFE"/>
                </a:solidFill>
              </a:rPr>
              <a:pPr eaLnBrk="1" hangingPunct="1"/>
              <a:t>8</a:t>
            </a:fld>
            <a:endParaRPr lang="fr-FR" smtClean="0">
              <a:solidFill>
                <a:srgbClr val="FEFEF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92280" y="5445224"/>
            <a:ext cx="12961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années</a:t>
            </a:r>
            <a:endParaRPr lang="fr-FR" dirty="0"/>
          </a:p>
        </p:txBody>
      </p:sp>
      <p:pic>
        <p:nvPicPr>
          <p:cNvPr id="6" name="Picture 4" descr="D:\1réseau 20190306\administratif trié 20170901\logo\LOGO ATC-AVC 20 cm oct 20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3" y="6346916"/>
            <a:ext cx="582418" cy="52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Logo%20FTC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250632"/>
            <a:ext cx="755576" cy="598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6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ACBE9D6-4AC6-8F40-B76A-4086B1F0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0483"/>
            <a:ext cx="7886700" cy="1086269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tx1"/>
                </a:solidFill>
              </a:rPr>
              <a:t>Points de suivi médical</a:t>
            </a:r>
          </a:p>
        </p:txBody>
      </p:sp>
      <p:pic>
        <p:nvPicPr>
          <p:cNvPr id="7170" name="Picture 2" descr="Résultat de recherche d'images pour &quot;épilepsie&quot;">
            <a:extLst>
              <a:ext uri="{FF2B5EF4-FFF2-40B4-BE49-F238E27FC236}">
                <a16:creationId xmlns:a16="http://schemas.microsoft.com/office/drawing/2014/main" xmlns="" id="{F53C23AF-B6E0-3E49-94C5-57C6C7201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71617"/>
            <a:ext cx="2152650" cy="142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ésultat de recherche d'images pour &quot;nutrition&quot;">
            <a:extLst>
              <a:ext uri="{FF2B5EF4-FFF2-40B4-BE49-F238E27FC236}">
                <a16:creationId xmlns:a16="http://schemas.microsoft.com/office/drawing/2014/main" xmlns="" id="{3C8BA8B7-020C-A54E-A66C-92DDE6841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376159"/>
            <a:ext cx="2628900" cy="13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ésultat de recherche d'images pour &quot;hormone&quot;">
            <a:extLst>
              <a:ext uri="{FF2B5EF4-FFF2-40B4-BE49-F238E27FC236}">
                <a16:creationId xmlns:a16="http://schemas.microsoft.com/office/drawing/2014/main" xmlns="" id="{4A2F8D05-7E0C-C148-8BF4-2F460F6FA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1" y="1451126"/>
            <a:ext cx="2324100" cy="145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ésultat de recherche d'images pour &quot;ostéoporose&quot;">
            <a:extLst>
              <a:ext uri="{FF2B5EF4-FFF2-40B4-BE49-F238E27FC236}">
                <a16:creationId xmlns:a16="http://schemas.microsoft.com/office/drawing/2014/main" xmlns="" id="{AD2FFB4F-507F-9D4B-A9BE-FACE5A3EA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7990"/>
            <a:ext cx="1943100" cy="13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ésultat de recherche d'images pour &quot;sleep apnea&quot;">
            <a:extLst>
              <a:ext uri="{FF2B5EF4-FFF2-40B4-BE49-F238E27FC236}">
                <a16:creationId xmlns:a16="http://schemas.microsoft.com/office/drawing/2014/main" xmlns="" id="{A27A0D46-473B-DD4B-A0F0-D616C8291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3424633"/>
            <a:ext cx="2406650" cy="136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Résultat de recherche d'images pour &quot;fatigue&quot;">
            <a:extLst>
              <a:ext uri="{FF2B5EF4-FFF2-40B4-BE49-F238E27FC236}">
                <a16:creationId xmlns:a16="http://schemas.microsoft.com/office/drawing/2014/main" xmlns="" id="{52696F16-0428-2149-A15A-FE6636BF0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4100428"/>
            <a:ext cx="2079311" cy="13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Résultat de recherche d'images pour &quot;vessie humour&quot;">
            <a:extLst>
              <a:ext uri="{FF2B5EF4-FFF2-40B4-BE49-F238E27FC236}">
                <a16:creationId xmlns:a16="http://schemas.microsoft.com/office/drawing/2014/main" xmlns="" id="{BC2EC067-2FAB-7243-AACA-9CF9EFFDB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735" y="5016500"/>
            <a:ext cx="1572265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Résultat de recherche d'images pour &quot;etc&quot;">
            <a:extLst>
              <a:ext uri="{FF2B5EF4-FFF2-40B4-BE49-F238E27FC236}">
                <a16:creationId xmlns:a16="http://schemas.microsoft.com/office/drawing/2014/main" xmlns="" id="{2AE7545E-C7C1-4E4D-900F-C7B1B0F8E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1" y="5985359"/>
            <a:ext cx="838200" cy="72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Résultat de recherche d'images pour &quot;conséquence&quot;">
            <a:extLst>
              <a:ext uri="{FF2B5EF4-FFF2-40B4-BE49-F238E27FC236}">
                <a16:creationId xmlns:a16="http://schemas.microsoft.com/office/drawing/2014/main" xmlns="" id="{54148704-68EC-0F4B-9DD4-28905D214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961" y="2904496"/>
            <a:ext cx="3911600" cy="252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ésultat de recherche d'images pour &quot;iatrogénie&quot;">
            <a:extLst>
              <a:ext uri="{FF2B5EF4-FFF2-40B4-BE49-F238E27FC236}">
                <a16:creationId xmlns:a16="http://schemas.microsoft.com/office/drawing/2014/main" xmlns="" id="{D5B1F6DE-4160-9D46-ACAA-9EE61AC00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16500"/>
            <a:ext cx="2124456" cy="141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4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561</TotalTime>
  <Words>2637</Words>
  <Application>Microsoft Office PowerPoint</Application>
  <PresentationFormat>Affichage à l'écran (4:3)</PresentationFormat>
  <Paragraphs>567</Paragraphs>
  <Slides>45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7" baseType="lpstr">
      <vt:lpstr>Débit</vt:lpstr>
      <vt:lpstr>Graphique Microsoft Excel</vt:lpstr>
      <vt:lpstr>   Sur le terrain, de l’hôpital aux structures sanitaires, médico-sociales et à domicile :  les points forts et les points faibles  des organisations existantes  Forum FTC :  ruptures de parcours des cérébrolésés : quelles solutions? 14 juin 2019, St Quentin </vt:lpstr>
      <vt:lpstr>Particularités  des cérébrolésés</vt:lpstr>
      <vt:lpstr>Epidémiologie</vt:lpstr>
      <vt:lpstr>Principales séquelles</vt:lpstr>
      <vt:lpstr>Méconnaissance :  HANDICAP INVISIBLE</vt:lpstr>
      <vt:lpstr>Impact socio-familial majeur</vt:lpstr>
      <vt:lpstr>Les facteurs pronostics / devenir fonctionnel </vt:lpstr>
      <vt:lpstr>Présentation PowerPoint</vt:lpstr>
      <vt:lpstr>Points de suivi médical</vt:lpstr>
      <vt:lpstr>Et les suivis</vt:lpstr>
      <vt:lpstr>Parcours théoriques</vt:lpstr>
      <vt:lpstr>Recommandations SOFMER :   Parcours de soins des TCSOFMER</vt:lpstr>
      <vt:lpstr>Prendre en compte la complexité des parcours  de soins  et le rôle des facteurs contextuels</vt:lpstr>
      <vt:lpstr>         Parcours type du TC grave adulte -3 Phases:  précoce en MCO    puis Rééducation      puis Réadaptation-réinsertion:    médicosocial et social  - 3 Catégories cliniques     - 6 niveaux de complexité des facteurs contextuels</vt:lpstr>
      <vt:lpstr>Catégorie II (GOS 2 ou 3)</vt:lpstr>
      <vt:lpstr>Catégorie III (GOS 4)</vt:lpstr>
      <vt:lpstr>Les mots clés de l’accompagnement</vt:lpstr>
      <vt:lpstr>Les organisations existantes pour l’accompagnement après l’hôpital   en France  et Hauts de France</vt:lpstr>
      <vt:lpstr>Le médecin traitant</vt:lpstr>
      <vt:lpstr>Les professions essentielles au suivi</vt:lpstr>
      <vt:lpstr>Le suivi médical des CL</vt:lpstr>
      <vt:lpstr>Le suivi MPR</vt:lpstr>
      <vt:lpstr>Hôpitaux de jour de SSR</vt:lpstr>
      <vt:lpstr>Hospitalisations « bilan handicap post CL »</vt:lpstr>
      <vt:lpstr>Les équipes mobiles de suivi </vt:lpstr>
      <vt:lpstr>Les unités dédiées EVC EPR</vt:lpstr>
      <vt:lpstr>MDPH</vt:lpstr>
      <vt:lpstr>SAMSAH (service d’accompagnement médico-social  pour Adultes handicapés)  SAVS (service d’accompagnement à vie sociale)  </vt:lpstr>
      <vt:lpstr>AUPRES TC ( MAS externalisée avec accueil de jour) La Bassée (20 km de Lille)</vt:lpstr>
      <vt:lpstr>Les UEROS (Unités d’évaluation, de réentrainement et d’orientation socio-professionnelle)</vt:lpstr>
      <vt:lpstr>Les FAM (foyer d’accueil médicalisés)  MAS (maison d’accueil spécialisée) </vt:lpstr>
      <vt:lpstr>Les habitats groupés, partagés, inclusifs…</vt:lpstr>
      <vt:lpstr>Les associations de famille (AFTC et France AVC ….) et les GEM (groupes d’entraide mutuelle) </vt:lpstr>
      <vt:lpstr>    Quels supports??? 1) Quels professionnels formés ?  2) Quelles structures et services spécialisés? 3) Quelle coordination entre les acteurs et service?  4) Quel suivi dans le temps?  5) Qui appeler au secours? </vt:lpstr>
      <vt:lpstr>L’expérience  du réseau TC AVC 59/62</vt:lpstr>
      <vt:lpstr>Présentation PowerPoint</vt:lpstr>
      <vt:lpstr>Présentation PowerPoint</vt:lpstr>
      <vt:lpstr>Les indications de consultations pluridisciplinaires du réseau </vt:lpstr>
      <vt:lpstr>Présentation PowerPoint</vt:lpstr>
      <vt:lpstr>Présentation PowerPoint</vt:lpstr>
      <vt:lpstr>Présentation PowerPoint</vt:lpstr>
      <vt:lpstr>A chaque étape et avec  l’avancée en âge : </vt:lpstr>
      <vt:lpstr>Quelles perspectives d’évolution pour améliorer le parcours? </vt:lpstr>
      <vt:lpstr>Les idées d’axe d’amélioration</vt:lpstr>
      <vt:lpstr>MERCI DE VOTRE ATTENTION</vt:lpstr>
    </vt:vector>
  </TitlesOfParts>
  <Company>Chru-Lille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KOZLOWSKI Odile</dc:creator>
  <cp:lastModifiedBy>KOZLOWSKI Odile</cp:lastModifiedBy>
  <cp:revision>49</cp:revision>
  <dcterms:created xsi:type="dcterms:W3CDTF">2019-05-17T15:58:50Z</dcterms:created>
  <dcterms:modified xsi:type="dcterms:W3CDTF">2019-06-13T20:10:03Z</dcterms:modified>
</cp:coreProperties>
</file>