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4" r:id="rId3"/>
    <p:sldId id="258" r:id="rId4"/>
    <p:sldId id="263" r:id="rId5"/>
    <p:sldId id="261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9" d="100"/>
          <a:sy n="79" d="100"/>
        </p:scale>
        <p:origin x="-114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D5E7E0-B9A0-4B76-B87D-4B0DF5DB8028}" type="doc">
      <dgm:prSet loTypeId="urn:microsoft.com/office/officeart/2005/8/layout/radial6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E630D11-9CA6-41FD-A198-9B744CAB718A}">
      <dgm:prSet phldrT="[Texte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fr-FR" sz="16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Nombreuses réunions de synthèse avec la famille pour le devenir</a:t>
          </a:r>
        </a:p>
        <a:p>
          <a:r>
            <a:rPr lang="fr-FR" sz="16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Mise sous tutelle 2012 </a:t>
          </a:r>
          <a:endParaRPr lang="fr-FR" sz="1600" b="1" dirty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E5BEEF-8A38-42E2-B441-0191B8584730}" type="parTrans" cxnId="{266E7293-E8E3-43A4-89EA-F2CE55BD3E57}">
      <dgm:prSet/>
      <dgm:spPr/>
      <dgm:t>
        <a:bodyPr/>
        <a:lstStyle/>
        <a:p>
          <a:endParaRPr lang="fr-FR"/>
        </a:p>
      </dgm:t>
    </dgm:pt>
    <dgm:pt modelId="{81B24BC0-1942-4146-8A4F-0693DE00359F}" type="sibTrans" cxnId="{266E7293-E8E3-43A4-89EA-F2CE55BD3E57}">
      <dgm:prSet/>
      <dgm:spPr/>
      <dgm:t>
        <a:bodyPr/>
        <a:lstStyle/>
        <a:p>
          <a:endParaRPr lang="fr-FR"/>
        </a:p>
      </dgm:t>
    </dgm:pt>
    <dgm:pt modelId="{6A3168DE-2003-4C54-995F-573D08798EA0}">
      <dgm:prSet phldrT="[Texte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fr-FR" sz="1800" b="1" dirty="0" smtClean="0">
              <a:solidFill>
                <a:schemeClr val="accent4">
                  <a:lumMod val="10000"/>
                </a:schemeClr>
              </a:solidFill>
            </a:rPr>
            <a:t>(2011/2012)</a:t>
          </a:r>
        </a:p>
        <a:p>
          <a:r>
            <a:rPr lang="fr-FR" sz="1800" b="1" dirty="0" smtClean="0">
              <a:solidFill>
                <a:schemeClr val="accent4">
                  <a:lumMod val="10000"/>
                </a:schemeClr>
              </a:solidFill>
            </a:rPr>
            <a:t>Hospitalisations pour les séances de chimiothérapie au début de sa prise ne charge. Contacts avec les Médecins traitant et spécialistes, etc..</a:t>
          </a:r>
          <a:endParaRPr lang="fr-FR" sz="1800" b="1" dirty="0">
            <a:solidFill>
              <a:schemeClr val="accent4">
                <a:lumMod val="10000"/>
              </a:schemeClr>
            </a:solidFill>
          </a:endParaRPr>
        </a:p>
      </dgm:t>
    </dgm:pt>
    <dgm:pt modelId="{3F89AB18-23A8-47D7-BBB6-69BD8CDE0040}" type="parTrans" cxnId="{A71B81A3-1D5A-4B80-B823-667BCFF1D779}">
      <dgm:prSet/>
      <dgm:spPr/>
      <dgm:t>
        <a:bodyPr/>
        <a:lstStyle/>
        <a:p>
          <a:endParaRPr lang="fr-FR"/>
        </a:p>
      </dgm:t>
    </dgm:pt>
    <dgm:pt modelId="{212788A2-4B19-431E-B379-0C652D9AC549}" type="sibTrans" cxnId="{A71B81A3-1D5A-4B80-B823-667BCFF1D779}">
      <dgm:prSet/>
      <dgm:spPr/>
      <dgm:t>
        <a:bodyPr/>
        <a:lstStyle/>
        <a:p>
          <a:endParaRPr lang="fr-FR"/>
        </a:p>
      </dgm:t>
    </dgm:pt>
    <dgm:pt modelId="{4C2DEF1A-86E1-464F-AA2F-803502EC7B99}">
      <dgm:prSet phldrT="[Texte]"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Organismes  externes:  MDPH, Fournisseurs de matériel médical…</a:t>
          </a:r>
          <a:endParaRPr lang="fr-FR" sz="1400" b="1" dirty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9CD095-785A-4812-BC1F-688A442DBE51}">
      <dgm:prSet phldrT="[Texte]"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Services de soins à domicile,… </a:t>
          </a:r>
          <a:endParaRPr lang="fr-FR" sz="1400" b="1" dirty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830EAC-25E0-4D3E-877E-C8DE74DFE33A}" type="sibTrans" cxnId="{7CD81025-F12E-4FDC-86E1-921B3AC2CE06}">
      <dgm:prSet/>
      <dgm:spPr/>
      <dgm:t>
        <a:bodyPr/>
        <a:lstStyle/>
        <a:p>
          <a:endParaRPr lang="fr-FR"/>
        </a:p>
      </dgm:t>
    </dgm:pt>
    <dgm:pt modelId="{0ABEE829-436F-4E45-8AEA-EF139B5EC891}" type="parTrans" cxnId="{7CD81025-F12E-4FDC-86E1-921B3AC2CE06}">
      <dgm:prSet/>
      <dgm:spPr/>
      <dgm:t>
        <a:bodyPr/>
        <a:lstStyle/>
        <a:p>
          <a:endParaRPr lang="fr-FR"/>
        </a:p>
      </dgm:t>
    </dgm:pt>
    <dgm:pt modelId="{9311B039-F726-4982-8A5D-8B4877A3D589}" type="sibTrans" cxnId="{E78DB5ED-3B52-426F-8C9A-F40384CC1A47}">
      <dgm:prSet/>
      <dgm:spPr/>
      <dgm:t>
        <a:bodyPr/>
        <a:lstStyle/>
        <a:p>
          <a:endParaRPr lang="fr-FR"/>
        </a:p>
      </dgm:t>
    </dgm:pt>
    <dgm:pt modelId="{B6A353BF-3719-491D-BD15-B68812628DD2}" type="parTrans" cxnId="{E78DB5ED-3B52-426F-8C9A-F40384CC1A47}">
      <dgm:prSet/>
      <dgm:spPr/>
      <dgm:t>
        <a:bodyPr/>
        <a:lstStyle/>
        <a:p>
          <a:endParaRPr lang="fr-FR"/>
        </a:p>
      </dgm:t>
    </dgm:pt>
    <dgm:pt modelId="{18AD7B0A-B78F-4218-BD92-9574E9CAAF3D}">
      <dgm:prSet phldrT="[Texte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Fin 2011: À son arrivée: prise en charge multidisciplinaire:  </a:t>
          </a:r>
          <a:endParaRPr lang="fr-FR" sz="1400" b="1" u="sng" dirty="0" smtClean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fr-FR" sz="1400" b="1" u="none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Prise en charge médicale </a:t>
          </a:r>
        </a:p>
        <a:p>
          <a:r>
            <a:rPr lang="fr-FR" sz="1400" b="1" u="none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Plateau technique:  </a:t>
          </a:r>
        </a:p>
        <a:p>
          <a:r>
            <a:rPr lang="fr-FR" sz="1400" b="1" u="none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Cadres de santé </a:t>
          </a:r>
        </a:p>
        <a:p>
          <a:r>
            <a:rPr lang="fr-FR" sz="1400" b="1" u="none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Kinésithérapeutes</a:t>
          </a:r>
        </a:p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Ergothérapeutes</a:t>
          </a:r>
        </a:p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Orthophonistes</a:t>
          </a:r>
        </a:p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Neuropsychologue</a:t>
          </a:r>
        </a:p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Psychologue</a:t>
          </a:r>
        </a:p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Diététiciennes</a:t>
          </a:r>
        </a:p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Professeurs d’activité physique adaptée</a:t>
          </a:r>
        </a:p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Assistante sociale  </a:t>
          </a:r>
        </a:p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Conseillère formatrice</a:t>
          </a:r>
        </a:p>
        <a:p>
          <a:r>
            <a:rPr lang="fr-FR" sz="14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Moniteur auto-école</a:t>
          </a:r>
          <a:endParaRPr lang="fr-FR" sz="1400" b="1" dirty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FF95E3-9931-4756-BD7D-6736C2C71F0E}" type="sibTrans" cxnId="{908AE673-78B4-4A4A-918D-BF76F85EA63C}">
      <dgm:prSet/>
      <dgm:spPr/>
      <dgm:t>
        <a:bodyPr/>
        <a:lstStyle/>
        <a:p>
          <a:endParaRPr lang="fr-FR"/>
        </a:p>
      </dgm:t>
    </dgm:pt>
    <dgm:pt modelId="{606FFB44-4748-4038-80D8-A6BCEFA31648}" type="parTrans" cxnId="{908AE673-78B4-4A4A-918D-BF76F85EA63C}">
      <dgm:prSet/>
      <dgm:spPr/>
      <dgm:t>
        <a:bodyPr/>
        <a:lstStyle/>
        <a:p>
          <a:endParaRPr lang="fr-FR"/>
        </a:p>
      </dgm:t>
    </dgm:pt>
    <dgm:pt modelId="{EDD39E40-9558-4557-9862-5BB00D43A900}">
      <dgm:prSet phldrT="[Texte]" custScaleX="157714" custScaleY="143885" custRadScaleRad="82672" custRadScaleInc="15155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endParaRPr lang="fr-FR"/>
        </a:p>
      </dgm:t>
    </dgm:pt>
    <dgm:pt modelId="{C36B8F7D-DFFC-4E48-B033-CDDD16393365}" type="parTrans" cxnId="{DCCE4364-FF5A-416C-8482-97BE036627EE}">
      <dgm:prSet/>
      <dgm:spPr/>
      <dgm:t>
        <a:bodyPr/>
        <a:lstStyle/>
        <a:p>
          <a:endParaRPr lang="fr-FR"/>
        </a:p>
      </dgm:t>
    </dgm:pt>
    <dgm:pt modelId="{9273B46F-235B-437D-A8F0-619CEB7F7879}" type="sibTrans" cxnId="{DCCE4364-FF5A-416C-8482-97BE036627EE}">
      <dgm:prSet/>
      <dgm:spPr/>
      <dgm:t>
        <a:bodyPr/>
        <a:lstStyle/>
        <a:p>
          <a:endParaRPr lang="fr-FR"/>
        </a:p>
      </dgm:t>
    </dgm:pt>
    <dgm:pt modelId="{2839E422-5C8E-4159-B6F6-A170C5C74658}">
      <dgm:prSet custT="1"/>
      <dgm:spPr/>
      <dgm:t>
        <a:bodyPr/>
        <a:lstStyle/>
        <a:p>
          <a:r>
            <a:rPr lang="fr-FR" sz="1600" b="1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(fin 2011) Arrivée de Marc B au CRRF en HDS (sortie à son domicile encore possible)  </a:t>
          </a:r>
          <a:endParaRPr lang="fr-FR" sz="1600" b="1" dirty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918E04-2819-44B3-ACF0-F30A186276CA}" type="parTrans" cxnId="{35D0CF5C-98B6-4795-A1BE-01B572EFD062}">
      <dgm:prSet/>
      <dgm:spPr/>
      <dgm:t>
        <a:bodyPr/>
        <a:lstStyle/>
        <a:p>
          <a:endParaRPr lang="fr-FR"/>
        </a:p>
      </dgm:t>
    </dgm:pt>
    <dgm:pt modelId="{23AB25B9-8E6D-4FE9-9B0F-A8D1353FAE3A}" type="sibTrans" cxnId="{35D0CF5C-98B6-4795-A1BE-01B572EFD062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fr-FR"/>
        </a:p>
      </dgm:t>
    </dgm:pt>
    <dgm:pt modelId="{E912A5E7-4C79-40FB-9C9A-E56499585A23}">
      <dgm:prSet/>
      <dgm:spPr/>
      <dgm:t>
        <a:bodyPr/>
        <a:lstStyle/>
        <a:p>
          <a:endParaRPr lang="fr-FR"/>
        </a:p>
      </dgm:t>
    </dgm:pt>
    <dgm:pt modelId="{BC9D3A6D-4F28-4D00-85EE-14BEC00DF1F3}" type="parTrans" cxnId="{7239AA98-3AF7-43D5-BC0B-094097F91096}">
      <dgm:prSet/>
      <dgm:spPr/>
      <dgm:t>
        <a:bodyPr/>
        <a:lstStyle/>
        <a:p>
          <a:endParaRPr lang="fr-FR"/>
        </a:p>
      </dgm:t>
    </dgm:pt>
    <dgm:pt modelId="{341DF69C-1A67-4E9C-A600-D02A0E4C7F0D}" type="sibTrans" cxnId="{7239AA98-3AF7-43D5-BC0B-094097F91096}">
      <dgm:prSet/>
      <dgm:spPr/>
      <dgm:t>
        <a:bodyPr/>
        <a:lstStyle/>
        <a:p>
          <a:endParaRPr lang="fr-FR"/>
        </a:p>
      </dgm:t>
    </dgm:pt>
    <dgm:pt modelId="{42569AB0-AAB6-4721-ADAA-1D470216788C}">
      <dgm:prSet/>
      <dgm:spPr/>
      <dgm:t>
        <a:bodyPr/>
        <a:lstStyle/>
        <a:p>
          <a:endParaRPr lang="fr-FR"/>
        </a:p>
      </dgm:t>
    </dgm:pt>
    <dgm:pt modelId="{B9FBA034-3EAB-4EDA-95FF-B22760B2DF6A}" type="parTrans" cxnId="{ACB429A4-8B20-4BBC-B588-2BD720614A55}">
      <dgm:prSet/>
      <dgm:spPr/>
      <dgm:t>
        <a:bodyPr/>
        <a:lstStyle/>
        <a:p>
          <a:endParaRPr lang="fr-FR"/>
        </a:p>
      </dgm:t>
    </dgm:pt>
    <dgm:pt modelId="{58A56C31-438A-4D79-919D-FADEC47BBE1C}" type="sibTrans" cxnId="{ACB429A4-8B20-4BBC-B588-2BD720614A55}">
      <dgm:prSet/>
      <dgm:spPr/>
      <dgm:t>
        <a:bodyPr/>
        <a:lstStyle/>
        <a:p>
          <a:endParaRPr lang="fr-FR"/>
        </a:p>
      </dgm:t>
    </dgm:pt>
    <dgm:pt modelId="{E9787DF3-6995-4CB8-AB67-BAC5173AACD5}">
      <dgm:prSet/>
      <dgm:spPr/>
      <dgm:t>
        <a:bodyPr/>
        <a:lstStyle/>
        <a:p>
          <a:endParaRPr lang="fr-FR"/>
        </a:p>
      </dgm:t>
    </dgm:pt>
    <dgm:pt modelId="{4776192E-9804-4CF8-AF04-E7B2151F7B43}" type="parTrans" cxnId="{8B222C6B-7FF2-4ED2-877C-4037E8D68330}">
      <dgm:prSet/>
      <dgm:spPr/>
      <dgm:t>
        <a:bodyPr/>
        <a:lstStyle/>
        <a:p>
          <a:endParaRPr lang="fr-FR"/>
        </a:p>
      </dgm:t>
    </dgm:pt>
    <dgm:pt modelId="{618D2D9E-3045-4B09-8193-E908FEF90550}" type="sibTrans" cxnId="{8B222C6B-7FF2-4ED2-877C-4037E8D68330}">
      <dgm:prSet/>
      <dgm:spPr/>
      <dgm:t>
        <a:bodyPr/>
        <a:lstStyle/>
        <a:p>
          <a:endParaRPr lang="fr-FR"/>
        </a:p>
      </dgm:t>
    </dgm:pt>
    <dgm:pt modelId="{F6A16267-F0BC-4377-93E3-114C1EB0761F}">
      <dgm:prSet/>
      <dgm:spPr/>
      <dgm:t>
        <a:bodyPr/>
        <a:lstStyle/>
        <a:p>
          <a:endParaRPr lang="fr-FR"/>
        </a:p>
      </dgm:t>
    </dgm:pt>
    <dgm:pt modelId="{5E9EFFD2-753E-41B8-83EA-43835198A3E7}" type="parTrans" cxnId="{78CC6924-4888-4303-9B68-A19B7F58DD27}">
      <dgm:prSet/>
      <dgm:spPr/>
      <dgm:t>
        <a:bodyPr/>
        <a:lstStyle/>
        <a:p>
          <a:endParaRPr lang="fr-FR"/>
        </a:p>
      </dgm:t>
    </dgm:pt>
    <dgm:pt modelId="{8555683A-7FC7-435C-B18A-1EC7749971F4}" type="sibTrans" cxnId="{78CC6924-4888-4303-9B68-A19B7F58DD27}">
      <dgm:prSet/>
      <dgm:spPr/>
      <dgm:t>
        <a:bodyPr/>
        <a:lstStyle/>
        <a:p>
          <a:endParaRPr lang="fr-FR"/>
        </a:p>
      </dgm:t>
    </dgm:pt>
    <dgm:pt modelId="{82596CE9-9386-4CCF-9199-6DB056EDC5FC}">
      <dgm:prSet/>
      <dgm:spPr/>
      <dgm:t>
        <a:bodyPr/>
        <a:lstStyle/>
        <a:p>
          <a:endParaRPr lang="fr-FR"/>
        </a:p>
      </dgm:t>
    </dgm:pt>
    <dgm:pt modelId="{EB2C198E-1FCC-4A55-8195-883449BF3E27}" type="parTrans" cxnId="{D61CFF74-B477-4FFD-8011-5D8153985AD8}">
      <dgm:prSet/>
      <dgm:spPr/>
      <dgm:t>
        <a:bodyPr/>
        <a:lstStyle/>
        <a:p>
          <a:endParaRPr lang="fr-FR"/>
        </a:p>
      </dgm:t>
    </dgm:pt>
    <dgm:pt modelId="{2C5041A5-B8D6-4EC6-9107-1A077AFD94A8}" type="sibTrans" cxnId="{D61CFF74-B477-4FFD-8011-5D8153985AD8}">
      <dgm:prSet/>
      <dgm:spPr/>
      <dgm:t>
        <a:bodyPr/>
        <a:lstStyle/>
        <a:p>
          <a:endParaRPr lang="fr-FR"/>
        </a:p>
      </dgm:t>
    </dgm:pt>
    <dgm:pt modelId="{210E7B93-EB18-4D15-9858-BEA0EFC7016B}">
      <dgm:prSet/>
      <dgm:spPr/>
      <dgm:t>
        <a:bodyPr/>
        <a:lstStyle/>
        <a:p>
          <a:endParaRPr lang="fr-FR"/>
        </a:p>
      </dgm:t>
    </dgm:pt>
    <dgm:pt modelId="{9E71F429-B02C-4DC3-A744-C204417284D8}" type="parTrans" cxnId="{1ADB57D2-A229-439C-A726-249F71F9F0AD}">
      <dgm:prSet/>
      <dgm:spPr/>
      <dgm:t>
        <a:bodyPr/>
        <a:lstStyle/>
        <a:p>
          <a:endParaRPr lang="fr-FR"/>
        </a:p>
      </dgm:t>
    </dgm:pt>
    <dgm:pt modelId="{B1ACA274-77A8-4C53-9B8B-7C723E3C2F51}" type="sibTrans" cxnId="{1ADB57D2-A229-439C-A726-249F71F9F0AD}">
      <dgm:prSet/>
      <dgm:spPr/>
      <dgm:t>
        <a:bodyPr/>
        <a:lstStyle/>
        <a:p>
          <a:endParaRPr lang="fr-FR"/>
        </a:p>
      </dgm:t>
    </dgm:pt>
    <dgm:pt modelId="{10B019DA-41BB-4521-9BC7-918E6974947C}">
      <dgm:prSet/>
      <dgm:spPr/>
      <dgm:t>
        <a:bodyPr/>
        <a:lstStyle/>
        <a:p>
          <a:endParaRPr lang="fr-FR"/>
        </a:p>
      </dgm:t>
    </dgm:pt>
    <dgm:pt modelId="{132367FF-7523-481F-A9F6-080EA5AED58D}" type="parTrans" cxnId="{DD674D0C-6E90-4E63-830E-956A32628683}">
      <dgm:prSet/>
      <dgm:spPr/>
      <dgm:t>
        <a:bodyPr/>
        <a:lstStyle/>
        <a:p>
          <a:endParaRPr lang="fr-FR"/>
        </a:p>
      </dgm:t>
    </dgm:pt>
    <dgm:pt modelId="{AD99EA5B-A301-4936-8786-4B06AD5B9C12}" type="sibTrans" cxnId="{DD674D0C-6E90-4E63-830E-956A32628683}">
      <dgm:prSet/>
      <dgm:spPr/>
      <dgm:t>
        <a:bodyPr/>
        <a:lstStyle/>
        <a:p>
          <a:endParaRPr lang="fr-FR"/>
        </a:p>
      </dgm:t>
    </dgm:pt>
    <dgm:pt modelId="{1DE7109C-330E-4C79-B57E-7E9C05F6267F}">
      <dgm:prSet phldrT="[Texte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fr-FR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 prise en charge à Saint-Gobain à débuter le 12 décembre 2011 jusqu’au 11 septembre 2018.  </a:t>
          </a:r>
          <a:endParaRPr lang="fr-FR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DA554D-BBDF-461E-8ADF-F1190B95FD57}" type="sibTrans" cxnId="{6386F7EA-56A6-43BF-8F4F-EC358484E19C}">
      <dgm:prSet/>
      <dgm:spPr/>
      <dgm:t>
        <a:bodyPr/>
        <a:lstStyle/>
        <a:p>
          <a:endParaRPr lang="fr-FR"/>
        </a:p>
      </dgm:t>
    </dgm:pt>
    <dgm:pt modelId="{073DD3FB-62B7-4FE1-8F28-295E26CEF98E}" type="parTrans" cxnId="{6386F7EA-56A6-43BF-8F4F-EC358484E19C}">
      <dgm:prSet/>
      <dgm:spPr/>
      <dgm:t>
        <a:bodyPr/>
        <a:lstStyle/>
        <a:p>
          <a:endParaRPr lang="fr-FR"/>
        </a:p>
      </dgm:t>
    </dgm:pt>
    <dgm:pt modelId="{A075B4A6-A542-4583-B57F-3471F324B95E}">
      <dgm:prSet phldrT="[Texte]" custScaleX="116066" custScaleY="121540" custRadScaleRad="46604" custRadScaleInc="-688132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endParaRPr lang="fr-FR"/>
        </a:p>
      </dgm:t>
    </dgm:pt>
    <dgm:pt modelId="{260E7118-81C2-48E7-A20A-7C1966031CE5}" type="parTrans" cxnId="{FAE942FD-16B7-43C8-AD79-37C7C78F9A7C}">
      <dgm:prSet/>
      <dgm:spPr/>
      <dgm:t>
        <a:bodyPr/>
        <a:lstStyle/>
        <a:p>
          <a:endParaRPr lang="fr-FR"/>
        </a:p>
      </dgm:t>
    </dgm:pt>
    <dgm:pt modelId="{68617D7D-1CBD-48D5-82AD-D172A12892C1}" type="sibTrans" cxnId="{FAE942FD-16B7-43C8-AD79-37C7C78F9A7C}">
      <dgm:prSet/>
      <dgm:spPr/>
      <dgm:t>
        <a:bodyPr/>
        <a:lstStyle/>
        <a:p>
          <a:endParaRPr lang="fr-FR"/>
        </a:p>
      </dgm:t>
    </dgm:pt>
    <dgm:pt modelId="{11228443-728A-4951-90F9-E1FCA9F220D3}">
      <dgm:prSet phldrT="[Texte]" custScaleX="116066" custScaleY="121540" custRadScaleRad="46604" custRadScaleInc="-688132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endParaRPr lang="fr-FR"/>
        </a:p>
      </dgm:t>
    </dgm:pt>
    <dgm:pt modelId="{9A094154-6C78-48D1-B136-50EF108AEEE9}" type="parTrans" cxnId="{FFD4DD47-1C9C-4E98-8E35-B0C7ABF37757}">
      <dgm:prSet/>
      <dgm:spPr/>
      <dgm:t>
        <a:bodyPr/>
        <a:lstStyle/>
        <a:p>
          <a:endParaRPr lang="fr-FR"/>
        </a:p>
      </dgm:t>
    </dgm:pt>
    <dgm:pt modelId="{13AD76BA-9D1C-4B13-B9B1-4091D9C0090F}" type="sibTrans" cxnId="{FFD4DD47-1C9C-4E98-8E35-B0C7ABF37757}">
      <dgm:prSet/>
      <dgm:spPr/>
      <dgm:t>
        <a:bodyPr/>
        <a:lstStyle/>
        <a:p>
          <a:endParaRPr lang="fr-FR"/>
        </a:p>
      </dgm:t>
    </dgm:pt>
    <dgm:pt modelId="{471988B0-1536-4B34-AF63-001991777BFA}">
      <dgm:prSet phldrT="[Texte]" custScaleX="116066" custScaleY="121540" custRadScaleRad="109263" custRadScaleInc="761177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</dgm:spPr>
      <dgm:t>
        <a:bodyPr/>
        <a:lstStyle/>
        <a:p>
          <a:endParaRPr lang="fr-FR"/>
        </a:p>
      </dgm:t>
    </dgm:pt>
    <dgm:pt modelId="{3F348B3E-1BB1-48CD-B994-7E5CA2D22CCA}" type="parTrans" cxnId="{883C156A-A129-4FC5-8C6B-533F5864DE9C}">
      <dgm:prSet/>
      <dgm:spPr/>
      <dgm:t>
        <a:bodyPr/>
        <a:lstStyle/>
        <a:p>
          <a:endParaRPr lang="fr-FR"/>
        </a:p>
      </dgm:t>
    </dgm:pt>
    <dgm:pt modelId="{632D1743-5E79-49B8-ABFF-880085CFE343}" type="sibTrans" cxnId="{883C156A-A129-4FC5-8C6B-533F5864DE9C}">
      <dgm:prSet/>
      <dgm:spPr/>
      <dgm:t>
        <a:bodyPr/>
        <a:lstStyle/>
        <a:p>
          <a:endParaRPr lang="fr-FR"/>
        </a:p>
      </dgm:t>
    </dgm:pt>
    <dgm:pt modelId="{E14962BC-96F6-48BE-A0FF-074BFBAD9CDF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 neuropsychologique d’entrée (14 décembre 2011): fonctions cognitives très perturbées, présence d’ne détérioration massive global des fonctions cognitives  avec une désorientation temporo-spatiale engendrant des troubles de l'initiation à la marche et une anosognosie sans qu'il y ait d'atteinte motrice périphérique</a:t>
          </a:r>
          <a:endParaRPr lang="fr-FR" sz="1400" dirty="0"/>
        </a:p>
      </dgm:t>
    </dgm:pt>
    <dgm:pt modelId="{BA2A64C8-ACCA-49E9-8A00-C662B6A7DEEE}" type="parTrans" cxnId="{F1294067-4694-44A9-A526-F9A6970DFDD7}">
      <dgm:prSet/>
      <dgm:spPr/>
      <dgm:t>
        <a:bodyPr/>
        <a:lstStyle/>
        <a:p>
          <a:endParaRPr lang="fr-FR"/>
        </a:p>
      </dgm:t>
    </dgm:pt>
    <dgm:pt modelId="{EE575451-7496-4879-992D-209D84B66749}" type="sibTrans" cxnId="{F1294067-4694-44A9-A526-F9A6970DFDD7}">
      <dgm:prSet/>
      <dgm:spPr/>
      <dgm:t>
        <a:bodyPr/>
        <a:lstStyle/>
        <a:p>
          <a:endParaRPr lang="fr-FR"/>
        </a:p>
      </dgm:t>
    </dgm:pt>
    <dgm:pt modelId="{427B13F3-A943-4C83-8FFA-8EF9580E973A}" type="pres">
      <dgm:prSet presAssocID="{C5D5E7E0-B9A0-4B76-B87D-4B0DF5DB80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65DC232-DC68-4AF1-8CA2-ECE2410BCAF6}" type="pres">
      <dgm:prSet presAssocID="{EE630D11-9CA6-41FD-A198-9B744CAB718A}" presName="centerShape" presStyleLbl="node0" presStyleIdx="0" presStyleCnt="1" custScaleX="84769" custScaleY="107927" custLinFactNeighborX="-11716" custLinFactNeighborY="22590"/>
      <dgm:spPr/>
      <dgm:t>
        <a:bodyPr/>
        <a:lstStyle/>
        <a:p>
          <a:endParaRPr lang="fr-FR"/>
        </a:p>
      </dgm:t>
    </dgm:pt>
    <dgm:pt modelId="{2C625503-5155-46B0-B349-07D399F0505C}" type="pres">
      <dgm:prSet presAssocID="{6A3168DE-2003-4C54-995F-573D08798EA0}" presName="node" presStyleLbl="node1" presStyleIdx="0" presStyleCnt="6" custScaleX="237330" custScaleY="119391" custRadScaleRad="104251" custRadScaleInc="-14567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A0F120-09FA-467D-AD91-F711D8A39B63}" type="pres">
      <dgm:prSet presAssocID="{6A3168DE-2003-4C54-995F-573D08798EA0}" presName="dummy" presStyleCnt="0"/>
      <dgm:spPr/>
    </dgm:pt>
    <dgm:pt modelId="{DC35483A-43D6-46C8-A7E9-86B8FEC33FDB}" type="pres">
      <dgm:prSet presAssocID="{212788A2-4B19-431E-B379-0C652D9AC549}" presName="sibTrans" presStyleLbl="sibTrans2D1" presStyleIdx="0" presStyleCnt="6"/>
      <dgm:spPr/>
      <dgm:t>
        <a:bodyPr/>
        <a:lstStyle/>
        <a:p>
          <a:endParaRPr lang="fr-FR"/>
        </a:p>
      </dgm:t>
    </dgm:pt>
    <dgm:pt modelId="{7C7505B9-36A1-45BF-AB42-B210BED742FE}" type="pres">
      <dgm:prSet presAssocID="{2839E422-5C8E-4159-B6F6-A170C5C74658}" presName="node" presStyleLbl="node1" presStyleIdx="1" presStyleCnt="6" custFlipHor="1" custScaleX="143820" custScaleY="128024" custRadScaleRad="201466" custRadScaleInc="-62690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B123EE-0F06-40E7-B11D-6D6B8EA9F0AB}" type="pres">
      <dgm:prSet presAssocID="{2839E422-5C8E-4159-B6F6-A170C5C74658}" presName="dummy" presStyleCnt="0"/>
      <dgm:spPr/>
    </dgm:pt>
    <dgm:pt modelId="{EE75313A-083E-4D1E-A6C2-FF4DB9D04DBF}" type="pres">
      <dgm:prSet presAssocID="{23AB25B9-8E6D-4FE9-9B0F-A8D1353FAE3A}" presName="sibTrans" presStyleLbl="sibTrans2D1" presStyleIdx="1" presStyleCnt="6" custScaleY="71234"/>
      <dgm:spPr/>
      <dgm:t>
        <a:bodyPr/>
        <a:lstStyle/>
        <a:p>
          <a:endParaRPr lang="fr-FR"/>
        </a:p>
      </dgm:t>
    </dgm:pt>
    <dgm:pt modelId="{335F2148-2917-452D-AD2D-CC536698A98E}" type="pres">
      <dgm:prSet presAssocID="{18AD7B0A-B78F-4218-BD92-9574E9CAAF3D}" presName="node" presStyleLbl="node1" presStyleIdx="2" presStyleCnt="6" custScaleX="239145" custScaleY="300698" custRadScaleRad="139260" custRadScaleInc="65523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FACFF9-4EF5-47CA-B39E-71E20A9F0805}" type="pres">
      <dgm:prSet presAssocID="{18AD7B0A-B78F-4218-BD92-9574E9CAAF3D}" presName="dummy" presStyleCnt="0"/>
      <dgm:spPr/>
    </dgm:pt>
    <dgm:pt modelId="{4868992D-8324-492B-8C91-82CEAFA4778E}" type="pres">
      <dgm:prSet presAssocID="{2FFF95E3-9931-4756-BD7D-6736C2C71F0E}" presName="sibTrans" presStyleLbl="sibTrans2D1" presStyleIdx="2" presStyleCnt="6" custLinFactNeighborX="-52" custLinFactNeighborY="-435"/>
      <dgm:spPr/>
      <dgm:t>
        <a:bodyPr/>
        <a:lstStyle/>
        <a:p>
          <a:endParaRPr lang="fr-FR"/>
        </a:p>
      </dgm:t>
    </dgm:pt>
    <dgm:pt modelId="{C7F78FC0-D581-45DB-93FC-23634D1E769D}" type="pres">
      <dgm:prSet presAssocID="{D79CD095-785A-4812-BC1F-688A442DBE51}" presName="node" presStyleLbl="node1" presStyleIdx="3" presStyleCnt="6" custScaleX="161181" custScaleY="112107" custRadScaleRad="94353" custRadScaleInc="-2824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4949D0-8A49-448F-AEAD-13D2011FEE4A}" type="pres">
      <dgm:prSet presAssocID="{D79CD095-785A-4812-BC1F-688A442DBE51}" presName="dummy" presStyleCnt="0"/>
      <dgm:spPr/>
    </dgm:pt>
    <dgm:pt modelId="{85817C05-1BB7-4218-B86F-9FC65FA75018}" type="pres">
      <dgm:prSet presAssocID="{0A830EAC-25E0-4D3E-877E-C8DE74DFE33A}" presName="sibTrans" presStyleLbl="sibTrans2D1" presStyleIdx="3" presStyleCnt="6" custLinFactNeighborX="725" custLinFactNeighborY="-2902"/>
      <dgm:spPr/>
      <dgm:t>
        <a:bodyPr/>
        <a:lstStyle/>
        <a:p>
          <a:endParaRPr lang="fr-FR"/>
        </a:p>
      </dgm:t>
    </dgm:pt>
    <dgm:pt modelId="{7F83478E-884C-4611-ADB8-BBFE3F8A5B32}" type="pres">
      <dgm:prSet presAssocID="{E14962BC-96F6-48BE-A0FF-074BFBAD9CDF}" presName="node" presStyleLbl="node1" presStyleIdx="4" presStyleCnt="6" custScaleX="290262" custScaleY="163395" custRadScaleRad="149622" custRadScaleInc="8985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872BAF-AB10-4DB2-B283-1ACB26F41205}" type="pres">
      <dgm:prSet presAssocID="{E14962BC-96F6-48BE-A0FF-074BFBAD9CDF}" presName="dummy" presStyleCnt="0"/>
      <dgm:spPr/>
    </dgm:pt>
    <dgm:pt modelId="{4261F18B-6637-4CB7-97F4-6ED63323E106}" type="pres">
      <dgm:prSet presAssocID="{EE575451-7496-4879-992D-209D84B66749}" presName="sibTrans" presStyleLbl="sibTrans2D1" presStyleIdx="4" presStyleCnt="6"/>
      <dgm:spPr/>
      <dgm:t>
        <a:bodyPr/>
        <a:lstStyle/>
        <a:p>
          <a:endParaRPr lang="fr-FR"/>
        </a:p>
      </dgm:t>
    </dgm:pt>
    <dgm:pt modelId="{7B272DC5-F095-4ECF-ACAC-4F69C95CCF09}" type="pres">
      <dgm:prSet presAssocID="{1DE7109C-330E-4C79-B57E-7E9C05F6267F}" presName="node" presStyleLbl="node1" presStyleIdx="5" presStyleCnt="6" custScaleX="173255" custScaleY="135468" custRadScaleRad="192385" custRadScaleInc="8732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058377-8DB1-481D-B659-EC1F70FCBFBE}" type="pres">
      <dgm:prSet presAssocID="{1DE7109C-330E-4C79-B57E-7E9C05F6267F}" presName="dummy" presStyleCnt="0"/>
      <dgm:spPr/>
    </dgm:pt>
    <dgm:pt modelId="{CD8687A5-6823-4760-8171-8A0B624DBF1C}" type="pres">
      <dgm:prSet presAssocID="{02DA554D-BBDF-461E-8ADF-F1190B95FD57}" presName="sibTrans" presStyleLbl="sibTrans2D1" presStyleIdx="5" presStyleCnt="6" custScaleY="86891"/>
      <dgm:spPr/>
      <dgm:t>
        <a:bodyPr/>
        <a:lstStyle/>
        <a:p>
          <a:endParaRPr lang="fr-FR"/>
        </a:p>
      </dgm:t>
    </dgm:pt>
  </dgm:ptLst>
  <dgm:cxnLst>
    <dgm:cxn modelId="{369FA320-5200-4AB0-830D-5D0823DE6FAF}" type="presOf" srcId="{4C2DEF1A-86E1-464F-AA2F-803502EC7B99}" destId="{C7F78FC0-D581-45DB-93FC-23634D1E769D}" srcOrd="0" destOrd="1" presId="urn:microsoft.com/office/officeart/2005/8/layout/radial6"/>
    <dgm:cxn modelId="{37ADFD71-93A8-4399-B8D6-9EC0F5026C0F}" type="presOf" srcId="{212788A2-4B19-431E-B379-0C652D9AC549}" destId="{DC35483A-43D6-46C8-A7E9-86B8FEC33FDB}" srcOrd="0" destOrd="0" presId="urn:microsoft.com/office/officeart/2005/8/layout/radial6"/>
    <dgm:cxn modelId="{D61CFF74-B477-4FFD-8011-5D8153985AD8}" srcId="{C5D5E7E0-B9A0-4B76-B87D-4B0DF5DB8028}" destId="{82596CE9-9386-4CCF-9199-6DB056EDC5FC}" srcOrd="6" destOrd="0" parTransId="{EB2C198E-1FCC-4A55-8195-883449BF3E27}" sibTransId="{2C5041A5-B8D6-4EC6-9107-1A077AFD94A8}"/>
    <dgm:cxn modelId="{7E4548BC-FC67-4959-9108-31D9D361D3ED}" type="presOf" srcId="{18AD7B0A-B78F-4218-BD92-9574E9CAAF3D}" destId="{335F2148-2917-452D-AD2D-CC536698A98E}" srcOrd="0" destOrd="0" presId="urn:microsoft.com/office/officeart/2005/8/layout/radial6"/>
    <dgm:cxn modelId="{FFD4DD47-1C9C-4E98-8E35-B0C7ABF37757}" srcId="{C5D5E7E0-B9A0-4B76-B87D-4B0DF5DB8028}" destId="{11228443-728A-4951-90F9-E1FCA9F220D3}" srcOrd="10" destOrd="0" parTransId="{9A094154-6C78-48D1-B136-50EF108AEEE9}" sibTransId="{13AD76BA-9D1C-4B13-B9B1-4091D9C0090F}"/>
    <dgm:cxn modelId="{1ADB57D2-A229-439C-A726-249F71F9F0AD}" srcId="{C5D5E7E0-B9A0-4B76-B87D-4B0DF5DB8028}" destId="{210E7B93-EB18-4D15-9858-BEA0EFC7016B}" srcOrd="7" destOrd="0" parTransId="{9E71F429-B02C-4DC3-A744-C204417284D8}" sibTransId="{B1ACA274-77A8-4C53-9B8B-7C723E3C2F51}"/>
    <dgm:cxn modelId="{8B222C6B-7FF2-4ED2-877C-4037E8D68330}" srcId="{C5D5E7E0-B9A0-4B76-B87D-4B0DF5DB8028}" destId="{E9787DF3-6995-4CB8-AB67-BAC5173AACD5}" srcOrd="4" destOrd="0" parTransId="{4776192E-9804-4CF8-AF04-E7B2151F7B43}" sibTransId="{618D2D9E-3045-4B09-8193-E908FEF90550}"/>
    <dgm:cxn modelId="{ACB429A4-8B20-4BBC-B588-2BD720614A55}" srcId="{C5D5E7E0-B9A0-4B76-B87D-4B0DF5DB8028}" destId="{42569AB0-AAB6-4721-ADAA-1D470216788C}" srcOrd="3" destOrd="0" parTransId="{B9FBA034-3EAB-4EDA-95FF-B22760B2DF6A}" sibTransId="{58A56C31-438A-4D79-919D-FADEC47BBE1C}"/>
    <dgm:cxn modelId="{908AE673-78B4-4A4A-918D-BF76F85EA63C}" srcId="{EE630D11-9CA6-41FD-A198-9B744CAB718A}" destId="{18AD7B0A-B78F-4218-BD92-9574E9CAAF3D}" srcOrd="2" destOrd="0" parTransId="{606FFB44-4748-4038-80D8-A6BCEFA31648}" sibTransId="{2FFF95E3-9931-4756-BD7D-6736C2C71F0E}"/>
    <dgm:cxn modelId="{DCCE4364-FF5A-416C-8482-97BE036627EE}" srcId="{C5D5E7E0-B9A0-4B76-B87D-4B0DF5DB8028}" destId="{EDD39E40-9558-4557-9862-5BB00D43A900}" srcOrd="1" destOrd="0" parTransId="{C36B8F7D-DFFC-4E48-B033-CDDD16393365}" sibTransId="{9273B46F-235B-437D-A8F0-619CEB7F7879}"/>
    <dgm:cxn modelId="{27E30044-1C0E-45C6-94F1-814166A67A4A}" type="presOf" srcId="{EE575451-7496-4879-992D-209D84B66749}" destId="{4261F18B-6637-4CB7-97F4-6ED63323E106}" srcOrd="0" destOrd="0" presId="urn:microsoft.com/office/officeart/2005/8/layout/radial6"/>
    <dgm:cxn modelId="{6386F7EA-56A6-43BF-8F4F-EC358484E19C}" srcId="{EE630D11-9CA6-41FD-A198-9B744CAB718A}" destId="{1DE7109C-330E-4C79-B57E-7E9C05F6267F}" srcOrd="5" destOrd="0" parTransId="{073DD3FB-62B7-4FE1-8F28-295E26CEF98E}" sibTransId="{02DA554D-BBDF-461E-8ADF-F1190B95FD57}"/>
    <dgm:cxn modelId="{EB89D385-6629-46E1-8D51-35342AD13F77}" type="presOf" srcId="{EE630D11-9CA6-41FD-A198-9B744CAB718A}" destId="{365DC232-DC68-4AF1-8CA2-ECE2410BCAF6}" srcOrd="0" destOrd="0" presId="urn:microsoft.com/office/officeart/2005/8/layout/radial6"/>
    <dgm:cxn modelId="{98305EEE-AF0E-4952-9E21-3EC053F99DAC}" type="presOf" srcId="{02DA554D-BBDF-461E-8ADF-F1190B95FD57}" destId="{CD8687A5-6823-4760-8171-8A0B624DBF1C}" srcOrd="0" destOrd="0" presId="urn:microsoft.com/office/officeart/2005/8/layout/radial6"/>
    <dgm:cxn modelId="{9C3CF3F0-27E4-49E0-80B0-1D174BCA7363}" type="presOf" srcId="{23AB25B9-8E6D-4FE9-9B0F-A8D1353FAE3A}" destId="{EE75313A-083E-4D1E-A6C2-FF4DB9D04DBF}" srcOrd="0" destOrd="0" presId="urn:microsoft.com/office/officeart/2005/8/layout/radial6"/>
    <dgm:cxn modelId="{2A5ED4CB-EC4F-4AB3-9F01-ED023D388BD7}" type="presOf" srcId="{2839E422-5C8E-4159-B6F6-A170C5C74658}" destId="{7C7505B9-36A1-45BF-AB42-B210BED742FE}" srcOrd="0" destOrd="0" presId="urn:microsoft.com/office/officeart/2005/8/layout/radial6"/>
    <dgm:cxn modelId="{7B3BC0A4-1A81-4FA1-9EA7-34888DD106DD}" type="presOf" srcId="{1DE7109C-330E-4C79-B57E-7E9C05F6267F}" destId="{7B272DC5-F095-4ECF-ACAC-4F69C95CCF09}" srcOrd="0" destOrd="0" presId="urn:microsoft.com/office/officeart/2005/8/layout/radial6"/>
    <dgm:cxn modelId="{FAE942FD-16B7-43C8-AD79-37C7C78F9A7C}" srcId="{C5D5E7E0-B9A0-4B76-B87D-4B0DF5DB8028}" destId="{A075B4A6-A542-4583-B57F-3471F324B95E}" srcOrd="9" destOrd="0" parTransId="{260E7118-81C2-48E7-A20A-7C1966031CE5}" sibTransId="{68617D7D-1CBD-48D5-82AD-D172A12892C1}"/>
    <dgm:cxn modelId="{E78DB5ED-3B52-426F-8C9A-F40384CC1A47}" srcId="{D79CD095-785A-4812-BC1F-688A442DBE51}" destId="{4C2DEF1A-86E1-464F-AA2F-803502EC7B99}" srcOrd="0" destOrd="0" parTransId="{B6A353BF-3719-491D-BD15-B68812628DD2}" sibTransId="{9311B039-F726-4982-8A5D-8B4877A3D589}"/>
    <dgm:cxn modelId="{7CD81025-F12E-4FDC-86E1-921B3AC2CE06}" srcId="{EE630D11-9CA6-41FD-A198-9B744CAB718A}" destId="{D79CD095-785A-4812-BC1F-688A442DBE51}" srcOrd="3" destOrd="0" parTransId="{0ABEE829-436F-4E45-8AEA-EF139B5EC891}" sibTransId="{0A830EAC-25E0-4D3E-877E-C8DE74DFE33A}"/>
    <dgm:cxn modelId="{7239AA98-3AF7-43D5-BC0B-094097F91096}" srcId="{C5D5E7E0-B9A0-4B76-B87D-4B0DF5DB8028}" destId="{E912A5E7-4C79-40FB-9C9A-E56499585A23}" srcOrd="2" destOrd="0" parTransId="{BC9D3A6D-4F28-4D00-85EE-14BEC00DF1F3}" sibTransId="{341DF69C-1A67-4E9C-A600-D02A0E4C7F0D}"/>
    <dgm:cxn modelId="{DD674D0C-6E90-4E63-830E-956A32628683}" srcId="{C5D5E7E0-B9A0-4B76-B87D-4B0DF5DB8028}" destId="{10B019DA-41BB-4521-9BC7-918E6974947C}" srcOrd="8" destOrd="0" parTransId="{132367FF-7523-481F-A9F6-080EA5AED58D}" sibTransId="{AD99EA5B-A301-4936-8786-4B06AD5B9C12}"/>
    <dgm:cxn modelId="{79B9BC0D-BF6F-4730-BA87-8C4BB6310DE8}" type="presOf" srcId="{0A830EAC-25E0-4D3E-877E-C8DE74DFE33A}" destId="{85817C05-1BB7-4218-B86F-9FC65FA75018}" srcOrd="0" destOrd="0" presId="urn:microsoft.com/office/officeart/2005/8/layout/radial6"/>
    <dgm:cxn modelId="{0A6326EF-6ADC-418D-A56A-E410E5807894}" type="presOf" srcId="{D79CD095-785A-4812-BC1F-688A442DBE51}" destId="{C7F78FC0-D581-45DB-93FC-23634D1E769D}" srcOrd="0" destOrd="0" presId="urn:microsoft.com/office/officeart/2005/8/layout/radial6"/>
    <dgm:cxn modelId="{35D0CF5C-98B6-4795-A1BE-01B572EFD062}" srcId="{EE630D11-9CA6-41FD-A198-9B744CAB718A}" destId="{2839E422-5C8E-4159-B6F6-A170C5C74658}" srcOrd="1" destOrd="0" parTransId="{22918E04-2819-44B3-ACF0-F30A186276CA}" sibTransId="{23AB25B9-8E6D-4FE9-9B0F-A8D1353FAE3A}"/>
    <dgm:cxn modelId="{78CC6924-4888-4303-9B68-A19B7F58DD27}" srcId="{C5D5E7E0-B9A0-4B76-B87D-4B0DF5DB8028}" destId="{F6A16267-F0BC-4377-93E3-114C1EB0761F}" srcOrd="5" destOrd="0" parTransId="{5E9EFFD2-753E-41B8-83EA-43835198A3E7}" sibTransId="{8555683A-7FC7-435C-B18A-1EC7749971F4}"/>
    <dgm:cxn modelId="{266E7293-E8E3-43A4-89EA-F2CE55BD3E57}" srcId="{C5D5E7E0-B9A0-4B76-B87D-4B0DF5DB8028}" destId="{EE630D11-9CA6-41FD-A198-9B744CAB718A}" srcOrd="0" destOrd="0" parTransId="{F4E5BEEF-8A38-42E2-B441-0191B8584730}" sibTransId="{81B24BC0-1942-4146-8A4F-0693DE00359F}"/>
    <dgm:cxn modelId="{F1294067-4694-44A9-A526-F9A6970DFDD7}" srcId="{EE630D11-9CA6-41FD-A198-9B744CAB718A}" destId="{E14962BC-96F6-48BE-A0FF-074BFBAD9CDF}" srcOrd="4" destOrd="0" parTransId="{BA2A64C8-ACCA-49E9-8A00-C662B6A7DEEE}" sibTransId="{EE575451-7496-4879-992D-209D84B66749}"/>
    <dgm:cxn modelId="{87FBE4CC-BC6A-41D1-9210-8C402F9D4D3B}" type="presOf" srcId="{6A3168DE-2003-4C54-995F-573D08798EA0}" destId="{2C625503-5155-46B0-B349-07D399F0505C}" srcOrd="0" destOrd="0" presId="urn:microsoft.com/office/officeart/2005/8/layout/radial6"/>
    <dgm:cxn modelId="{883C156A-A129-4FC5-8C6B-533F5864DE9C}" srcId="{C5D5E7E0-B9A0-4B76-B87D-4B0DF5DB8028}" destId="{471988B0-1536-4B34-AF63-001991777BFA}" srcOrd="11" destOrd="0" parTransId="{3F348B3E-1BB1-48CD-B994-7E5CA2D22CCA}" sibTransId="{632D1743-5E79-49B8-ABFF-880085CFE343}"/>
    <dgm:cxn modelId="{1A056367-9F3F-4B03-B97D-69E8F30BA09B}" type="presOf" srcId="{2FFF95E3-9931-4756-BD7D-6736C2C71F0E}" destId="{4868992D-8324-492B-8C91-82CEAFA4778E}" srcOrd="0" destOrd="0" presId="urn:microsoft.com/office/officeart/2005/8/layout/radial6"/>
    <dgm:cxn modelId="{99F6F172-2A91-4BBF-80D2-DA9BA7438AD9}" type="presOf" srcId="{C5D5E7E0-B9A0-4B76-B87D-4B0DF5DB8028}" destId="{427B13F3-A943-4C83-8FFA-8EF9580E973A}" srcOrd="0" destOrd="0" presId="urn:microsoft.com/office/officeart/2005/8/layout/radial6"/>
    <dgm:cxn modelId="{96F8E43E-3B56-4F74-AABC-13E134541241}" type="presOf" srcId="{E14962BC-96F6-48BE-A0FF-074BFBAD9CDF}" destId="{7F83478E-884C-4611-ADB8-BBFE3F8A5B32}" srcOrd="0" destOrd="0" presId="urn:microsoft.com/office/officeart/2005/8/layout/radial6"/>
    <dgm:cxn modelId="{A71B81A3-1D5A-4B80-B823-667BCFF1D779}" srcId="{EE630D11-9CA6-41FD-A198-9B744CAB718A}" destId="{6A3168DE-2003-4C54-995F-573D08798EA0}" srcOrd="0" destOrd="0" parTransId="{3F89AB18-23A8-47D7-BBB6-69BD8CDE0040}" sibTransId="{212788A2-4B19-431E-B379-0C652D9AC549}"/>
    <dgm:cxn modelId="{72CCD36D-A979-47C1-8A87-21FE8BB30E4D}" type="presParOf" srcId="{427B13F3-A943-4C83-8FFA-8EF9580E973A}" destId="{365DC232-DC68-4AF1-8CA2-ECE2410BCAF6}" srcOrd="0" destOrd="0" presId="urn:microsoft.com/office/officeart/2005/8/layout/radial6"/>
    <dgm:cxn modelId="{DCB48D75-1544-4BB7-8F15-0287BA4FAF75}" type="presParOf" srcId="{427B13F3-A943-4C83-8FFA-8EF9580E973A}" destId="{2C625503-5155-46B0-B349-07D399F0505C}" srcOrd="1" destOrd="0" presId="urn:microsoft.com/office/officeart/2005/8/layout/radial6"/>
    <dgm:cxn modelId="{FAD002FD-0441-40D9-934F-E384956E4051}" type="presParOf" srcId="{427B13F3-A943-4C83-8FFA-8EF9580E973A}" destId="{FDA0F120-09FA-467D-AD91-F711D8A39B63}" srcOrd="2" destOrd="0" presId="urn:microsoft.com/office/officeart/2005/8/layout/radial6"/>
    <dgm:cxn modelId="{AF9EC102-06CF-4C1E-AB9C-BDD90CFB2B73}" type="presParOf" srcId="{427B13F3-A943-4C83-8FFA-8EF9580E973A}" destId="{DC35483A-43D6-46C8-A7E9-86B8FEC33FDB}" srcOrd="3" destOrd="0" presId="urn:microsoft.com/office/officeart/2005/8/layout/radial6"/>
    <dgm:cxn modelId="{666A0187-3C17-441A-9B93-277F1EC57F3E}" type="presParOf" srcId="{427B13F3-A943-4C83-8FFA-8EF9580E973A}" destId="{7C7505B9-36A1-45BF-AB42-B210BED742FE}" srcOrd="4" destOrd="0" presId="urn:microsoft.com/office/officeart/2005/8/layout/radial6"/>
    <dgm:cxn modelId="{E6BC8ACB-10BB-45ED-922E-FB6E05AE2EB8}" type="presParOf" srcId="{427B13F3-A943-4C83-8FFA-8EF9580E973A}" destId="{64B123EE-0F06-40E7-B11D-6D6B8EA9F0AB}" srcOrd="5" destOrd="0" presId="urn:microsoft.com/office/officeart/2005/8/layout/radial6"/>
    <dgm:cxn modelId="{D3C637B8-D22A-45BD-90BC-E77144B0808F}" type="presParOf" srcId="{427B13F3-A943-4C83-8FFA-8EF9580E973A}" destId="{EE75313A-083E-4D1E-A6C2-FF4DB9D04DBF}" srcOrd="6" destOrd="0" presId="urn:microsoft.com/office/officeart/2005/8/layout/radial6"/>
    <dgm:cxn modelId="{D2442B2B-D497-403C-A7F2-5ED77AFF61CC}" type="presParOf" srcId="{427B13F3-A943-4C83-8FFA-8EF9580E973A}" destId="{335F2148-2917-452D-AD2D-CC536698A98E}" srcOrd="7" destOrd="0" presId="urn:microsoft.com/office/officeart/2005/8/layout/radial6"/>
    <dgm:cxn modelId="{3BC29A0E-C777-42B7-8652-0FC3903EE588}" type="presParOf" srcId="{427B13F3-A943-4C83-8FFA-8EF9580E973A}" destId="{F1FACFF9-4EF5-47CA-B39E-71E20A9F0805}" srcOrd="8" destOrd="0" presId="urn:microsoft.com/office/officeart/2005/8/layout/radial6"/>
    <dgm:cxn modelId="{F006FC34-2F71-4C83-844C-FBF6BFDFB5F7}" type="presParOf" srcId="{427B13F3-A943-4C83-8FFA-8EF9580E973A}" destId="{4868992D-8324-492B-8C91-82CEAFA4778E}" srcOrd="9" destOrd="0" presId="urn:microsoft.com/office/officeart/2005/8/layout/radial6"/>
    <dgm:cxn modelId="{CBBF79D6-B46B-498F-AABA-16758865E2DD}" type="presParOf" srcId="{427B13F3-A943-4C83-8FFA-8EF9580E973A}" destId="{C7F78FC0-D581-45DB-93FC-23634D1E769D}" srcOrd="10" destOrd="0" presId="urn:microsoft.com/office/officeart/2005/8/layout/radial6"/>
    <dgm:cxn modelId="{83806CFF-2855-4D51-9320-C23305A4C0BD}" type="presParOf" srcId="{427B13F3-A943-4C83-8FFA-8EF9580E973A}" destId="{2E4949D0-8A49-448F-AEAD-13D2011FEE4A}" srcOrd="11" destOrd="0" presId="urn:microsoft.com/office/officeart/2005/8/layout/radial6"/>
    <dgm:cxn modelId="{71D3CB14-D970-4A0B-82E3-88E066C2F12A}" type="presParOf" srcId="{427B13F3-A943-4C83-8FFA-8EF9580E973A}" destId="{85817C05-1BB7-4218-B86F-9FC65FA75018}" srcOrd="12" destOrd="0" presId="urn:microsoft.com/office/officeart/2005/8/layout/radial6"/>
    <dgm:cxn modelId="{6BCB3E66-93B9-4750-A4B2-E073407E6551}" type="presParOf" srcId="{427B13F3-A943-4C83-8FFA-8EF9580E973A}" destId="{7F83478E-884C-4611-ADB8-BBFE3F8A5B32}" srcOrd="13" destOrd="0" presId="urn:microsoft.com/office/officeart/2005/8/layout/radial6"/>
    <dgm:cxn modelId="{6599319B-B06A-436F-B965-80EC3922B064}" type="presParOf" srcId="{427B13F3-A943-4C83-8FFA-8EF9580E973A}" destId="{54872BAF-AB10-4DB2-B283-1ACB26F41205}" srcOrd="14" destOrd="0" presId="urn:microsoft.com/office/officeart/2005/8/layout/radial6"/>
    <dgm:cxn modelId="{C03DCC50-C74C-4B34-8619-26D13F088AAD}" type="presParOf" srcId="{427B13F3-A943-4C83-8FFA-8EF9580E973A}" destId="{4261F18B-6637-4CB7-97F4-6ED63323E106}" srcOrd="15" destOrd="0" presId="urn:microsoft.com/office/officeart/2005/8/layout/radial6"/>
    <dgm:cxn modelId="{168CBF36-1AFF-4105-BF34-C123F7004199}" type="presParOf" srcId="{427B13F3-A943-4C83-8FFA-8EF9580E973A}" destId="{7B272DC5-F095-4ECF-ACAC-4F69C95CCF09}" srcOrd="16" destOrd="0" presId="urn:microsoft.com/office/officeart/2005/8/layout/radial6"/>
    <dgm:cxn modelId="{58DF61FC-FEEE-4FFE-B1D3-0691CD10D309}" type="presParOf" srcId="{427B13F3-A943-4C83-8FFA-8EF9580E973A}" destId="{98058377-8DB1-481D-B659-EC1F70FCBFBE}" srcOrd="17" destOrd="0" presId="urn:microsoft.com/office/officeart/2005/8/layout/radial6"/>
    <dgm:cxn modelId="{64250AF9-89C6-42B7-8F22-DCAEB230BDB1}" type="presParOf" srcId="{427B13F3-A943-4C83-8FFA-8EF9580E973A}" destId="{CD8687A5-6823-4760-8171-8A0B624DBF1C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687A5-6823-4760-8171-8A0B624DBF1C}">
      <dsp:nvSpPr>
        <dsp:cNvPr id="0" name=""/>
        <dsp:cNvSpPr/>
      </dsp:nvSpPr>
      <dsp:spPr>
        <a:xfrm>
          <a:off x="3823278" y="28318"/>
          <a:ext cx="6955205" cy="6043447"/>
        </a:xfrm>
        <a:prstGeom prst="blockArc">
          <a:avLst>
            <a:gd name="adj1" fmla="val 2311134"/>
            <a:gd name="adj2" fmla="val 13111134"/>
            <a:gd name="adj3" fmla="val 331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61F18B-6637-4CB7-97F4-6ED63323E106}">
      <dsp:nvSpPr>
        <dsp:cNvPr id="0" name=""/>
        <dsp:cNvSpPr/>
      </dsp:nvSpPr>
      <dsp:spPr>
        <a:xfrm>
          <a:off x="5516815" y="1050814"/>
          <a:ext cx="5088169" cy="5088169"/>
        </a:xfrm>
        <a:prstGeom prst="blockArc">
          <a:avLst>
            <a:gd name="adj1" fmla="val 17590232"/>
            <a:gd name="adj2" fmla="val 2376151"/>
            <a:gd name="adj3" fmla="val 453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817C05-1BB7-4218-B86F-9FC65FA75018}">
      <dsp:nvSpPr>
        <dsp:cNvPr id="0" name=""/>
        <dsp:cNvSpPr/>
      </dsp:nvSpPr>
      <dsp:spPr>
        <a:xfrm>
          <a:off x="7636560" y="844911"/>
          <a:ext cx="5088169" cy="5088169"/>
        </a:xfrm>
        <a:prstGeom prst="blockArc">
          <a:avLst>
            <a:gd name="adj1" fmla="val 9462742"/>
            <a:gd name="adj2" fmla="val 14617555"/>
            <a:gd name="adj3" fmla="val 453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68992D-8324-492B-8C91-82CEAFA4778E}">
      <dsp:nvSpPr>
        <dsp:cNvPr id="0" name=""/>
        <dsp:cNvSpPr/>
      </dsp:nvSpPr>
      <dsp:spPr>
        <a:xfrm>
          <a:off x="2550410" y="1696542"/>
          <a:ext cx="5348993" cy="5348993"/>
        </a:xfrm>
        <a:prstGeom prst="blockArc">
          <a:avLst>
            <a:gd name="adj1" fmla="val 10912122"/>
            <a:gd name="adj2" fmla="val 112122"/>
            <a:gd name="adj3" fmla="val 431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75313A-083E-4D1E-A6C2-FF4DB9D04DBF}">
      <dsp:nvSpPr>
        <dsp:cNvPr id="0" name=""/>
        <dsp:cNvSpPr/>
      </dsp:nvSpPr>
      <dsp:spPr>
        <a:xfrm>
          <a:off x="-2231951" y="1552487"/>
          <a:ext cx="5088169" cy="3624506"/>
        </a:xfrm>
        <a:prstGeom prst="blockArc">
          <a:avLst>
            <a:gd name="adj1" fmla="val 17654744"/>
            <a:gd name="adj2" fmla="val 1339127"/>
            <a:gd name="adj3" fmla="val 4535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35483A-43D6-46C8-A7E9-86B8FEC33FDB}">
      <dsp:nvSpPr>
        <dsp:cNvPr id="0" name=""/>
        <dsp:cNvSpPr/>
      </dsp:nvSpPr>
      <dsp:spPr>
        <a:xfrm>
          <a:off x="334872" y="-3393925"/>
          <a:ext cx="5088169" cy="5088169"/>
        </a:xfrm>
        <a:prstGeom prst="blockArc">
          <a:avLst>
            <a:gd name="adj1" fmla="val 2723348"/>
            <a:gd name="adj2" fmla="val 7706396"/>
            <a:gd name="adj3" fmla="val 453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5DC232-DC68-4AF1-8CA2-ECE2410BCAF6}">
      <dsp:nvSpPr>
        <dsp:cNvPr id="0" name=""/>
        <dsp:cNvSpPr/>
      </dsp:nvSpPr>
      <dsp:spPr>
        <a:xfrm>
          <a:off x="4334300" y="3072476"/>
          <a:ext cx="1940387" cy="2470481"/>
        </a:xfrm>
        <a:prstGeom prst="ellipse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Nombreuses réunions de synthèse avec la famille pour le devenir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Mise sous tutelle 2012 </a:t>
          </a:r>
          <a:endParaRPr lang="fr-FR" sz="1600" b="1" kern="1200" dirty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18463" y="3434270"/>
        <a:ext cx="1372061" cy="1746893"/>
      </dsp:txXfrm>
    </dsp:sp>
    <dsp:sp modelId="{2C625503-5155-46B0-B349-07D399F0505C}">
      <dsp:nvSpPr>
        <dsp:cNvPr id="0" name=""/>
        <dsp:cNvSpPr/>
      </dsp:nvSpPr>
      <dsp:spPr>
        <a:xfrm>
          <a:off x="2723732" y="-36303"/>
          <a:ext cx="3802788" cy="1913026"/>
        </a:xfrm>
        <a:prstGeom prst="ellipse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accent4">
                  <a:lumMod val="10000"/>
                </a:schemeClr>
              </a:solidFill>
            </a:rPr>
            <a:t>(2011/2012)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chemeClr val="accent4">
                  <a:lumMod val="10000"/>
                </a:schemeClr>
              </a:solidFill>
            </a:rPr>
            <a:t>Hospitalisations pour les séances de chimiothérapie au début de sa prise ne charge. Contacts avec les Médecins traitant et spécialistes, etc..</a:t>
          </a:r>
          <a:endParaRPr lang="fr-FR" sz="1800" b="1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3280637" y="243853"/>
        <a:ext cx="2688978" cy="1352714"/>
      </dsp:txXfrm>
    </dsp:sp>
    <dsp:sp modelId="{7C7505B9-36A1-45BF-AB42-B210BED742FE}">
      <dsp:nvSpPr>
        <dsp:cNvPr id="0" name=""/>
        <dsp:cNvSpPr/>
      </dsp:nvSpPr>
      <dsp:spPr>
        <a:xfrm flipH="1">
          <a:off x="180947" y="71980"/>
          <a:ext cx="2304457" cy="205135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(fin 2011) Arrivée de Marc B au CRRF en HDS (sortie à son domicile encore possible)  </a:t>
          </a:r>
          <a:endParaRPr lang="fr-FR" sz="1600" b="1" kern="1200" dirty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8427" y="372394"/>
        <a:ext cx="1629497" cy="1450527"/>
      </dsp:txXfrm>
    </dsp:sp>
    <dsp:sp modelId="{335F2148-2917-452D-AD2D-CC536698A98E}">
      <dsp:nvSpPr>
        <dsp:cNvPr id="0" name=""/>
        <dsp:cNvSpPr/>
      </dsp:nvSpPr>
      <dsp:spPr>
        <a:xfrm>
          <a:off x="696331" y="1899901"/>
          <a:ext cx="3831870" cy="4818146"/>
        </a:xfrm>
        <a:prstGeom prst="ellipse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Fin 2011: À son arrivée: prise en charge multidisciplinaire:  </a:t>
          </a:r>
          <a:endParaRPr lang="fr-FR" sz="1400" b="1" u="sng" kern="1200" dirty="0" smtClean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u="none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Prise en charge médicale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u="none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Plateau technique: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u="none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Cadres de santé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u="none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Kinésithérapeutes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Ergothérapeutes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Orthophonistes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Neuropsychologue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Psychologue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Diététiciennes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Professeurs d’activité physique adaptée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Assistante sociale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Conseillère formatrice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Moniteur auto-école</a:t>
          </a:r>
          <a:endParaRPr lang="fr-FR" sz="1400" b="1" kern="1200" dirty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57495" y="2605502"/>
        <a:ext cx="2709542" cy="3406944"/>
      </dsp:txXfrm>
    </dsp:sp>
    <dsp:sp modelId="{C7F78FC0-D581-45DB-93FC-23634D1E769D}">
      <dsp:nvSpPr>
        <dsp:cNvPr id="0" name=""/>
        <dsp:cNvSpPr/>
      </dsp:nvSpPr>
      <dsp:spPr>
        <a:xfrm>
          <a:off x="6551791" y="3581481"/>
          <a:ext cx="2582636" cy="1796313"/>
        </a:xfrm>
        <a:prstGeom prst="ellipse">
          <a:avLst/>
        </a:prstGeom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Services de soins à domicile,… </a:t>
          </a:r>
          <a:endParaRPr lang="fr-FR" sz="1400" b="1" kern="1200" dirty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Organismes  externes:  MDPH, Fournisseurs de matériel médical…</a:t>
          </a:r>
          <a:endParaRPr lang="fr-FR" sz="1400" b="1" kern="1200" dirty="0">
            <a:solidFill>
              <a:schemeClr val="accent4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30009" y="3844545"/>
        <a:ext cx="1826200" cy="1270185"/>
      </dsp:txXfrm>
    </dsp:sp>
    <dsp:sp modelId="{7F83478E-884C-4611-ADB8-BBFE3F8A5B32}">
      <dsp:nvSpPr>
        <dsp:cNvPr id="0" name=""/>
        <dsp:cNvSpPr/>
      </dsp:nvSpPr>
      <dsp:spPr>
        <a:xfrm>
          <a:off x="6713757" y="0"/>
          <a:ext cx="4650928" cy="261811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 neuropsychologique d’entrée (14 décembre 2011): fonctions cognitives très perturbées, présence d’ne détérioration massive global des fonctions cognitives  avec une désorientation temporo-spatiale engendrant des troubles de l'initiation à la marche et une anosognosie sans qu'il y ait d'atteinte motrice périphérique</a:t>
          </a:r>
          <a:endParaRPr lang="fr-FR" sz="1400" kern="1200" dirty="0"/>
        </a:p>
      </dsp:txBody>
      <dsp:txXfrm>
        <a:off x="7394870" y="383414"/>
        <a:ext cx="3288702" cy="1851284"/>
      </dsp:txXfrm>
    </dsp:sp>
    <dsp:sp modelId="{7B272DC5-F095-4ECF-ACAC-4F69C95CCF09}">
      <dsp:nvSpPr>
        <dsp:cNvPr id="0" name=""/>
        <dsp:cNvSpPr/>
      </dsp:nvSpPr>
      <dsp:spPr>
        <a:xfrm>
          <a:off x="8588585" y="4094558"/>
          <a:ext cx="2776100" cy="2170631"/>
        </a:xfrm>
        <a:prstGeom prst="ellipse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 prise en charge à Saint-Gobain à débuter le 12 décembre 2011 jusqu’au 11 septembre 2018.  </a:t>
          </a:r>
          <a:endParaRPr lang="fr-FR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95135" y="4412440"/>
        <a:ext cx="1963000" cy="1534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F4205-16A2-414C-9C65-79A3227F9A72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E1F2-27E5-4D38-92D7-9AA9068A02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413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25D288-FF39-4424-8D10-F9E58A4C7860}" type="slidenum">
              <a:rPr lang="fr-FR" altLang="fr-FR" smtClean="0"/>
              <a:pPr/>
              <a:t>1</a:t>
            </a:fld>
            <a:endParaRPr lang="fr-FR" altLang="fr-FR" smtClean="0"/>
          </a:p>
        </p:txBody>
      </p:sp>
      <p:sp>
        <p:nvSpPr>
          <p:cNvPr id="5125" name="Espace réservé de la date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7A0DA0-5B62-47DA-A1E6-572572A03E9A}" type="datetime1">
              <a:rPr lang="fr-FR" altLang="fr-FR" smtClean="0"/>
              <a:pPr/>
              <a:t>14/06/2019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098185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348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96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36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30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01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38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38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557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40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603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8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C73A9-A8A0-40FD-8748-64BE57BCEF45}" type="datetimeFigureOut">
              <a:rPr lang="fr-FR" smtClean="0"/>
              <a:t>14/06/2019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64EAF-45D7-4AE5-ADCF-9ADE11390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88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40" name="Picture 4" descr="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9889" y="2550695"/>
            <a:ext cx="8552656" cy="3308684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4101" name="Picture 6" descr="矴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75348" cy="966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fr-FR" altLang="fr-FR" sz="1400" b="1" dirty="0" smtClean="0">
                <a:cs typeface="Arial" panose="020B0604020202020204" pitchFamily="34" charset="0"/>
              </a:rPr>
              <a:t>Vendredi 14 juin 2019</a:t>
            </a:r>
          </a:p>
          <a:p>
            <a:pPr>
              <a:spcBef>
                <a:spcPct val="50000"/>
              </a:spcBef>
              <a:buNone/>
            </a:pPr>
            <a:r>
              <a:rPr lang="fr-FR" altLang="fr-FR" sz="1400" b="1" dirty="0" smtClean="0">
                <a:cs typeface="Arial" panose="020B0604020202020204" pitchFamily="34" charset="0"/>
              </a:rPr>
              <a:t>Dr SEFSOUF  </a:t>
            </a:r>
            <a:endParaRPr lang="fr-FR" altLang="fr-FR" sz="1400" b="1" dirty="0"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40080" y="576263"/>
            <a:ext cx="1080654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Impacte des séquelles cognitivo-comportemental sur le parcours de soins et de vie d’un cérébrolésé: </a:t>
            </a:r>
          </a:p>
          <a:p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Cas clinique mettant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 avant la complexité en cas de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troubles cognitifs, troubles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psychiatriques et de difficultés 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physiques chez un patient cérébrolésé organique. 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01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Ellipse 53"/>
          <p:cNvSpPr/>
          <p:nvPr/>
        </p:nvSpPr>
        <p:spPr>
          <a:xfrm>
            <a:off x="8076506" y="2195114"/>
            <a:ext cx="3150637" cy="24453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Autonomie avant l’hospitalisation à Saint Gobain après un retour  chez lui: Un service de soins à domicile était mis en place tous les jours.  </a:t>
            </a:r>
          </a:p>
          <a:p>
            <a:endParaRPr lang="fr-FR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1" y="65315"/>
            <a:ext cx="12192000" cy="6656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28" name="Ellipse 27"/>
          <p:cNvSpPr/>
          <p:nvPr/>
        </p:nvSpPr>
        <p:spPr bwMode="auto">
          <a:xfrm>
            <a:off x="1840012" y="303413"/>
            <a:ext cx="3751874" cy="207625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 B </a:t>
            </a:r>
          </a:p>
          <a:p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Homme de 45 ans</a:t>
            </a:r>
          </a:p>
          <a:p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vivait avec sa conjointe et ses trois enfants dans une maison dont ils étaient propriétaires. </a:t>
            </a:r>
          </a:p>
          <a:p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était chauffeur livreur. 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4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0FAF43-50C4-437D-943D-28EB509F4429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FR" altLang="fr-FR" sz="1400"/>
          </a:p>
        </p:txBody>
      </p:sp>
      <p:sp>
        <p:nvSpPr>
          <p:cNvPr id="26" name="Ellipse 25"/>
          <p:cNvSpPr/>
          <p:nvPr/>
        </p:nvSpPr>
        <p:spPr>
          <a:xfrm>
            <a:off x="5760328" y="303413"/>
            <a:ext cx="2957803" cy="189170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prise </a:t>
            </a: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charge à Saint-Gobain à </a:t>
            </a:r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débuté le 12 décembre 2011 en HDS </a:t>
            </a:r>
            <a:endParaRPr lang="fr-F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1479884" y="2195114"/>
            <a:ext cx="6472989" cy="400114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Il a été suivi à partir juillet 2011 dans le cadre d'un lymphome cérébral pour lequel une chimiothérapie avait été mise en place </a:t>
            </a:r>
          </a:p>
          <a:p>
            <a:r>
              <a:rPr lang="fr-FR" sz="1600" b="1" dirty="0">
                <a:solidFill>
                  <a:schemeClr val="tx1"/>
                </a:solidFill>
              </a:rPr>
              <a:t>L’état neurologique du patient s'est dégradé après une période de rémission avec apparition d'un syndrome frontal et accès d'agressivité qui ont contre-indiqué l'autogreffe </a:t>
            </a:r>
          </a:p>
          <a:p>
            <a:r>
              <a:rPr lang="fr-FR" sz="1600" b="1" dirty="0">
                <a:solidFill>
                  <a:schemeClr val="tx1"/>
                </a:solidFill>
              </a:rPr>
              <a:t>En décembre 2011 l'IRM au CHU a montré une réapparition de la tumeur qui a nécessité une prise en charge plus lourde </a:t>
            </a:r>
          </a:p>
          <a:p>
            <a:r>
              <a:rPr lang="fr-FR" sz="1600" b="1" dirty="0">
                <a:solidFill>
                  <a:schemeClr val="tx1"/>
                </a:solidFill>
              </a:rPr>
              <a:t>L’histoire a été marqué par de nombreuses complications et du traitement et du comportement du patient qui </a:t>
            </a:r>
            <a:r>
              <a:rPr lang="fr-FR" sz="1600" b="1" dirty="0" smtClean="0">
                <a:solidFill>
                  <a:schemeClr val="tx1"/>
                </a:solidFill>
              </a:rPr>
              <a:t>s’est dégradé </a:t>
            </a:r>
            <a:endParaRPr lang="fr-F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4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948819691"/>
              </p:ext>
            </p:extLst>
          </p:nvPr>
        </p:nvGraphicFramePr>
        <p:xfrm>
          <a:off x="475861" y="139959"/>
          <a:ext cx="11364686" cy="6578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lipse 2"/>
          <p:cNvSpPr/>
          <p:nvPr/>
        </p:nvSpPr>
        <p:spPr>
          <a:xfrm>
            <a:off x="6112531" y="2373960"/>
            <a:ext cx="3209731" cy="146411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(2012/2013) Tentative de sortie à domicile avec retour en centre à plusieurs reprises en hospitalisation de répit  </a:t>
            </a:r>
            <a:endParaRPr lang="fr-F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08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Ellipse 53"/>
          <p:cNvSpPr/>
          <p:nvPr/>
        </p:nvSpPr>
        <p:spPr>
          <a:xfrm>
            <a:off x="5808369" y="2930132"/>
            <a:ext cx="3816222" cy="240667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dossiers sont envoyer vers le maximum de structures </a:t>
            </a:r>
            <a:endParaRPr lang="fr-F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Ellipse 52"/>
          <p:cNvSpPr/>
          <p:nvPr/>
        </p:nvSpPr>
        <p:spPr bwMode="auto">
          <a:xfrm>
            <a:off x="2008313" y="3509462"/>
            <a:ext cx="3706195" cy="173109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Orientation par la MDPH vers un FAM</a:t>
            </a:r>
            <a:endParaRPr lang="fr-F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1" y="65314"/>
            <a:ext cx="12055150" cy="65780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24" name="Ellipse 23"/>
          <p:cNvSpPr/>
          <p:nvPr/>
        </p:nvSpPr>
        <p:spPr bwMode="auto">
          <a:xfrm>
            <a:off x="160500" y="2183681"/>
            <a:ext cx="3179828" cy="171013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b="1" dirty="0" smtClean="0">
                <a:solidFill>
                  <a:schemeClr val="tx1"/>
                </a:solidFill>
              </a:rPr>
              <a:t>2015 Madame B décide de vendre la maison. Le retour à domicile est définitivement écarté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6214188" y="642758"/>
            <a:ext cx="3410403" cy="22447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2014/2015 Nous </a:t>
            </a:r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entamons un dossier MDPH afin d'avoir une orientation dans une structure </a:t>
            </a:r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adaptée et </a:t>
            </a:r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pouvoir commencer les </a:t>
            </a:r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recherches. </a:t>
            </a:r>
            <a:endParaRPr lang="fr-F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4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0FAF43-50C4-437D-943D-28EB509F4429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FR" altLang="fr-FR" sz="1400"/>
          </a:p>
        </p:txBody>
      </p:sp>
      <p:sp>
        <p:nvSpPr>
          <p:cNvPr id="22" name="Ellipse 21"/>
          <p:cNvSpPr/>
          <p:nvPr/>
        </p:nvSpPr>
        <p:spPr bwMode="auto">
          <a:xfrm>
            <a:off x="2259500" y="495017"/>
            <a:ext cx="3768076" cy="200541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fr-FR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Lors </a:t>
            </a:r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permissions Mr serait violent (coup de poing donné à un de ses fils selon sa compagne) et passerait son temps à hurler</a:t>
            </a:r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555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 bwMode="auto">
          <a:xfrm>
            <a:off x="458368" y="73816"/>
            <a:ext cx="3973672" cy="24788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b="1" dirty="0" smtClean="0">
                <a:solidFill>
                  <a:schemeClr val="tx1"/>
                </a:solidFill>
              </a:rPr>
              <a:t>La première tentative en 2015 de mise en situation dans un FAM dans la région qui pouvait l’accueillir fut un échec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0" y="3023119"/>
            <a:ext cx="3706195" cy="260293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b="1" dirty="0" smtClean="0">
                <a:solidFill>
                  <a:schemeClr val="tx1"/>
                </a:solidFill>
              </a:rPr>
              <a:t>On a essuyé 20 refus par écrit des demandes faites dans la région et hors région 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 bwMode="auto">
          <a:xfrm>
            <a:off x="6309704" y="569631"/>
            <a:ext cx="4108580" cy="19830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b="1" dirty="0" smtClean="0">
                <a:solidFill>
                  <a:schemeClr val="tx1"/>
                </a:solidFill>
              </a:rPr>
              <a:t>Le patient est agressif et n’a pas supporté 1 nuit dans cette structure 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4040155" y="2684076"/>
            <a:ext cx="5838142" cy="255320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Liste des établissement ayant refusé la demande de placement :</a:t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FAM Notre Dame de </a:t>
            </a:r>
            <a:r>
              <a:rPr lang="fr-FR" sz="11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Harbonnières</a:t>
            </a: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FAM de Vervins</a:t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FAM de Nouvion en Ponthieu</a:t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FAM de </a:t>
            </a:r>
            <a:r>
              <a:rPr lang="fr-FR" sz="11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Margny</a:t>
            </a: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 les Compiègne</a:t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St Nicolas à </a:t>
            </a:r>
            <a:r>
              <a:rPr lang="fr-FR" sz="11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Ourcel</a:t>
            </a: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 Maison</a:t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FAM de Bailleul sur </a:t>
            </a:r>
            <a:r>
              <a:rPr lang="fr-FR" sz="11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Therain</a:t>
            </a: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St </a:t>
            </a:r>
            <a:r>
              <a:rPr lang="fr-FR" sz="11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Rieul</a:t>
            </a: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 à </a:t>
            </a:r>
            <a:r>
              <a:rPr lang="fr-FR" sz="11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Trumilly</a:t>
            </a: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la sagesse de </a:t>
            </a:r>
            <a:r>
              <a:rPr lang="fr-FR" sz="11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Crépy</a:t>
            </a: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 en Valois</a:t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établissement de Saint Jans </a:t>
            </a:r>
            <a:r>
              <a:rPr lang="fr-FR" sz="11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Cappel</a:t>
            </a: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FAM de Soissons</a:t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de </a:t>
            </a:r>
            <a:r>
              <a:rPr lang="fr-FR" sz="11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Beurains</a:t>
            </a: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"les symphorines" à </a:t>
            </a:r>
            <a:r>
              <a:rPr lang="fr-FR" sz="11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Caestre</a:t>
            </a: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 smtClean="0">
                <a:ea typeface="Calibri" panose="020F0502020204030204" pitchFamily="34" charset="0"/>
                <a:cs typeface="Arial" panose="020B0604020202020204" pitchFamily="34" charset="0"/>
              </a:rPr>
              <a:t>-&gt;</a:t>
            </a:r>
            <a:endParaRPr lang="fr-FR" sz="1100" dirty="0">
              <a:cs typeface="Arial" panose="020B0604020202020204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766636" y="2973574"/>
            <a:ext cx="5423515" cy="3275806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l'envolée de Chauny</a:t>
            </a:r>
            <a:b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ACPEI de Chalons en Champagne</a:t>
            </a:r>
            <a:b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-&gt; APEI de </a:t>
            </a:r>
            <a:r>
              <a:rPr lang="fr-FR" sz="14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Bethune</a:t>
            </a:r>
            <a: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"la garenne du Val" de </a:t>
            </a:r>
            <a:r>
              <a:rPr lang="fr-FR" sz="14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Mériel</a:t>
            </a:r>
            <a: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"le fennec" à Maubeuge</a:t>
            </a:r>
            <a:b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Claude Jourdain à </a:t>
            </a:r>
            <a:r>
              <a:rPr lang="fr-FR" sz="1400" dirty="0" err="1" smtClean="0">
                <a:ea typeface="Calibri" panose="020F0502020204030204" pitchFamily="34" charset="0"/>
                <a:cs typeface="Arial" panose="020B0604020202020204" pitchFamily="34" charset="0"/>
              </a:rPr>
              <a:t>Trelon</a:t>
            </a:r>
            <a:r>
              <a:rPr lang="fr-FR" sz="14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4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-&gt; FAM de Linselles</a:t>
            </a:r>
            <a:b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  <a:t>-&gt; foyer "singulier, pluriel" à Roubaix</a:t>
            </a:r>
            <a:br>
              <a:rPr lang="fr-FR" sz="1400" dirty="0" smtClean="0"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altLang="fr-FR" sz="1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8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 bwMode="auto">
          <a:xfrm>
            <a:off x="288757" y="80806"/>
            <a:ext cx="4140969" cy="349691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2015 Retour vers la MDPH pour avoir l’autorisation d’un placement en Belgique, </a:t>
            </a: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changement d’orientation a été fait pour une maison d’accueil 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spécialisée (MAS); la </a:t>
            </a: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MDPH a accordé la notification en décembre </a:t>
            </a: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2017. </a:t>
            </a:r>
          </a:p>
          <a:p>
            <a:pPr algn="ctr" eaLnBrk="1" hangingPunct="1">
              <a:defRPr/>
            </a:pP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famille n’est plus présente </a:t>
            </a:r>
          </a:p>
        </p:txBody>
      </p:sp>
      <p:sp>
        <p:nvSpPr>
          <p:cNvPr id="5" name="Ellipse 4"/>
          <p:cNvSpPr/>
          <p:nvPr/>
        </p:nvSpPr>
        <p:spPr bwMode="auto">
          <a:xfrm>
            <a:off x="4429726" y="693988"/>
            <a:ext cx="3816631" cy="23620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recherche d’une MAS en Belgique </a:t>
            </a:r>
          </a:p>
          <a:p>
            <a:pPr algn="ctr" eaLnBrk="1" hangingPunct="1">
              <a:defRPr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ommence à prendre forme en février 2018 </a:t>
            </a:r>
          </a:p>
        </p:txBody>
      </p:sp>
      <p:sp>
        <p:nvSpPr>
          <p:cNvPr id="6" name="Ellipse 5"/>
          <p:cNvSpPr/>
          <p:nvPr/>
        </p:nvSpPr>
        <p:spPr bwMode="auto">
          <a:xfrm>
            <a:off x="8485803" y="421140"/>
            <a:ext cx="3706195" cy="328027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b="1" dirty="0" smtClean="0">
                <a:solidFill>
                  <a:schemeClr val="tx1"/>
                </a:solidFill>
              </a:rPr>
              <a:t>Première visite à la MAS en Belgique qui s’est très bien passée </a:t>
            </a:r>
          </a:p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convention de 6 mois d’essai </a:t>
            </a:r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été signée fin août 2018. </a:t>
            </a:r>
          </a:p>
        </p:txBody>
      </p:sp>
      <p:sp>
        <p:nvSpPr>
          <p:cNvPr id="7" name="Ellipse 6"/>
          <p:cNvSpPr/>
          <p:nvPr/>
        </p:nvSpPr>
        <p:spPr bwMode="auto">
          <a:xfrm>
            <a:off x="942004" y="3549385"/>
            <a:ext cx="5299786" cy="302423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b="1" dirty="0" smtClean="0">
                <a:solidFill>
                  <a:schemeClr val="tx1"/>
                </a:solidFill>
              </a:rPr>
              <a:t>A ce jour Marc B est toujours en Belgique où semble t’il tout se passe bien, les personnels de CRRF prennent des nouvelles très régulièrement </a:t>
            </a:r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Ellipse 7"/>
          <p:cNvSpPr/>
          <p:nvPr/>
        </p:nvSpPr>
        <p:spPr bwMode="auto">
          <a:xfrm>
            <a:off x="6338041" y="3577723"/>
            <a:ext cx="4488027" cy="328027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b="1" dirty="0" smtClean="0">
                <a:solidFill>
                  <a:schemeClr val="tx1"/>
                </a:solidFill>
              </a:rPr>
              <a:t>Il est toujours suivi à saint Quentin en Hématologie. Son état est stable. L’hématologue note toutefois dans son dernier courrier qu’il reste agressif pendant la consultation! </a:t>
            </a:r>
            <a:endParaRPr lang="fr-FR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48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 bwMode="auto">
          <a:xfrm>
            <a:off x="1875452" y="765846"/>
            <a:ext cx="9022702" cy="466530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parcourt de soins est d’autant plus complexe que le sujet est jeune avec un manque de place en aval des structures de rééducation. </a:t>
            </a:r>
          </a:p>
          <a:p>
            <a:pPr algn="ctr" eaLnBrk="1" hangingPunct="1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moyenne 20% des patients de moins de 60 ans restent dans des services de moyen séjour faute de place dans les structures adaptées </a:t>
            </a:r>
          </a:p>
          <a:p>
            <a:pPr algn="ctr" eaLnBrk="1" hangingPunct="1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solution vers la Belgique est de plus en plus visée avec éloignement familial!</a:t>
            </a:r>
          </a:p>
        </p:txBody>
      </p:sp>
    </p:spTree>
    <p:extLst>
      <p:ext uri="{BB962C8B-B14F-4D97-AF65-F5344CB8AC3E}">
        <p14:creationId xmlns:p14="http://schemas.microsoft.com/office/powerpoint/2010/main" val="14880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 bwMode="auto">
          <a:xfrm>
            <a:off x="1688841" y="242566"/>
            <a:ext cx="8313575" cy="549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5400" dirty="0" smtClean="0">
                <a:solidFill>
                  <a:schemeClr val="tx1"/>
                </a:solidFill>
              </a:rPr>
              <a:t>Merci </a:t>
            </a:r>
            <a:endParaRPr lang="fr-FR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57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745</Words>
  <Application>Microsoft Office PowerPoint</Application>
  <PresentationFormat>Personnalisé</PresentationFormat>
  <Paragraphs>70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ROLLAND Lydie</dc:creator>
  <cp:lastModifiedBy>SEFSOUF Fatiha</cp:lastModifiedBy>
  <cp:revision>33</cp:revision>
  <dcterms:created xsi:type="dcterms:W3CDTF">2019-06-13T12:01:50Z</dcterms:created>
  <dcterms:modified xsi:type="dcterms:W3CDTF">2019-06-14T09:59:10Z</dcterms:modified>
</cp:coreProperties>
</file>