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6" r:id="rId4"/>
    <p:sldId id="277" r:id="rId5"/>
    <p:sldId id="278" r:id="rId6"/>
    <p:sldId id="279" r:id="rId7"/>
    <p:sldId id="280" r:id="rId8"/>
    <p:sldId id="257" r:id="rId9"/>
    <p:sldId id="266" r:id="rId10"/>
    <p:sldId id="268" r:id="rId11"/>
    <p:sldId id="258" r:id="rId12"/>
    <p:sldId id="267" r:id="rId13"/>
    <p:sldId id="259" r:id="rId14"/>
    <p:sldId id="264" r:id="rId15"/>
    <p:sldId id="260" r:id="rId16"/>
    <p:sldId id="269" r:id="rId17"/>
    <p:sldId id="27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28CAF-E30E-4D9F-8F88-ADA872B4C5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749D48-96C3-433C-B015-529CCCAC2A44}">
      <dgm:prSet phldrT="[Texte]"/>
      <dgm:spPr/>
      <dgm:t>
        <a:bodyPr/>
        <a:lstStyle/>
        <a:p>
          <a:r>
            <a:rPr lang="fr-FR" dirty="0" smtClean="0"/>
            <a:t>11/6/2015</a:t>
          </a:r>
          <a:endParaRPr lang="fr-FR" dirty="0" smtClean="0"/>
        </a:p>
        <a:p>
          <a:r>
            <a:rPr lang="fr-FR" dirty="0" smtClean="0"/>
            <a:t>AVC</a:t>
          </a:r>
          <a:endParaRPr lang="fr-FR" dirty="0"/>
        </a:p>
      </dgm:t>
    </dgm:pt>
    <dgm:pt modelId="{0A5ADEF0-2C38-4D99-AAF8-0BB43F190436}" type="parTrans" cxnId="{DC84E5BA-2583-47C4-9C24-9C97944C580E}">
      <dgm:prSet/>
      <dgm:spPr/>
      <dgm:t>
        <a:bodyPr/>
        <a:lstStyle/>
        <a:p>
          <a:endParaRPr lang="fr-FR"/>
        </a:p>
      </dgm:t>
    </dgm:pt>
    <dgm:pt modelId="{03347CAF-4784-48EA-BBC2-7A47A684C4CA}" type="sibTrans" cxnId="{DC84E5BA-2583-47C4-9C24-9C97944C580E}">
      <dgm:prSet/>
      <dgm:spPr/>
      <dgm:t>
        <a:bodyPr/>
        <a:lstStyle/>
        <a:p>
          <a:endParaRPr lang="fr-FR"/>
        </a:p>
      </dgm:t>
    </dgm:pt>
    <dgm:pt modelId="{96828198-77CB-4BCA-9B87-451CD2B715CE}">
      <dgm:prSet phldrT="[Texte]"/>
      <dgm:spPr/>
      <dgm:t>
        <a:bodyPr/>
        <a:lstStyle/>
        <a:p>
          <a:r>
            <a:rPr lang="fr-FR" dirty="0" smtClean="0"/>
            <a:t>2/7/2015à 11/9/2015</a:t>
          </a:r>
        </a:p>
        <a:p>
          <a:r>
            <a:rPr lang="fr-FR" dirty="0" smtClean="0"/>
            <a:t>MPR</a:t>
          </a:r>
          <a:endParaRPr lang="fr-FR" dirty="0"/>
        </a:p>
      </dgm:t>
    </dgm:pt>
    <dgm:pt modelId="{B0DC9C5A-CD22-4D5B-8307-F3E1C259F570}" type="parTrans" cxnId="{2C0FA2FD-BF57-4C7C-8BC3-4285E15D66EC}">
      <dgm:prSet/>
      <dgm:spPr/>
      <dgm:t>
        <a:bodyPr/>
        <a:lstStyle/>
        <a:p>
          <a:endParaRPr lang="fr-FR"/>
        </a:p>
      </dgm:t>
    </dgm:pt>
    <dgm:pt modelId="{9C1EB28A-4934-4288-A925-80BADA0CE0B4}" type="sibTrans" cxnId="{2C0FA2FD-BF57-4C7C-8BC3-4285E15D66EC}">
      <dgm:prSet/>
      <dgm:spPr/>
      <dgm:t>
        <a:bodyPr/>
        <a:lstStyle/>
        <a:p>
          <a:endParaRPr lang="fr-FR"/>
        </a:p>
      </dgm:t>
    </dgm:pt>
    <dgm:pt modelId="{95D63A87-8CD3-4563-A264-5BC221AE8834}">
      <dgm:prSet phldrT="[Texte]"/>
      <dgm:spPr/>
      <dgm:t>
        <a:bodyPr/>
        <a:lstStyle/>
        <a:p>
          <a:r>
            <a:rPr lang="fr-FR" dirty="0" smtClean="0"/>
            <a:t>01/03/2016 au 07/07/2016 </a:t>
          </a:r>
          <a:r>
            <a:rPr lang="fr-FR" dirty="0" err="1" smtClean="0"/>
            <a:t>HdJ</a:t>
          </a:r>
          <a:endParaRPr lang="fr-FR" dirty="0"/>
        </a:p>
      </dgm:t>
    </dgm:pt>
    <dgm:pt modelId="{4CE95F33-A5E0-4D54-A8D6-CFBE5B92DD86}" type="parTrans" cxnId="{1A48E7BA-1D51-4CBD-AEDF-5ACD4EE0CCD0}">
      <dgm:prSet/>
      <dgm:spPr/>
      <dgm:t>
        <a:bodyPr/>
        <a:lstStyle/>
        <a:p>
          <a:endParaRPr lang="fr-FR"/>
        </a:p>
      </dgm:t>
    </dgm:pt>
    <dgm:pt modelId="{7149D20A-E7A9-4B2C-AB4D-07D9247FD9BD}" type="sibTrans" cxnId="{1A48E7BA-1D51-4CBD-AEDF-5ACD4EE0CCD0}">
      <dgm:prSet/>
      <dgm:spPr/>
      <dgm:t>
        <a:bodyPr/>
        <a:lstStyle/>
        <a:p>
          <a:endParaRPr lang="fr-FR"/>
        </a:p>
      </dgm:t>
    </dgm:pt>
    <dgm:pt modelId="{3896F86C-CCB5-42D1-A654-AC3965DF3D1D}">
      <dgm:prSet phldrT="[Texte]"/>
      <dgm:spPr/>
      <dgm:t>
        <a:bodyPr/>
        <a:lstStyle/>
        <a:p>
          <a:r>
            <a:rPr lang="fr-FR" dirty="0" smtClean="0"/>
            <a:t>Avril 2018 </a:t>
          </a:r>
        </a:p>
        <a:p>
          <a:r>
            <a:rPr lang="fr-FR" dirty="0" smtClean="0"/>
            <a:t>UEROS</a:t>
          </a:r>
        </a:p>
      </dgm:t>
    </dgm:pt>
    <dgm:pt modelId="{A9C87C27-FC41-4305-B69F-C201E72421E2}" type="parTrans" cxnId="{182240DB-ECB4-4E21-A284-898962EB992F}">
      <dgm:prSet/>
      <dgm:spPr/>
      <dgm:t>
        <a:bodyPr/>
        <a:lstStyle/>
        <a:p>
          <a:endParaRPr lang="fr-FR"/>
        </a:p>
      </dgm:t>
    </dgm:pt>
    <dgm:pt modelId="{D0ECCD18-B240-4484-89C6-6AD056D50974}" type="sibTrans" cxnId="{182240DB-ECB4-4E21-A284-898962EB992F}">
      <dgm:prSet/>
      <dgm:spPr/>
      <dgm:t>
        <a:bodyPr/>
        <a:lstStyle/>
        <a:p>
          <a:endParaRPr lang="fr-FR"/>
        </a:p>
      </dgm:t>
    </dgm:pt>
    <dgm:pt modelId="{00D1D5CF-AC07-455D-B4CD-5B5C32000C36}" type="pres">
      <dgm:prSet presAssocID="{94E28CAF-E30E-4D9F-8F88-ADA872B4C5F4}" presName="Name0" presStyleCnt="0">
        <dgm:presLayoutVars>
          <dgm:dir/>
          <dgm:animLvl val="lvl"/>
          <dgm:resizeHandles val="exact"/>
        </dgm:presLayoutVars>
      </dgm:prSet>
      <dgm:spPr/>
    </dgm:pt>
    <dgm:pt modelId="{A551FC61-69C0-4505-8D9A-B70D754A4469}" type="pres">
      <dgm:prSet presAssocID="{59749D48-96C3-433C-B015-529CCCAC2A4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4AA19E-BADB-4F5D-AAFF-CB985C6A8A30}" type="pres">
      <dgm:prSet presAssocID="{03347CAF-4784-48EA-BBC2-7A47A684C4CA}" presName="parTxOnlySpace" presStyleCnt="0"/>
      <dgm:spPr/>
    </dgm:pt>
    <dgm:pt modelId="{BCEFF3C7-87C6-4DF5-902A-F19EECC28225}" type="pres">
      <dgm:prSet presAssocID="{96828198-77CB-4BCA-9B87-451CD2B715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8424D6-464F-41A9-84A6-AC16A29A5123}" type="pres">
      <dgm:prSet presAssocID="{9C1EB28A-4934-4288-A925-80BADA0CE0B4}" presName="parTxOnlySpace" presStyleCnt="0"/>
      <dgm:spPr/>
    </dgm:pt>
    <dgm:pt modelId="{9AAEC373-1EDE-41FA-9E52-5AE7F270B6CD}" type="pres">
      <dgm:prSet presAssocID="{95D63A87-8CD3-4563-A264-5BC221AE88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2855E3-C0FB-4B6C-9999-FC9AC6F10ABD}" type="pres">
      <dgm:prSet presAssocID="{7149D20A-E7A9-4B2C-AB4D-07D9247FD9BD}" presName="parTxOnlySpace" presStyleCnt="0"/>
      <dgm:spPr/>
    </dgm:pt>
    <dgm:pt modelId="{1EE19267-E715-42F6-A757-8BA6EC6A3B70}" type="pres">
      <dgm:prSet presAssocID="{3896F86C-CCB5-42D1-A654-AC3965DF3D1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2240DB-ECB4-4E21-A284-898962EB992F}" srcId="{94E28CAF-E30E-4D9F-8F88-ADA872B4C5F4}" destId="{3896F86C-CCB5-42D1-A654-AC3965DF3D1D}" srcOrd="3" destOrd="0" parTransId="{A9C87C27-FC41-4305-B69F-C201E72421E2}" sibTransId="{D0ECCD18-B240-4484-89C6-6AD056D50974}"/>
    <dgm:cxn modelId="{53600442-B75F-4237-AF22-DD0556A81BEE}" type="presOf" srcId="{59749D48-96C3-433C-B015-529CCCAC2A44}" destId="{A551FC61-69C0-4505-8D9A-B70D754A4469}" srcOrd="0" destOrd="0" presId="urn:microsoft.com/office/officeart/2005/8/layout/chevron1"/>
    <dgm:cxn modelId="{A2F6F03D-4732-4465-9986-49482675DDF2}" type="presOf" srcId="{95D63A87-8CD3-4563-A264-5BC221AE8834}" destId="{9AAEC373-1EDE-41FA-9E52-5AE7F270B6CD}" srcOrd="0" destOrd="0" presId="urn:microsoft.com/office/officeart/2005/8/layout/chevron1"/>
    <dgm:cxn modelId="{937104EA-A420-43BE-AACC-E0BA5A2AE70F}" type="presOf" srcId="{94E28CAF-E30E-4D9F-8F88-ADA872B4C5F4}" destId="{00D1D5CF-AC07-455D-B4CD-5B5C32000C36}" srcOrd="0" destOrd="0" presId="urn:microsoft.com/office/officeart/2005/8/layout/chevron1"/>
    <dgm:cxn modelId="{0DC9A86D-D937-4D67-BAF9-11FE5A6F9AE5}" type="presOf" srcId="{3896F86C-CCB5-42D1-A654-AC3965DF3D1D}" destId="{1EE19267-E715-42F6-A757-8BA6EC6A3B70}" srcOrd="0" destOrd="0" presId="urn:microsoft.com/office/officeart/2005/8/layout/chevron1"/>
    <dgm:cxn modelId="{2C0FA2FD-BF57-4C7C-8BC3-4285E15D66EC}" srcId="{94E28CAF-E30E-4D9F-8F88-ADA872B4C5F4}" destId="{96828198-77CB-4BCA-9B87-451CD2B715CE}" srcOrd="1" destOrd="0" parTransId="{B0DC9C5A-CD22-4D5B-8307-F3E1C259F570}" sibTransId="{9C1EB28A-4934-4288-A925-80BADA0CE0B4}"/>
    <dgm:cxn modelId="{6DB5A170-A380-4B82-9FCD-3FE38313B65B}" type="presOf" srcId="{96828198-77CB-4BCA-9B87-451CD2B715CE}" destId="{BCEFF3C7-87C6-4DF5-902A-F19EECC28225}" srcOrd="0" destOrd="0" presId="urn:microsoft.com/office/officeart/2005/8/layout/chevron1"/>
    <dgm:cxn modelId="{DC84E5BA-2583-47C4-9C24-9C97944C580E}" srcId="{94E28CAF-E30E-4D9F-8F88-ADA872B4C5F4}" destId="{59749D48-96C3-433C-B015-529CCCAC2A44}" srcOrd="0" destOrd="0" parTransId="{0A5ADEF0-2C38-4D99-AAF8-0BB43F190436}" sibTransId="{03347CAF-4784-48EA-BBC2-7A47A684C4CA}"/>
    <dgm:cxn modelId="{1A48E7BA-1D51-4CBD-AEDF-5ACD4EE0CCD0}" srcId="{94E28CAF-E30E-4D9F-8F88-ADA872B4C5F4}" destId="{95D63A87-8CD3-4563-A264-5BC221AE8834}" srcOrd="2" destOrd="0" parTransId="{4CE95F33-A5E0-4D54-A8D6-CFBE5B92DD86}" sibTransId="{7149D20A-E7A9-4B2C-AB4D-07D9247FD9BD}"/>
    <dgm:cxn modelId="{7745B01B-F4A7-4502-81F1-DCD204A49CD4}" type="presParOf" srcId="{00D1D5CF-AC07-455D-B4CD-5B5C32000C36}" destId="{A551FC61-69C0-4505-8D9A-B70D754A4469}" srcOrd="0" destOrd="0" presId="urn:microsoft.com/office/officeart/2005/8/layout/chevron1"/>
    <dgm:cxn modelId="{B87D7BF0-C6FD-4BB0-ADD3-1A9F4E74F58D}" type="presParOf" srcId="{00D1D5CF-AC07-455D-B4CD-5B5C32000C36}" destId="{344AA19E-BADB-4F5D-AAFF-CB985C6A8A30}" srcOrd="1" destOrd="0" presId="urn:microsoft.com/office/officeart/2005/8/layout/chevron1"/>
    <dgm:cxn modelId="{C8DA4970-ED78-454D-A553-CC8685E0D1B2}" type="presParOf" srcId="{00D1D5CF-AC07-455D-B4CD-5B5C32000C36}" destId="{BCEFF3C7-87C6-4DF5-902A-F19EECC28225}" srcOrd="2" destOrd="0" presId="urn:microsoft.com/office/officeart/2005/8/layout/chevron1"/>
    <dgm:cxn modelId="{E82E4354-B288-40E6-AEA5-2A0F40A663F7}" type="presParOf" srcId="{00D1D5CF-AC07-455D-B4CD-5B5C32000C36}" destId="{FA8424D6-464F-41A9-84A6-AC16A29A5123}" srcOrd="3" destOrd="0" presId="urn:microsoft.com/office/officeart/2005/8/layout/chevron1"/>
    <dgm:cxn modelId="{51522DAD-DF41-40CD-85E6-56FEFC36AE64}" type="presParOf" srcId="{00D1D5CF-AC07-455D-B4CD-5B5C32000C36}" destId="{9AAEC373-1EDE-41FA-9E52-5AE7F270B6CD}" srcOrd="4" destOrd="0" presId="urn:microsoft.com/office/officeart/2005/8/layout/chevron1"/>
    <dgm:cxn modelId="{0F42683A-743E-4376-BFA2-6D6AA9FE330F}" type="presParOf" srcId="{00D1D5CF-AC07-455D-B4CD-5B5C32000C36}" destId="{DB2855E3-C0FB-4B6C-9999-FC9AC6F10ABD}" srcOrd="5" destOrd="0" presId="urn:microsoft.com/office/officeart/2005/8/layout/chevron1"/>
    <dgm:cxn modelId="{B0D01B86-05D3-43BC-8232-AE99E2A77507}" type="presParOf" srcId="{00D1D5CF-AC07-455D-B4CD-5B5C32000C36}" destId="{1EE19267-E715-42F6-A757-8BA6EC6A3B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28CAF-E30E-4D9F-8F88-ADA872B4C5F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9749D48-96C3-433C-B015-529CCCAC2A44}">
      <dgm:prSet phldrT="[Texte]"/>
      <dgm:spPr/>
      <dgm:t>
        <a:bodyPr/>
        <a:lstStyle/>
        <a:p>
          <a:r>
            <a:rPr lang="fr-FR" dirty="0" smtClean="0"/>
            <a:t>30/07/2018</a:t>
          </a:r>
        </a:p>
        <a:p>
          <a:r>
            <a:rPr lang="fr-FR" dirty="0" smtClean="0"/>
            <a:t>2</a:t>
          </a:r>
          <a:r>
            <a:rPr lang="fr-FR" baseline="30000" dirty="0" smtClean="0"/>
            <a:t>nd</a:t>
          </a:r>
          <a:r>
            <a:rPr lang="fr-FR" dirty="0" smtClean="0"/>
            <a:t> AVC</a:t>
          </a:r>
        </a:p>
      </dgm:t>
    </dgm:pt>
    <dgm:pt modelId="{0A5ADEF0-2C38-4D99-AAF8-0BB43F190436}" type="parTrans" cxnId="{DC84E5BA-2583-47C4-9C24-9C97944C580E}">
      <dgm:prSet/>
      <dgm:spPr/>
      <dgm:t>
        <a:bodyPr/>
        <a:lstStyle/>
        <a:p>
          <a:endParaRPr lang="fr-FR"/>
        </a:p>
      </dgm:t>
    </dgm:pt>
    <dgm:pt modelId="{03347CAF-4784-48EA-BBC2-7A47A684C4CA}" type="sibTrans" cxnId="{DC84E5BA-2583-47C4-9C24-9C97944C580E}">
      <dgm:prSet/>
      <dgm:spPr/>
      <dgm:t>
        <a:bodyPr/>
        <a:lstStyle/>
        <a:p>
          <a:endParaRPr lang="fr-FR"/>
        </a:p>
      </dgm:t>
    </dgm:pt>
    <dgm:pt modelId="{96828198-77CB-4BCA-9B87-451CD2B715CE}">
      <dgm:prSet phldrT="[Texte]"/>
      <dgm:spPr/>
      <dgm:t>
        <a:bodyPr/>
        <a:lstStyle/>
        <a:p>
          <a:r>
            <a:rPr lang="fr-FR" dirty="0" smtClean="0"/>
            <a:t>17/08/2018</a:t>
          </a:r>
        </a:p>
        <a:p>
          <a:r>
            <a:rPr lang="fr-FR" dirty="0" smtClean="0"/>
            <a:t>Sortie de MPR</a:t>
          </a:r>
          <a:endParaRPr lang="fr-FR" dirty="0"/>
        </a:p>
      </dgm:t>
    </dgm:pt>
    <dgm:pt modelId="{B0DC9C5A-CD22-4D5B-8307-F3E1C259F570}" type="parTrans" cxnId="{2C0FA2FD-BF57-4C7C-8BC3-4285E15D66EC}">
      <dgm:prSet/>
      <dgm:spPr/>
      <dgm:t>
        <a:bodyPr/>
        <a:lstStyle/>
        <a:p>
          <a:endParaRPr lang="fr-FR"/>
        </a:p>
      </dgm:t>
    </dgm:pt>
    <dgm:pt modelId="{9C1EB28A-4934-4288-A925-80BADA0CE0B4}" type="sibTrans" cxnId="{2C0FA2FD-BF57-4C7C-8BC3-4285E15D66EC}">
      <dgm:prSet/>
      <dgm:spPr/>
      <dgm:t>
        <a:bodyPr/>
        <a:lstStyle/>
        <a:p>
          <a:endParaRPr lang="fr-FR"/>
        </a:p>
      </dgm:t>
    </dgm:pt>
    <dgm:pt modelId="{95D63A87-8CD3-4563-A264-5BC221AE8834}">
      <dgm:prSet phldrT="[Texte]"/>
      <dgm:spPr/>
      <dgm:t>
        <a:bodyPr/>
        <a:lstStyle/>
        <a:p>
          <a:r>
            <a:rPr lang="fr-FR" dirty="0" smtClean="0"/>
            <a:t>03/09/2018 </a:t>
          </a:r>
        </a:p>
        <a:p>
          <a:r>
            <a:rPr lang="fr-FR" dirty="0" smtClean="0"/>
            <a:t>Stage ESAT</a:t>
          </a:r>
          <a:endParaRPr lang="fr-FR" dirty="0"/>
        </a:p>
      </dgm:t>
    </dgm:pt>
    <dgm:pt modelId="{4CE95F33-A5E0-4D54-A8D6-CFBE5B92DD86}" type="parTrans" cxnId="{1A48E7BA-1D51-4CBD-AEDF-5ACD4EE0CCD0}">
      <dgm:prSet/>
      <dgm:spPr/>
      <dgm:t>
        <a:bodyPr/>
        <a:lstStyle/>
        <a:p>
          <a:endParaRPr lang="fr-FR"/>
        </a:p>
      </dgm:t>
    </dgm:pt>
    <dgm:pt modelId="{7149D20A-E7A9-4B2C-AB4D-07D9247FD9BD}" type="sibTrans" cxnId="{1A48E7BA-1D51-4CBD-AEDF-5ACD4EE0CCD0}">
      <dgm:prSet/>
      <dgm:spPr/>
      <dgm:t>
        <a:bodyPr/>
        <a:lstStyle/>
        <a:p>
          <a:endParaRPr lang="fr-FR"/>
        </a:p>
      </dgm:t>
    </dgm:pt>
    <dgm:pt modelId="{3896F86C-CCB5-42D1-A654-AC3965DF3D1D}">
      <dgm:prSet phldrT="[Texte]"/>
      <dgm:spPr/>
      <dgm:t>
        <a:bodyPr/>
        <a:lstStyle/>
        <a:p>
          <a:r>
            <a:rPr lang="fr-FR" dirty="0" smtClean="0"/>
            <a:t>Contrat de travail</a:t>
          </a:r>
        </a:p>
      </dgm:t>
    </dgm:pt>
    <dgm:pt modelId="{A9C87C27-FC41-4305-B69F-C201E72421E2}" type="parTrans" cxnId="{182240DB-ECB4-4E21-A284-898962EB992F}">
      <dgm:prSet/>
      <dgm:spPr/>
      <dgm:t>
        <a:bodyPr/>
        <a:lstStyle/>
        <a:p>
          <a:endParaRPr lang="fr-FR"/>
        </a:p>
      </dgm:t>
    </dgm:pt>
    <dgm:pt modelId="{D0ECCD18-B240-4484-89C6-6AD056D50974}" type="sibTrans" cxnId="{182240DB-ECB4-4E21-A284-898962EB992F}">
      <dgm:prSet/>
      <dgm:spPr/>
      <dgm:t>
        <a:bodyPr/>
        <a:lstStyle/>
        <a:p>
          <a:endParaRPr lang="fr-FR"/>
        </a:p>
      </dgm:t>
    </dgm:pt>
    <dgm:pt modelId="{00D1D5CF-AC07-455D-B4CD-5B5C32000C36}" type="pres">
      <dgm:prSet presAssocID="{94E28CAF-E30E-4D9F-8F88-ADA872B4C5F4}" presName="Name0" presStyleCnt="0">
        <dgm:presLayoutVars>
          <dgm:dir/>
          <dgm:animLvl val="lvl"/>
          <dgm:resizeHandles val="exact"/>
        </dgm:presLayoutVars>
      </dgm:prSet>
      <dgm:spPr/>
    </dgm:pt>
    <dgm:pt modelId="{A551FC61-69C0-4505-8D9A-B70D754A4469}" type="pres">
      <dgm:prSet presAssocID="{59749D48-96C3-433C-B015-529CCCAC2A4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4AA19E-BADB-4F5D-AAFF-CB985C6A8A30}" type="pres">
      <dgm:prSet presAssocID="{03347CAF-4784-48EA-BBC2-7A47A684C4CA}" presName="parTxOnlySpace" presStyleCnt="0"/>
      <dgm:spPr/>
    </dgm:pt>
    <dgm:pt modelId="{BCEFF3C7-87C6-4DF5-902A-F19EECC28225}" type="pres">
      <dgm:prSet presAssocID="{96828198-77CB-4BCA-9B87-451CD2B715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8424D6-464F-41A9-84A6-AC16A29A5123}" type="pres">
      <dgm:prSet presAssocID="{9C1EB28A-4934-4288-A925-80BADA0CE0B4}" presName="parTxOnlySpace" presStyleCnt="0"/>
      <dgm:spPr/>
    </dgm:pt>
    <dgm:pt modelId="{9AAEC373-1EDE-41FA-9E52-5AE7F270B6CD}" type="pres">
      <dgm:prSet presAssocID="{95D63A87-8CD3-4563-A264-5BC221AE883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2855E3-C0FB-4B6C-9999-FC9AC6F10ABD}" type="pres">
      <dgm:prSet presAssocID="{7149D20A-E7A9-4B2C-AB4D-07D9247FD9BD}" presName="parTxOnlySpace" presStyleCnt="0"/>
      <dgm:spPr/>
    </dgm:pt>
    <dgm:pt modelId="{1EE19267-E715-42F6-A757-8BA6EC6A3B70}" type="pres">
      <dgm:prSet presAssocID="{3896F86C-CCB5-42D1-A654-AC3965DF3D1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82240DB-ECB4-4E21-A284-898962EB992F}" srcId="{94E28CAF-E30E-4D9F-8F88-ADA872B4C5F4}" destId="{3896F86C-CCB5-42D1-A654-AC3965DF3D1D}" srcOrd="3" destOrd="0" parTransId="{A9C87C27-FC41-4305-B69F-C201E72421E2}" sibTransId="{D0ECCD18-B240-4484-89C6-6AD056D50974}"/>
    <dgm:cxn modelId="{3E84465A-652F-4CA0-8BDE-F1292C67B256}" type="presOf" srcId="{3896F86C-CCB5-42D1-A654-AC3965DF3D1D}" destId="{1EE19267-E715-42F6-A757-8BA6EC6A3B70}" srcOrd="0" destOrd="0" presId="urn:microsoft.com/office/officeart/2005/8/layout/chevron1"/>
    <dgm:cxn modelId="{E2865C57-C27F-4A44-9827-64B899D69C27}" type="presOf" srcId="{95D63A87-8CD3-4563-A264-5BC221AE8834}" destId="{9AAEC373-1EDE-41FA-9E52-5AE7F270B6CD}" srcOrd="0" destOrd="0" presId="urn:microsoft.com/office/officeart/2005/8/layout/chevron1"/>
    <dgm:cxn modelId="{339E818A-4280-44BE-AC3F-C083EA10C5BF}" type="presOf" srcId="{96828198-77CB-4BCA-9B87-451CD2B715CE}" destId="{BCEFF3C7-87C6-4DF5-902A-F19EECC28225}" srcOrd="0" destOrd="0" presId="urn:microsoft.com/office/officeart/2005/8/layout/chevron1"/>
    <dgm:cxn modelId="{2C0FA2FD-BF57-4C7C-8BC3-4285E15D66EC}" srcId="{94E28CAF-E30E-4D9F-8F88-ADA872B4C5F4}" destId="{96828198-77CB-4BCA-9B87-451CD2B715CE}" srcOrd="1" destOrd="0" parTransId="{B0DC9C5A-CD22-4D5B-8307-F3E1C259F570}" sibTransId="{9C1EB28A-4934-4288-A925-80BADA0CE0B4}"/>
    <dgm:cxn modelId="{88C1AD5E-8E38-4434-BFAF-69CAEFAB96B5}" type="presOf" srcId="{94E28CAF-E30E-4D9F-8F88-ADA872B4C5F4}" destId="{00D1D5CF-AC07-455D-B4CD-5B5C32000C36}" srcOrd="0" destOrd="0" presId="urn:microsoft.com/office/officeart/2005/8/layout/chevron1"/>
    <dgm:cxn modelId="{131B0F01-4FF7-4652-9C40-20BEC34B12EC}" type="presOf" srcId="{59749D48-96C3-433C-B015-529CCCAC2A44}" destId="{A551FC61-69C0-4505-8D9A-B70D754A4469}" srcOrd="0" destOrd="0" presId="urn:microsoft.com/office/officeart/2005/8/layout/chevron1"/>
    <dgm:cxn modelId="{DC84E5BA-2583-47C4-9C24-9C97944C580E}" srcId="{94E28CAF-E30E-4D9F-8F88-ADA872B4C5F4}" destId="{59749D48-96C3-433C-B015-529CCCAC2A44}" srcOrd="0" destOrd="0" parTransId="{0A5ADEF0-2C38-4D99-AAF8-0BB43F190436}" sibTransId="{03347CAF-4784-48EA-BBC2-7A47A684C4CA}"/>
    <dgm:cxn modelId="{1A48E7BA-1D51-4CBD-AEDF-5ACD4EE0CCD0}" srcId="{94E28CAF-E30E-4D9F-8F88-ADA872B4C5F4}" destId="{95D63A87-8CD3-4563-A264-5BC221AE8834}" srcOrd="2" destOrd="0" parTransId="{4CE95F33-A5E0-4D54-A8D6-CFBE5B92DD86}" sibTransId="{7149D20A-E7A9-4B2C-AB4D-07D9247FD9BD}"/>
    <dgm:cxn modelId="{6E611680-27CF-418B-9B20-4920C4D3D4E5}" type="presParOf" srcId="{00D1D5CF-AC07-455D-B4CD-5B5C32000C36}" destId="{A551FC61-69C0-4505-8D9A-B70D754A4469}" srcOrd="0" destOrd="0" presId="urn:microsoft.com/office/officeart/2005/8/layout/chevron1"/>
    <dgm:cxn modelId="{37FDF8E2-6296-4A45-B5D3-65547066FB72}" type="presParOf" srcId="{00D1D5CF-AC07-455D-B4CD-5B5C32000C36}" destId="{344AA19E-BADB-4F5D-AAFF-CB985C6A8A30}" srcOrd="1" destOrd="0" presId="urn:microsoft.com/office/officeart/2005/8/layout/chevron1"/>
    <dgm:cxn modelId="{FEF2D635-786C-4D79-92DF-E2C45D4D44B1}" type="presParOf" srcId="{00D1D5CF-AC07-455D-B4CD-5B5C32000C36}" destId="{BCEFF3C7-87C6-4DF5-902A-F19EECC28225}" srcOrd="2" destOrd="0" presId="urn:microsoft.com/office/officeart/2005/8/layout/chevron1"/>
    <dgm:cxn modelId="{B71FA791-30C1-4E91-8F33-2A24A901B848}" type="presParOf" srcId="{00D1D5CF-AC07-455D-B4CD-5B5C32000C36}" destId="{FA8424D6-464F-41A9-84A6-AC16A29A5123}" srcOrd="3" destOrd="0" presId="urn:microsoft.com/office/officeart/2005/8/layout/chevron1"/>
    <dgm:cxn modelId="{67FE67FC-0A8D-45AA-93A6-5D78CC863EE8}" type="presParOf" srcId="{00D1D5CF-AC07-455D-B4CD-5B5C32000C36}" destId="{9AAEC373-1EDE-41FA-9E52-5AE7F270B6CD}" srcOrd="4" destOrd="0" presId="urn:microsoft.com/office/officeart/2005/8/layout/chevron1"/>
    <dgm:cxn modelId="{A224B429-C253-41EE-ADCA-C88DDE05DC4C}" type="presParOf" srcId="{00D1D5CF-AC07-455D-B4CD-5B5C32000C36}" destId="{DB2855E3-C0FB-4B6C-9999-FC9AC6F10ABD}" srcOrd="5" destOrd="0" presId="urn:microsoft.com/office/officeart/2005/8/layout/chevron1"/>
    <dgm:cxn modelId="{9EFF8F06-0BD5-41DF-AB5D-8BAF6E42D659}" type="presParOf" srcId="{00D1D5CF-AC07-455D-B4CD-5B5C32000C36}" destId="{1EE19267-E715-42F6-A757-8BA6EC6A3B70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1FC61-69C0-4505-8D9A-B70D754A4469}">
      <dsp:nvSpPr>
        <dsp:cNvPr id="0" name=""/>
        <dsp:cNvSpPr/>
      </dsp:nvSpPr>
      <dsp:spPr>
        <a:xfrm>
          <a:off x="3729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11/6/2015</a:t>
          </a:r>
          <a:endParaRPr lang="fr-F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AVC</a:t>
          </a:r>
          <a:endParaRPr lang="fr-FR" sz="1500" kern="1200" dirty="0"/>
        </a:p>
      </dsp:txBody>
      <dsp:txXfrm>
        <a:off x="3729" y="941809"/>
        <a:ext cx="2171152" cy="868461"/>
      </dsp:txXfrm>
    </dsp:sp>
    <dsp:sp modelId="{BCEFF3C7-87C6-4DF5-902A-F19EECC28225}">
      <dsp:nvSpPr>
        <dsp:cNvPr id="0" name=""/>
        <dsp:cNvSpPr/>
      </dsp:nvSpPr>
      <dsp:spPr>
        <a:xfrm>
          <a:off x="1957767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2/7/2015à 11/9/2015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MPR</a:t>
          </a:r>
          <a:endParaRPr lang="fr-FR" sz="1500" kern="1200" dirty="0"/>
        </a:p>
      </dsp:txBody>
      <dsp:txXfrm>
        <a:off x="1957767" y="941809"/>
        <a:ext cx="2171152" cy="868461"/>
      </dsp:txXfrm>
    </dsp:sp>
    <dsp:sp modelId="{9AAEC373-1EDE-41FA-9E52-5AE7F270B6CD}">
      <dsp:nvSpPr>
        <dsp:cNvPr id="0" name=""/>
        <dsp:cNvSpPr/>
      </dsp:nvSpPr>
      <dsp:spPr>
        <a:xfrm>
          <a:off x="3911804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01/03/2016 au 07/07/2016 </a:t>
          </a:r>
          <a:r>
            <a:rPr lang="fr-FR" sz="1500" kern="1200" dirty="0" err="1" smtClean="0"/>
            <a:t>HdJ</a:t>
          </a:r>
          <a:endParaRPr lang="fr-FR" sz="1500" kern="1200" dirty="0"/>
        </a:p>
      </dsp:txBody>
      <dsp:txXfrm>
        <a:off x="3911804" y="941809"/>
        <a:ext cx="2171152" cy="868461"/>
      </dsp:txXfrm>
    </dsp:sp>
    <dsp:sp modelId="{1EE19267-E715-42F6-A757-8BA6EC6A3B70}">
      <dsp:nvSpPr>
        <dsp:cNvPr id="0" name=""/>
        <dsp:cNvSpPr/>
      </dsp:nvSpPr>
      <dsp:spPr>
        <a:xfrm>
          <a:off x="5865841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Avril 2018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UEROS</a:t>
          </a:r>
        </a:p>
      </dsp:txBody>
      <dsp:txXfrm>
        <a:off x="5865841" y="941809"/>
        <a:ext cx="2171152" cy="868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51FC61-69C0-4505-8D9A-B70D754A4469}">
      <dsp:nvSpPr>
        <dsp:cNvPr id="0" name=""/>
        <dsp:cNvSpPr/>
      </dsp:nvSpPr>
      <dsp:spPr>
        <a:xfrm>
          <a:off x="3729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30/07/2018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</a:t>
          </a:r>
          <a:r>
            <a:rPr lang="fr-FR" sz="1800" kern="1200" baseline="30000" dirty="0" smtClean="0"/>
            <a:t>nd</a:t>
          </a:r>
          <a:r>
            <a:rPr lang="fr-FR" sz="1800" kern="1200" dirty="0" smtClean="0"/>
            <a:t> AVC</a:t>
          </a:r>
        </a:p>
      </dsp:txBody>
      <dsp:txXfrm>
        <a:off x="3729" y="941809"/>
        <a:ext cx="2171152" cy="868461"/>
      </dsp:txXfrm>
    </dsp:sp>
    <dsp:sp modelId="{BCEFF3C7-87C6-4DF5-902A-F19EECC28225}">
      <dsp:nvSpPr>
        <dsp:cNvPr id="0" name=""/>
        <dsp:cNvSpPr/>
      </dsp:nvSpPr>
      <dsp:spPr>
        <a:xfrm>
          <a:off x="1957767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17/08/2018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Sortie de MPR</a:t>
          </a:r>
          <a:endParaRPr lang="fr-FR" sz="1800" kern="1200" dirty="0"/>
        </a:p>
      </dsp:txBody>
      <dsp:txXfrm>
        <a:off x="1957767" y="941809"/>
        <a:ext cx="2171152" cy="868461"/>
      </dsp:txXfrm>
    </dsp:sp>
    <dsp:sp modelId="{9AAEC373-1EDE-41FA-9E52-5AE7F270B6CD}">
      <dsp:nvSpPr>
        <dsp:cNvPr id="0" name=""/>
        <dsp:cNvSpPr/>
      </dsp:nvSpPr>
      <dsp:spPr>
        <a:xfrm>
          <a:off x="3911804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03/09/2018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Stage ESAT</a:t>
          </a:r>
          <a:endParaRPr lang="fr-FR" sz="1800" kern="1200" dirty="0"/>
        </a:p>
      </dsp:txBody>
      <dsp:txXfrm>
        <a:off x="3911804" y="941809"/>
        <a:ext cx="2171152" cy="868461"/>
      </dsp:txXfrm>
    </dsp:sp>
    <dsp:sp modelId="{1EE19267-E715-42F6-A757-8BA6EC6A3B70}">
      <dsp:nvSpPr>
        <dsp:cNvPr id="0" name=""/>
        <dsp:cNvSpPr/>
      </dsp:nvSpPr>
      <dsp:spPr>
        <a:xfrm>
          <a:off x="5865841" y="941809"/>
          <a:ext cx="2171152" cy="868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Contrat de travail</a:t>
          </a:r>
        </a:p>
      </dsp:txBody>
      <dsp:txXfrm>
        <a:off x="5865841" y="941809"/>
        <a:ext cx="2171152" cy="868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B2A149-85F6-4A6C-B658-7CD38695FFEE}" type="datetimeFigureOut">
              <a:rPr lang="fr-FR" smtClean="0"/>
              <a:pPr/>
              <a:t>13/06/2019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86C123-A814-4854-A6DA-F21E1EE65A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zierpa\Desktop\Pr&#233;sentation%20RESEAU%20Picardie%2014%20juin%202019\Vid&#233;o%20finale%20S&#233;bastien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3429024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Expérience d’un partenariat entre secteur sanitaire et médico-social </a:t>
            </a:r>
            <a:br>
              <a:rPr lang="fr-FR" sz="3600" dirty="0" smtClean="0"/>
            </a:br>
            <a:r>
              <a:rPr lang="fr-FR" sz="3600" dirty="0" smtClean="0"/>
              <a:t>pour un sujet jeune: </a:t>
            </a:r>
            <a:br>
              <a:rPr lang="fr-FR" sz="3600" dirty="0" smtClean="0"/>
            </a:br>
            <a:r>
              <a:rPr lang="fr-FR" sz="3600" dirty="0" smtClean="0"/>
              <a:t>Contraintes et succès d’une filière de territoire.</a:t>
            </a:r>
            <a:endParaRPr lang="fr-FR" sz="3600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64813"/>
            <a:ext cx="6647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						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4214818"/>
            <a:ext cx="27860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Reference Sans Serif" pitchFamily="34" charset="0"/>
                <a:ea typeface="Times New Roman" pitchFamily="18" charset="0"/>
                <a:cs typeface="Arial" pitchFamily="34" charset="0"/>
              </a:rPr>
              <a:t>U E R O S</a:t>
            </a:r>
            <a:endParaRPr lang="fr-F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solidFill>
                  <a:srgbClr val="8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NORD/PAS-DE-CALAIS/PICARDIE</a:t>
            </a:r>
            <a:endParaRPr lang="fr-F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Rue du Docteur Calot - 62608 Berck-sur-Mer</a:t>
            </a:r>
            <a:endParaRPr lang="fr-F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9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Tel : 03 21 89 20 36 - Fax : 03 21 89 25 96</a:t>
            </a:r>
            <a:endParaRPr lang="fr-F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://169.3.200.105/data_tiny/filemanager/files/2015/logo_couleur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214818"/>
            <a:ext cx="4357686" cy="171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4519" y="3614364"/>
            <a:ext cx="4565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 orientation UEROS accordée par la MDPH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611560" y="548680"/>
            <a:ext cx="2124236" cy="504056"/>
            <a:chOff x="6410559" y="4729790"/>
            <a:chExt cx="2124236" cy="50405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410559" y="4729790"/>
              <a:ext cx="212423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588224" y="4797152"/>
              <a:ext cx="1768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04/05/2016 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756757" y="119675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Monsieur a reçu les notifications de la MDPH qui </a:t>
            </a:r>
            <a:r>
              <a:rPr lang="fr-FR" b="1" dirty="0"/>
              <a:t>rejette</a:t>
            </a:r>
            <a:r>
              <a:rPr lang="fr-FR" dirty="0"/>
              <a:t> les demandes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54023" y="1196752"/>
            <a:ext cx="482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Nouveau dossier MDPH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709656" y="3110308"/>
            <a:ext cx="2527158" cy="504056"/>
            <a:chOff x="4511558" y="4812830"/>
            <a:chExt cx="2527158" cy="50405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4511558" y="4812830"/>
              <a:ext cx="212423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572000" y="4880192"/>
              <a:ext cx="2466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Novembre 2016 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26442" y="4796723"/>
            <a:ext cx="2124236" cy="504056"/>
            <a:chOff x="3872375" y="5805264"/>
            <a:chExt cx="2124236" cy="504056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3872375" y="5805264"/>
              <a:ext cx="2124236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995936" y="5805264"/>
              <a:ext cx="16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Avril </a:t>
              </a:r>
              <a:r>
                <a:rPr lang="fr-FR" b="1" dirty="0" smtClean="0">
                  <a:solidFill>
                    <a:srgbClr val="7030A0"/>
                  </a:solidFill>
                </a:rPr>
                <a:t>2018 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350101" y="5517232"/>
            <a:ext cx="387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début de stage UEROS</a:t>
            </a:r>
          </a:p>
        </p:txBody>
      </p:sp>
    </p:spTree>
    <p:extLst>
      <p:ext uri="{BB962C8B-B14F-4D97-AF65-F5344CB8AC3E}">
        <p14:creationId xmlns="" xmlns:p14="http://schemas.microsoft.com/office/powerpoint/2010/main" val="12086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28794" y="485776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Questions qui se posent alors:</a:t>
            </a:r>
          </a:p>
          <a:p>
            <a:pPr algn="ctr"/>
            <a:r>
              <a:rPr lang="fr-FR" b="1" dirty="0" smtClean="0"/>
              <a:t>DEMARCHES ADMINISTRATIVES MDPH?</a:t>
            </a:r>
          </a:p>
          <a:p>
            <a:pPr algn="ctr"/>
            <a:r>
              <a:rPr lang="fr-FR" b="1" dirty="0" smtClean="0"/>
              <a:t>DELAI DES DEMARCHES…. INCOMPRESSIBLE</a:t>
            </a:r>
            <a:endParaRPr lang="fr-FR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683568" y="293880"/>
            <a:ext cx="7454917" cy="2557315"/>
            <a:chOff x="683568" y="293880"/>
            <a:chExt cx="7454917" cy="2557315"/>
          </a:xfrm>
        </p:grpSpPr>
        <p:sp>
          <p:nvSpPr>
            <p:cNvPr id="11" name="ZoneTexte 10"/>
            <p:cNvSpPr txBox="1"/>
            <p:nvPr/>
          </p:nvSpPr>
          <p:spPr>
            <a:xfrm>
              <a:off x="785786" y="2204864"/>
              <a:ext cx="7352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48h après </a:t>
              </a:r>
              <a:r>
                <a:rPr lang="fr-FR" dirty="0" smtClean="0"/>
                <a:t>= retour de la fonction motrice du membre inférieur</a:t>
              </a:r>
            </a:p>
            <a:p>
              <a:r>
                <a:rPr lang="fr-FR" dirty="0">
                  <a:solidFill>
                    <a:srgbClr val="7030A0"/>
                  </a:solidFill>
                </a:rPr>
                <a:t>*</a:t>
              </a:r>
              <a:r>
                <a:rPr lang="fr-FR" dirty="0" smtClean="0">
                  <a:solidFill>
                    <a:srgbClr val="7030A0"/>
                  </a:solidFill>
                </a:rPr>
                <a:t>Investissement +++ de Sébastien dans sa rééducation en MPR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683568" y="293880"/>
              <a:ext cx="7405624" cy="1793242"/>
              <a:chOff x="683568" y="293880"/>
              <a:chExt cx="7405624" cy="1793242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835078" y="1440791"/>
                <a:ext cx="7254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Conséquence immédiate: déficit moteur complet du membre inférieur droit</a:t>
                </a:r>
                <a:endParaRPr lang="fr-FR" dirty="0"/>
              </a:p>
            </p:txBody>
          </p:sp>
          <p:grpSp>
            <p:nvGrpSpPr>
              <p:cNvPr id="3" name="Groupe 2"/>
              <p:cNvGrpSpPr/>
              <p:nvPr/>
            </p:nvGrpSpPr>
            <p:grpSpPr>
              <a:xfrm>
                <a:off x="683568" y="293880"/>
                <a:ext cx="5643292" cy="1261171"/>
                <a:chOff x="683568" y="293880"/>
                <a:chExt cx="5643292" cy="1261171"/>
              </a:xfrm>
            </p:grpSpPr>
            <p:sp>
              <p:nvSpPr>
                <p:cNvPr id="8" name="ZoneTexte 7"/>
                <p:cNvSpPr txBox="1"/>
                <p:nvPr/>
              </p:nvSpPr>
              <p:spPr>
                <a:xfrm>
                  <a:off x="754696" y="908720"/>
                  <a:ext cx="557216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Hospitalisation: </a:t>
                  </a:r>
                  <a:r>
                    <a:rPr lang="fr-FR" b="1" dirty="0" smtClean="0"/>
                    <a:t>nouvel AVC</a:t>
                  </a:r>
                </a:p>
                <a:p>
                  <a:r>
                    <a:rPr lang="fr-FR" dirty="0" smtClean="0"/>
                    <a:t> </a:t>
                  </a:r>
                  <a:endParaRPr lang="fr-FR" dirty="0"/>
                </a:p>
              </p:txBody>
            </p:sp>
            <p:grpSp>
              <p:nvGrpSpPr>
                <p:cNvPr id="2" name="Groupe 1"/>
                <p:cNvGrpSpPr/>
                <p:nvPr/>
              </p:nvGrpSpPr>
              <p:grpSpPr>
                <a:xfrm>
                  <a:off x="683568" y="293880"/>
                  <a:ext cx="4388498" cy="504056"/>
                  <a:chOff x="683568" y="293880"/>
                  <a:chExt cx="4388498" cy="504056"/>
                </a:xfrm>
              </p:grpSpPr>
              <p:sp>
                <p:nvSpPr>
                  <p:cNvPr id="5" name="ZoneTexte 4"/>
                  <p:cNvSpPr txBox="1"/>
                  <p:nvPr/>
                </p:nvSpPr>
                <p:spPr>
                  <a:xfrm>
                    <a:off x="785786" y="428604"/>
                    <a:ext cx="42862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rgbClr val="7030A0"/>
                        </a:solidFill>
                      </a:rPr>
                      <a:t>30 juillet 2018</a:t>
                    </a:r>
                    <a:endParaRPr lang="fr-FR" b="1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10" name="Rectangle à coins arrondis 9"/>
                  <p:cNvSpPr/>
                  <p:nvPr/>
                </p:nvSpPr>
                <p:spPr>
                  <a:xfrm>
                    <a:off x="683568" y="293880"/>
                    <a:ext cx="2124236" cy="504056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</p:grpSp>
      <p:grpSp>
        <p:nvGrpSpPr>
          <p:cNvPr id="7" name="Groupe 6"/>
          <p:cNvGrpSpPr/>
          <p:nvPr/>
        </p:nvGrpSpPr>
        <p:grpSpPr>
          <a:xfrm>
            <a:off x="683415" y="3294324"/>
            <a:ext cx="7193484" cy="1214231"/>
            <a:chOff x="664664" y="3582050"/>
            <a:chExt cx="7193484" cy="1214231"/>
          </a:xfrm>
        </p:grpSpPr>
        <p:sp>
          <p:nvSpPr>
            <p:cNvPr id="13" name="ZoneTexte 12"/>
            <p:cNvSpPr txBox="1"/>
            <p:nvPr/>
          </p:nvSpPr>
          <p:spPr>
            <a:xfrm>
              <a:off x="785786" y="4149950"/>
              <a:ext cx="7072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retour à domicile, marche avec une canne et fonctions cognitives </a:t>
              </a:r>
              <a:r>
                <a:rPr lang="fr-FR" u="sng" dirty="0"/>
                <a:t>a</a:t>
              </a:r>
              <a:r>
                <a:rPr lang="fr-FR" u="sng" dirty="0" smtClean="0"/>
                <a:t> priori</a:t>
              </a:r>
              <a:r>
                <a:rPr lang="fr-FR" dirty="0" smtClean="0"/>
                <a:t> inchangées 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664664" y="3582050"/>
              <a:ext cx="4388498" cy="504056"/>
              <a:chOff x="683568" y="293880"/>
              <a:chExt cx="4388498" cy="504056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785786" y="428604"/>
                <a:ext cx="428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17 Août 2018</a:t>
                </a:r>
                <a:endParaRPr lang="fr-FR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683568" y="293880"/>
                <a:ext cx="2124236" cy="504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Collaboration entre </a:t>
            </a:r>
            <a:br>
              <a:rPr lang="fr-FR" dirty="0" smtClean="0"/>
            </a:br>
            <a:r>
              <a:rPr lang="fr-FR" dirty="0" smtClean="0"/>
              <a:t>secteur Sanitaire et </a:t>
            </a:r>
            <a:r>
              <a:rPr lang="fr-FR" dirty="0" err="1" smtClean="0"/>
              <a:t>medico-social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LOUIS-JOSEPH Hélène</a:t>
            </a:r>
          </a:p>
          <a:p>
            <a:r>
              <a:rPr lang="fr-FR" dirty="0" smtClean="0"/>
              <a:t>MAZIERES Paule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51520" y="598418"/>
            <a:ext cx="8504482" cy="3231654"/>
            <a:chOff x="251520" y="598418"/>
            <a:chExt cx="8504482" cy="3231654"/>
          </a:xfrm>
        </p:grpSpPr>
        <p:sp>
          <p:nvSpPr>
            <p:cNvPr id="4" name="Rectangle 3"/>
            <p:cNvSpPr/>
            <p:nvPr/>
          </p:nvSpPr>
          <p:spPr>
            <a:xfrm>
              <a:off x="251520" y="598418"/>
              <a:ext cx="7488832" cy="648072"/>
            </a:xfrm>
            <a:prstGeom prst="wedgeRectCallout">
              <a:avLst>
                <a:gd name="adj1" fmla="val -25150"/>
                <a:gd name="adj2" fmla="val 9242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26318" y="598418"/>
              <a:ext cx="8429684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7030A0"/>
                  </a:solidFill>
                </a:rPr>
                <a:t>Problèmes rencontrés à la sortie d’hospitalisation:</a:t>
              </a:r>
            </a:p>
            <a:p>
              <a:endParaRPr lang="fr-FR" dirty="0" smtClean="0">
                <a:solidFill>
                  <a:srgbClr val="7030A0"/>
                </a:solidFill>
              </a:endParaRPr>
            </a:p>
            <a:p>
              <a:r>
                <a:rPr lang="fr-FR" dirty="0" smtClean="0"/>
                <a:t>	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-Échéance du stage en ESAT </a:t>
              </a:r>
            </a:p>
            <a:p>
              <a:endParaRPr lang="fr-FR" dirty="0" smtClean="0"/>
            </a:p>
            <a:p>
              <a:r>
                <a:rPr lang="fr-FR" dirty="0" smtClean="0"/>
                <a:t>	-Capacité à poursuivre son parcours d’insertion?</a:t>
              </a:r>
            </a:p>
            <a:p>
              <a:endParaRPr lang="fr-FR" dirty="0" smtClean="0"/>
            </a:p>
            <a:p>
              <a:r>
                <a:rPr lang="fr-FR" dirty="0" smtClean="0"/>
                <a:t>	- Fermeture de l’UEROS jusqu’au 20 aout 2018</a:t>
              </a:r>
            </a:p>
            <a:p>
              <a:endParaRPr lang="fr-FR" dirty="0" smtClean="0"/>
            </a:p>
            <a:p>
              <a:endParaRPr lang="fr-FR" dirty="0" smtClean="0"/>
            </a:p>
            <a:p>
              <a:r>
                <a:rPr lang="fr-FR" dirty="0" smtClean="0"/>
                <a:t>	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57158" y="3645024"/>
            <a:ext cx="8001056" cy="1569660"/>
            <a:chOff x="357158" y="3645024"/>
            <a:chExt cx="8001056" cy="1569660"/>
          </a:xfrm>
        </p:grpSpPr>
        <p:sp>
          <p:nvSpPr>
            <p:cNvPr id="3" name="Rectangle 2"/>
            <p:cNvSpPr/>
            <p:nvPr/>
          </p:nvSpPr>
          <p:spPr>
            <a:xfrm>
              <a:off x="357158" y="3645024"/>
              <a:ext cx="80010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>
                  <a:solidFill>
                    <a:srgbClr val="7030A0"/>
                  </a:solidFill>
                </a:rPr>
                <a:t>Propositions faites pour palier à ces difficultés:</a:t>
              </a:r>
            </a:p>
            <a:p>
              <a:r>
                <a:rPr lang="fr-FR" dirty="0" smtClean="0"/>
                <a:t>	</a:t>
              </a:r>
            </a:p>
            <a:p>
              <a:r>
                <a:rPr lang="fr-FR" dirty="0" smtClean="0"/>
                <a:t>	</a:t>
              </a:r>
            </a:p>
            <a:p>
              <a:r>
                <a:rPr lang="fr-FR" dirty="0"/>
                <a:t>	</a:t>
              </a:r>
              <a:r>
                <a:rPr lang="fr-FR" dirty="0" smtClean="0"/>
                <a:t>-Consultation à BERCK avec le médecin référent de l’UEROS</a:t>
              </a:r>
            </a:p>
            <a:p>
              <a:endParaRPr lang="fr-FR" dirty="0" smtClean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7158" y="3645024"/>
              <a:ext cx="7095162" cy="507476"/>
            </a:xfrm>
            <a:prstGeom prst="wedgeRectCallout">
              <a:avLst>
                <a:gd name="adj1" fmla="val -19141"/>
                <a:gd name="adj2" fmla="val 1425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701157" y="5517232"/>
            <a:ext cx="6768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</a:rPr>
              <a:t>Mais nouveaux problèmes… pas de prise en charge du transport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85720" y="710987"/>
            <a:ext cx="7900047" cy="2123658"/>
            <a:chOff x="285720" y="710987"/>
            <a:chExt cx="7900047" cy="2123658"/>
          </a:xfrm>
        </p:grpSpPr>
        <p:sp>
          <p:nvSpPr>
            <p:cNvPr id="3" name="ZoneTexte 2"/>
            <p:cNvSpPr txBox="1"/>
            <p:nvPr/>
          </p:nvSpPr>
          <p:spPr>
            <a:xfrm>
              <a:off x="302666" y="710987"/>
              <a:ext cx="7883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Pour parer à ces difficultés:</a:t>
              </a:r>
            </a:p>
            <a:p>
              <a:endParaRPr lang="fr-FR" dirty="0" smtClean="0"/>
            </a:p>
            <a:p>
              <a:endParaRPr lang="fr-FR" dirty="0" smtClean="0"/>
            </a:p>
            <a:p>
              <a:r>
                <a:rPr lang="fr-FR" dirty="0" smtClean="0"/>
                <a:t>UEROS et CH Compiègne conviennent d’un </a:t>
              </a:r>
              <a:r>
                <a:rPr lang="fr-FR" b="1" u="sng" dirty="0" smtClean="0"/>
                <a:t>rendez-vous coordonné </a:t>
              </a:r>
              <a:r>
                <a:rPr lang="fr-FR" dirty="0" smtClean="0"/>
                <a:t>au CH</a:t>
              </a:r>
            </a:p>
            <a:p>
              <a:r>
                <a:rPr lang="fr-FR" dirty="0" smtClean="0"/>
                <a:t>(référent professionnel UEROS + kinésithérapeute + ergothérapeute + Médecin MPR )</a:t>
              </a:r>
            </a:p>
            <a:p>
              <a:endParaRPr lang="fr-FR" dirty="0" smtClean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85720" y="710987"/>
              <a:ext cx="5078368" cy="486956"/>
            </a:xfrm>
            <a:prstGeom prst="wedgeRectCallout">
              <a:avLst>
                <a:gd name="adj1" fmla="val -23925"/>
                <a:gd name="adj2" fmla="val 12319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72540" y="3356992"/>
            <a:ext cx="7858180" cy="1804299"/>
            <a:chOff x="285720" y="3501008"/>
            <a:chExt cx="7858180" cy="1804299"/>
          </a:xfrm>
        </p:grpSpPr>
        <p:sp>
          <p:nvSpPr>
            <p:cNvPr id="4" name="Rectangle 3"/>
            <p:cNvSpPr/>
            <p:nvPr/>
          </p:nvSpPr>
          <p:spPr>
            <a:xfrm>
              <a:off x="285720" y="3643314"/>
              <a:ext cx="785818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dirty="0" smtClean="0"/>
                <a:t>Conclusion de la collaboration:</a:t>
              </a:r>
            </a:p>
            <a:p>
              <a:endParaRPr lang="fr-FR" sz="2400" dirty="0" smtClean="0"/>
            </a:p>
            <a:p>
              <a:endParaRPr lang="fr-FR" dirty="0" smtClean="0">
                <a:sym typeface="Wingdings" pitchFamily="2" charset="2"/>
              </a:endParaRPr>
            </a:p>
            <a:p>
              <a:r>
                <a:rPr lang="fr-FR" dirty="0" smtClean="0">
                  <a:sym typeface="Wingdings" pitchFamily="2" charset="2"/>
                </a:rPr>
                <a:t>Sébastien peut se rendre au stage en ESAT initialement prévu le 03 septembre2018</a:t>
              </a:r>
              <a:endParaRPr lang="fr-FR" dirty="0" smtClean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5720" y="3501008"/>
              <a:ext cx="4574312" cy="648072"/>
            </a:xfrm>
            <a:prstGeom prst="wedgeRectCallout">
              <a:avLst>
                <a:gd name="adj1" fmla="val -17400"/>
                <a:gd name="adj2" fmla="val 910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9931" y="1772816"/>
            <a:ext cx="747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S’il n’y avait pas eu collaboration entre partenaires sanitaire et médico-social,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1193" y="5365339"/>
            <a:ext cx="743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majorés par les conséquences du nouveau problème de santé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931" y="2708920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Autre point à considérer = Prise en charge sur le plan tarifaire complexe!</a:t>
            </a:r>
          </a:p>
          <a:p>
            <a:pPr>
              <a:buFont typeface="Wingdings"/>
              <a:buChar char="à"/>
            </a:pPr>
            <a:r>
              <a:rPr lang="fr-FR" dirty="0" smtClean="0"/>
              <a:t>En stage d’insertion? </a:t>
            </a:r>
          </a:p>
          <a:p>
            <a:pPr>
              <a:buFont typeface="Wingdings"/>
              <a:buChar char="à"/>
            </a:pPr>
            <a:r>
              <a:rPr lang="fr-FR" dirty="0" smtClean="0"/>
              <a:t>Hospitalisé?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931" y="595466"/>
            <a:ext cx="7067151" cy="864096"/>
          </a:xfrm>
          <a:prstGeom prst="wedgeRectCallout">
            <a:avLst>
              <a:gd name="adj1" fmla="val -21798"/>
              <a:gd name="adj2" fmla="val 8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71600" y="70434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conclusion, un </a:t>
            </a:r>
            <a:r>
              <a:rPr lang="fr-FR" dirty="0"/>
              <a:t>fort </a:t>
            </a:r>
            <a:r>
              <a:rPr lang="fr-FR" b="1" u="sng" dirty="0">
                <a:solidFill>
                  <a:srgbClr val="7030A0"/>
                </a:solidFill>
              </a:rPr>
              <a:t>risque de rupture de parcours </a:t>
            </a:r>
            <a:endParaRPr lang="fr-FR" b="1" u="sng" dirty="0" smtClean="0">
              <a:solidFill>
                <a:srgbClr val="7030A0"/>
              </a:solidFill>
            </a:endParaRPr>
          </a:p>
          <a:p>
            <a:r>
              <a:rPr lang="fr-FR" dirty="0" smtClean="0"/>
              <a:t>(</a:t>
            </a:r>
            <a:r>
              <a:rPr lang="fr-FR" dirty="0"/>
              <a:t>du point de vue des établissements)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601193" y="4282836"/>
            <a:ext cx="6995143" cy="586324"/>
          </a:xfrm>
          <a:prstGeom prst="wedgeRectCallout">
            <a:avLst>
              <a:gd name="adj1" fmla="val -21798"/>
              <a:gd name="adj2" fmla="val 80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1193" y="4365104"/>
            <a:ext cx="699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7030A0"/>
                </a:solidFill>
              </a:rPr>
              <a:t>Risque de rupture du parcours </a:t>
            </a:r>
            <a:r>
              <a:rPr lang="fr-FR" dirty="0"/>
              <a:t>(du point de vue de la personne)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1790600761"/>
              </p:ext>
            </p:extLst>
          </p:nvPr>
        </p:nvGraphicFramePr>
        <p:xfrm>
          <a:off x="107504" y="1772816"/>
          <a:ext cx="804072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clair 2"/>
          <p:cNvSpPr/>
          <p:nvPr/>
        </p:nvSpPr>
        <p:spPr>
          <a:xfrm>
            <a:off x="4788024" y="2132856"/>
            <a:ext cx="864096" cy="57606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553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="" xmlns:p14="http://schemas.microsoft.com/office/powerpoint/2010/main" val="166889641"/>
              </p:ext>
            </p:extLst>
          </p:nvPr>
        </p:nvGraphicFramePr>
        <p:xfrm>
          <a:off x="179512" y="2204864"/>
          <a:ext cx="8040724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Éclair 2"/>
          <p:cNvSpPr/>
          <p:nvPr/>
        </p:nvSpPr>
        <p:spPr>
          <a:xfrm>
            <a:off x="3131840" y="2492896"/>
            <a:ext cx="864096" cy="57606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Éclair 3"/>
          <p:cNvSpPr/>
          <p:nvPr/>
        </p:nvSpPr>
        <p:spPr>
          <a:xfrm>
            <a:off x="5148064" y="2492896"/>
            <a:ext cx="864096" cy="57606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9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2195736" y="3284984"/>
            <a:ext cx="439248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71472" y="4071942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Mais attention, il ne faut pas croire qu’il n’y a plus de risque de rupture de parcours pour Sébastien:</a:t>
            </a:r>
          </a:p>
          <a:p>
            <a:pPr algn="ctr"/>
            <a:r>
              <a:rPr lang="fr-FR" sz="2000" b="1" dirty="0" smtClean="0"/>
              <a:t>Dossier classé sans suite pour raison administrative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910" y="335756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7030A0"/>
                </a:solidFill>
              </a:rPr>
              <a:t>Nouveau but dans la vie!</a:t>
            </a:r>
            <a:endParaRPr lang="fr-FR" sz="2400" dirty="0">
              <a:solidFill>
                <a:srgbClr val="7030A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71472" y="658557"/>
            <a:ext cx="7592317" cy="2033193"/>
            <a:chOff x="571472" y="658557"/>
            <a:chExt cx="7592317" cy="2033193"/>
          </a:xfrm>
        </p:grpSpPr>
        <p:sp>
          <p:nvSpPr>
            <p:cNvPr id="2" name="ZoneTexte 1"/>
            <p:cNvSpPr txBox="1"/>
            <p:nvPr/>
          </p:nvSpPr>
          <p:spPr>
            <a:xfrm>
              <a:off x="571472" y="1214422"/>
              <a:ext cx="759231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r>
                <a:rPr lang="fr-FR" dirty="0" smtClean="0"/>
                <a:t>	- Projet ESAT validé par l’UEROS</a:t>
              </a:r>
            </a:p>
            <a:p>
              <a:r>
                <a:rPr lang="fr-FR" dirty="0" smtClean="0"/>
                <a:t>	- Période de stage très positive </a:t>
              </a:r>
            </a:p>
            <a:p>
              <a:r>
                <a:rPr lang="fr-FR" dirty="0" smtClean="0"/>
                <a:t>	- Sébastien se projette dans le milieu protégé où il pourra </a:t>
              </a:r>
            </a:p>
            <a:p>
              <a:pPr>
                <a:tabLst>
                  <a:tab pos="1076325" algn="l"/>
                </a:tabLst>
              </a:pPr>
              <a:r>
                <a:rPr lang="fr-FR" dirty="0" smtClean="0"/>
                <a:t>	s’épanouir socialement et par le travail</a:t>
              </a:r>
              <a:endParaRPr lang="fr-FR" dirty="0"/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642910" y="658557"/>
              <a:ext cx="4388498" cy="504056"/>
              <a:chOff x="683568" y="293880"/>
              <a:chExt cx="4388498" cy="504056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785786" y="428604"/>
                <a:ext cx="4286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7030A0"/>
                    </a:solidFill>
                  </a:rPr>
                  <a:t>Avril 2019</a:t>
                </a:r>
                <a:endParaRPr lang="fr-FR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683568" y="293880"/>
                <a:ext cx="2124236" cy="5040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6484" y="2276872"/>
            <a:ext cx="78581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réaliser un travail en réseau +++ =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donner les moyens aux équipes de collaborer (réglementations…)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mutualiser les connaissances et les compétences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collaborer entre filières sanitaire/médico-social / administratives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…</a:t>
            </a:r>
          </a:p>
          <a:p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mettre en place un suivi de la personne </a:t>
            </a:r>
            <a:r>
              <a:rPr lang="fr-FR" dirty="0" err="1" smtClean="0"/>
              <a:t>Cérébro</a:t>
            </a:r>
            <a:r>
              <a:rPr lang="fr-FR" dirty="0" smtClean="0"/>
              <a:t>-lésée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r>
              <a:rPr lang="fr-FR" dirty="0" smtClean="0"/>
              <a:t> faciliter l’attribution de moyens financiers (pro et patients/usagers)</a:t>
            </a:r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467544" y="260648"/>
            <a:ext cx="7128792" cy="1938992"/>
            <a:chOff x="683568" y="4869160"/>
            <a:chExt cx="7128792" cy="1938992"/>
          </a:xfrm>
        </p:grpSpPr>
        <p:sp>
          <p:nvSpPr>
            <p:cNvPr id="3" name="ZoneTexte 2"/>
            <p:cNvSpPr txBox="1"/>
            <p:nvPr/>
          </p:nvSpPr>
          <p:spPr>
            <a:xfrm>
              <a:off x="899592" y="4869160"/>
              <a:ext cx="68407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7030A0"/>
                  </a:solidFill>
                </a:rPr>
                <a:t>Tous les partenaires s’accordent sur l’importance de la Réponse Accompagnée Pour Tous,</a:t>
              </a:r>
            </a:p>
            <a:p>
              <a:endParaRPr lang="fr-FR" sz="2400" b="1" dirty="0">
                <a:solidFill>
                  <a:srgbClr val="7030A0"/>
                </a:solidFill>
              </a:endParaRPr>
            </a:p>
            <a:p>
              <a:pPr algn="ctr"/>
              <a:r>
                <a:rPr lang="fr-FR" sz="2400" b="1" dirty="0">
                  <a:solidFill>
                    <a:srgbClr val="7030A0"/>
                  </a:solidFill>
                </a:rPr>
                <a:t>à condition de :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83568" y="4869160"/>
              <a:ext cx="7128792" cy="1200329"/>
            </a:xfrm>
            <a:prstGeom prst="wedgeRectCallout">
              <a:avLst>
                <a:gd name="adj1" fmla="val -19796"/>
                <a:gd name="adj2" fmla="val 8789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031504"/>
          </a:xfrm>
        </p:spPr>
        <p:txBody>
          <a:bodyPr/>
          <a:lstStyle/>
          <a:p>
            <a:pPr algn="ctr"/>
            <a:r>
              <a:rPr lang="fr-FR" dirty="0" smtClean="0"/>
              <a:t>AVC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POL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7191" y="171448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7030A0"/>
                </a:solidFill>
              </a:rPr>
              <a:t>Merci pour votre écoute</a:t>
            </a:r>
            <a:endParaRPr lang="fr-FR" sz="48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1472" y="3286124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Dr POL Sabine – Médecin MPR</a:t>
            </a:r>
          </a:p>
          <a:p>
            <a:pPr algn="ctr"/>
            <a:r>
              <a:rPr lang="fr-FR" dirty="0" smtClean="0"/>
              <a:t>CH COMPIEGNE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MAZIERES Paule – Chargée d’Insertion </a:t>
            </a:r>
            <a:r>
              <a:rPr lang="fr-FR" dirty="0" err="1" smtClean="0"/>
              <a:t>Socio-Professionnelle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UEROS BERCK-SUR-MER  - Fondation </a:t>
            </a:r>
            <a:r>
              <a:rPr lang="fr-FR" dirty="0" err="1" smtClean="0"/>
              <a:t>Hopale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LOUIS-JOSEPH Hélène – Ergothérapeute</a:t>
            </a:r>
          </a:p>
          <a:p>
            <a:pPr algn="ctr"/>
            <a:r>
              <a:rPr lang="fr-FR" dirty="0" smtClean="0"/>
              <a:t>CH COMPIEGNE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et</a:t>
            </a:r>
          </a:p>
          <a:p>
            <a:pPr algn="ctr"/>
            <a:r>
              <a:rPr lang="fr-FR" dirty="0" smtClean="0"/>
              <a:t>Sébastien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7908925" cy="10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Un Problème de Santé publique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dirty="0"/>
              <a:t>L’accident vasculaire cérébral (AVC) problème majeur de santé publique</a:t>
            </a:r>
          </a:p>
          <a:p>
            <a:pPr eaLnBrk="1" hangingPunct="1"/>
            <a:r>
              <a:rPr lang="fr-FR" dirty="0"/>
              <a:t>fréquent : 150 000 AVC/an</a:t>
            </a:r>
          </a:p>
          <a:p>
            <a:pPr eaLnBrk="1" hangingPunct="1"/>
            <a:r>
              <a:rPr lang="fr-FR" dirty="0"/>
              <a:t>grave : mortalité de  25 % à 45 % à 6 mois</a:t>
            </a:r>
          </a:p>
          <a:p>
            <a:pPr eaLnBrk="1" hangingPunct="1"/>
            <a:r>
              <a:rPr lang="fr-FR" dirty="0"/>
              <a:t>1</a:t>
            </a:r>
            <a:r>
              <a:rPr lang="fr-FR" baseline="30000" dirty="0"/>
              <a:t>ere </a:t>
            </a:r>
            <a:r>
              <a:rPr lang="fr-FR" dirty="0"/>
              <a:t> cause de handicap acquis</a:t>
            </a:r>
          </a:p>
          <a:p>
            <a:pPr lvl="0">
              <a:buClr>
                <a:srgbClr val="98C723"/>
              </a:buClr>
            </a:pPr>
            <a:r>
              <a:rPr lang="fr-FR" dirty="0">
                <a:solidFill>
                  <a:srgbClr val="5B6973"/>
                </a:solidFill>
              </a:rPr>
              <a:t>Fréquence augmente avec l'âge </a:t>
            </a:r>
          </a:p>
          <a:p>
            <a:pPr lvl="0">
              <a:buClr>
                <a:srgbClr val="98C723"/>
              </a:buClr>
            </a:pPr>
            <a:r>
              <a:rPr lang="fr-FR" dirty="0">
                <a:solidFill>
                  <a:srgbClr val="5B6973"/>
                </a:solidFill>
              </a:rPr>
              <a:t>25 % des personnes atteintes ont tout de même moins de 65 ans.</a:t>
            </a:r>
          </a:p>
          <a:p>
            <a:pPr algn="ctr" eaLnBrk="1" hangingPunct="1">
              <a:buFont typeface="Arial" charset="0"/>
              <a:buNone/>
            </a:pPr>
            <a:endParaRPr lang="fr-FR" dirty="0" smtClean="0"/>
          </a:p>
          <a:p>
            <a:pPr algn="ctr" eaLnBrk="1" hangingPunct="1">
              <a:buFont typeface="Arial" charset="0"/>
              <a:buNone/>
            </a:pPr>
            <a:endParaRPr lang="fr-FR" dirty="0"/>
          </a:p>
          <a:p>
            <a:pPr algn="ctr" eaLnBrk="1" hangingPunct="1">
              <a:buFont typeface="Arial" charset="0"/>
              <a:buNone/>
            </a:pPr>
            <a:r>
              <a:rPr lang="fr-FR" dirty="0"/>
              <a:t>Une Urgence thérapeutique  </a:t>
            </a:r>
          </a:p>
        </p:txBody>
      </p:sp>
    </p:spTree>
    <p:extLst>
      <p:ext uri="{BB962C8B-B14F-4D97-AF65-F5344CB8AC3E}">
        <p14:creationId xmlns="" xmlns:p14="http://schemas.microsoft.com/office/powerpoint/2010/main" val="70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352928" cy="464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D34817"/>
              </a:buClr>
              <a:buSzPct val="85000"/>
            </a:pPr>
            <a:endParaRPr lang="fr-FR" altLang="fr-FR" sz="2400" b="1" dirty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r>
              <a:rPr lang="fr-BE" altLang="fr-FR" sz="2400" dirty="0">
                <a:solidFill>
                  <a:schemeClr val="tx2"/>
                </a:solidFill>
                <a:latin typeface="+mj-lt"/>
              </a:rPr>
              <a:t>	</a:t>
            </a:r>
            <a:r>
              <a:rPr lang="fr-FR" altLang="fr-FR" sz="2400" dirty="0">
                <a:solidFill>
                  <a:schemeClr val="tx2"/>
                </a:solidFill>
                <a:latin typeface="+mj-lt"/>
              </a:rPr>
              <a:t>Occlusion </a:t>
            </a:r>
            <a:r>
              <a:rPr lang="fr-FR" altLang="fr-FR" sz="2400" dirty="0" smtClean="0">
                <a:solidFill>
                  <a:schemeClr val="tx2"/>
                </a:solidFill>
                <a:latin typeface="+mj-lt"/>
              </a:rPr>
              <a:t>artérielle :</a:t>
            </a:r>
            <a:endParaRPr lang="fr-FR" altLang="fr-FR" sz="2400" dirty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r>
              <a:rPr lang="fr-BE" altLang="fr-FR" sz="2400" dirty="0">
                <a:solidFill>
                  <a:schemeClr val="tx2"/>
                </a:solidFill>
                <a:latin typeface="+mj-lt"/>
              </a:rPr>
              <a:t>	</a:t>
            </a:r>
            <a:r>
              <a:rPr lang="fr-BE" altLang="fr-FR" sz="2400" dirty="0" smtClean="0">
                <a:solidFill>
                  <a:schemeClr val="tx2"/>
                </a:solidFill>
                <a:latin typeface="+mj-lt"/>
              </a:rPr>
              <a:t>	- </a:t>
            </a:r>
            <a:r>
              <a:rPr lang="fr-FR" altLang="fr-FR" sz="2400" dirty="0">
                <a:solidFill>
                  <a:schemeClr val="tx2"/>
                </a:solidFill>
                <a:latin typeface="+mj-lt"/>
              </a:rPr>
              <a:t>AVC ischémiques : 80 </a:t>
            </a:r>
            <a:r>
              <a:rPr lang="fr-FR" altLang="fr-FR" sz="2400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 smtClean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 smtClean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 smtClean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endParaRPr lang="fr-FR" altLang="fr-FR" sz="2400" dirty="0" smtClean="0">
              <a:solidFill>
                <a:schemeClr val="tx2"/>
              </a:solidFill>
              <a:latin typeface="+mj-lt"/>
            </a:endParaRP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r>
              <a:rPr lang="fr-FR" altLang="fr-FR" sz="2400" dirty="0">
                <a:solidFill>
                  <a:schemeClr val="tx2"/>
                </a:solidFill>
                <a:latin typeface="+mj-lt"/>
              </a:rPr>
              <a:t>	</a:t>
            </a:r>
            <a:r>
              <a:rPr lang="fr-BE" altLang="fr-FR" sz="2400" dirty="0" smtClean="0">
                <a:solidFill>
                  <a:schemeClr val="tx2"/>
                </a:solidFill>
                <a:latin typeface="+mj-lt"/>
              </a:rPr>
              <a:t>Rupture Artérielle : </a:t>
            </a: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r>
              <a:rPr lang="fr-BE" altLang="fr-FR" sz="2400" dirty="0">
                <a:solidFill>
                  <a:schemeClr val="tx2"/>
                </a:solidFill>
                <a:latin typeface="+mj-lt"/>
              </a:rPr>
              <a:t>	</a:t>
            </a:r>
            <a:r>
              <a:rPr lang="fr-BE" altLang="fr-FR" sz="2400" dirty="0" smtClean="0">
                <a:solidFill>
                  <a:schemeClr val="tx2"/>
                </a:solidFill>
                <a:latin typeface="+mj-lt"/>
              </a:rPr>
              <a:t>	 -</a:t>
            </a:r>
            <a:r>
              <a:rPr lang="fr-FR" altLang="fr-FR" sz="2400" dirty="0" smtClean="0">
                <a:solidFill>
                  <a:schemeClr val="tx2"/>
                </a:solidFill>
                <a:latin typeface="+mj-lt"/>
              </a:rPr>
              <a:t>AVC </a:t>
            </a:r>
            <a:r>
              <a:rPr lang="fr-FR" altLang="fr-FR" sz="2400" dirty="0">
                <a:solidFill>
                  <a:schemeClr val="tx2"/>
                </a:solidFill>
                <a:latin typeface="+mj-lt"/>
              </a:rPr>
              <a:t>hémorragique : 15 %</a:t>
            </a:r>
          </a:p>
          <a:p>
            <a:pPr marL="192088" lvl="1" indent="-1588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9B2D1F"/>
              </a:buClr>
              <a:buSzPct val="85000"/>
            </a:pPr>
            <a:r>
              <a:rPr lang="fr-BE" altLang="fr-FR" sz="2400" dirty="0">
                <a:solidFill>
                  <a:schemeClr val="tx2"/>
                </a:solidFill>
                <a:latin typeface="+mj-lt"/>
              </a:rPr>
              <a:t>		- </a:t>
            </a:r>
            <a:r>
              <a:rPr lang="fr-FR" altLang="fr-FR" sz="2400" dirty="0">
                <a:solidFill>
                  <a:schemeClr val="tx2"/>
                </a:solidFill>
                <a:latin typeface="+mj-lt"/>
              </a:rPr>
              <a:t>Hémorragie méningée : 5 %</a:t>
            </a:r>
            <a:endParaRPr lang="fr-BE" altLang="fr-FR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376264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1602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74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682595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400" dirty="0">
                <a:solidFill>
                  <a:schemeClr val="accent2">
                    <a:lumMod val="75000"/>
                  </a:schemeClr>
                </a:solidFill>
              </a:rPr>
              <a:t>Les UNV et USINV 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/>
              <a:t>Equipes </a:t>
            </a:r>
            <a:r>
              <a:rPr lang="fr-FR" dirty="0" err="1"/>
              <a:t>pluri-disciplinaires</a:t>
            </a:r>
            <a:r>
              <a:rPr lang="fr-FR" dirty="0"/>
              <a:t> articulées autour d’un service de neurologie. </a:t>
            </a:r>
          </a:p>
          <a:p>
            <a:pPr eaLnBrk="1" hangingPunct="1"/>
            <a:r>
              <a:rPr lang="fr-FR" dirty="0"/>
              <a:t>Prise en charge 24/24 des AVC sans discrimination âge, gravité et type. </a:t>
            </a:r>
          </a:p>
          <a:p>
            <a:pPr eaLnBrk="1" hangingPunct="1"/>
            <a:r>
              <a:rPr lang="fr-FR" dirty="0"/>
              <a:t>Plateau </a:t>
            </a:r>
            <a:r>
              <a:rPr lang="fr-FR" dirty="0" smtClean="0"/>
              <a:t>technique </a:t>
            </a:r>
            <a:endParaRPr lang="fr-FR" dirty="0"/>
          </a:p>
          <a:p>
            <a:pPr eaLnBrk="1" hangingPunct="1"/>
            <a:r>
              <a:rPr lang="fr-FR" dirty="0"/>
              <a:t>Personnels formés spécifiquement </a:t>
            </a:r>
          </a:p>
          <a:p>
            <a:pPr lvl="1" eaLnBrk="1" hangingPunct="1"/>
            <a:r>
              <a:rPr lang="fr-FR" dirty="0"/>
              <a:t>Médecins, infirmiers, aides soignants, kiné, orthophoniste, assistante sociale</a:t>
            </a:r>
          </a:p>
          <a:p>
            <a:pPr eaLnBrk="1" hangingPunct="1"/>
            <a:r>
              <a:rPr lang="fr-FR" dirty="0"/>
              <a:t>Liaison </a:t>
            </a:r>
            <a:r>
              <a:rPr lang="fr-FR" dirty="0" smtClean="0"/>
              <a:t>SSR</a:t>
            </a:r>
            <a:r>
              <a:rPr lang="fr-FR" dirty="0"/>
              <a:t> </a:t>
            </a:r>
            <a:r>
              <a:rPr lang="fr-FR" dirty="0" smtClean="0"/>
              <a:t>neuro ++++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8400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395536" y="274638"/>
            <a:ext cx="7834064" cy="1143000"/>
          </a:xfrm>
        </p:spPr>
        <p:txBody>
          <a:bodyPr>
            <a:normAutofit/>
          </a:bodyPr>
          <a:lstStyle/>
          <a:p>
            <a:pPr algn="ctr"/>
            <a:r>
              <a:rPr lang="fr-FR" sz="3400" dirty="0">
                <a:solidFill>
                  <a:schemeClr val="accent2">
                    <a:lumMod val="75000"/>
                  </a:schemeClr>
                </a:solidFill>
              </a:rPr>
              <a:t>Innovations Majeures des 20 dernières années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4294967295"/>
          </p:nvPr>
        </p:nvSpPr>
        <p:spPr>
          <a:xfrm>
            <a:off x="827584" y="1988840"/>
            <a:ext cx="6624736" cy="4525963"/>
          </a:xfrm>
        </p:spPr>
        <p:txBody>
          <a:bodyPr/>
          <a:lstStyle/>
          <a:p>
            <a:pPr eaLnBrk="1" hangingPunct="1"/>
            <a:r>
              <a:rPr lang="fr-FR" dirty="0"/>
              <a:t>Création d’Unités spécialisées:</a:t>
            </a:r>
          </a:p>
          <a:p>
            <a:pPr lvl="1" eaLnBrk="1" hangingPunct="1"/>
            <a:r>
              <a:rPr lang="fr-FR" dirty="0"/>
              <a:t>USINV</a:t>
            </a:r>
          </a:p>
          <a:p>
            <a:pPr lvl="1" eaLnBrk="1" hangingPunct="1"/>
            <a:r>
              <a:rPr lang="fr-FR" dirty="0"/>
              <a:t>UNV</a:t>
            </a:r>
          </a:p>
          <a:p>
            <a:pPr eaLnBrk="1" hangingPunct="1"/>
            <a:r>
              <a:rPr lang="fr-FR" dirty="0"/>
              <a:t>Fibrinolyse</a:t>
            </a:r>
          </a:p>
          <a:p>
            <a:pPr lvl="1" eaLnBrk="1" hangingPunct="1"/>
            <a:r>
              <a:rPr lang="fr-FR" dirty="0"/>
              <a:t>IV</a:t>
            </a:r>
          </a:p>
          <a:p>
            <a:pPr lvl="1" eaLnBrk="1" hangingPunct="1"/>
            <a:r>
              <a:rPr lang="fr-FR" dirty="0"/>
              <a:t>IV + </a:t>
            </a:r>
            <a:r>
              <a:rPr lang="fr-FR" dirty="0" smtClean="0"/>
              <a:t>IA </a:t>
            </a:r>
          </a:p>
          <a:p>
            <a:r>
              <a:rPr lang="fr-FR" dirty="0" err="1" smtClean="0"/>
              <a:t>Thrombectomie</a:t>
            </a:r>
            <a:r>
              <a:rPr lang="fr-FR" dirty="0" smtClean="0"/>
              <a:t> Mécanique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646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467544" y="274638"/>
            <a:ext cx="776205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400" dirty="0" err="1">
                <a:solidFill>
                  <a:schemeClr val="accent2">
                    <a:lumMod val="75000"/>
                  </a:schemeClr>
                </a:solidFill>
              </a:rPr>
              <a:t>Hémicraniectomie</a:t>
            </a:r>
            <a:r>
              <a:rPr lang="fr-FR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400" dirty="0" err="1">
                <a:solidFill>
                  <a:schemeClr val="accent2">
                    <a:lumMod val="75000"/>
                  </a:schemeClr>
                </a:solidFill>
              </a:rPr>
              <a:t>Décompressive</a:t>
            </a:r>
            <a:endParaRPr lang="fr-FR" sz="3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idx="4294967295"/>
          </p:nvPr>
        </p:nvSpPr>
        <p:spPr>
          <a:xfrm>
            <a:off x="683568" y="1600200"/>
            <a:ext cx="7546032" cy="4525963"/>
          </a:xfrm>
        </p:spPr>
        <p:txBody>
          <a:bodyPr/>
          <a:lstStyle/>
          <a:p>
            <a:pPr eaLnBrk="1" hangingPunct="1"/>
            <a:r>
              <a:rPr lang="fr-FR" dirty="0" smtClean="0"/>
              <a:t> traitement de l’Elévation </a:t>
            </a:r>
            <a:r>
              <a:rPr lang="fr-FR" dirty="0"/>
              <a:t>de la pression intracrânienne, dans l’AVC </a:t>
            </a:r>
            <a:r>
              <a:rPr lang="fr-FR" dirty="0" err="1"/>
              <a:t>sylvien</a:t>
            </a:r>
            <a:r>
              <a:rPr lang="fr-FR" dirty="0"/>
              <a:t> malin.</a:t>
            </a:r>
          </a:p>
          <a:p>
            <a:pPr eaLnBrk="1" hangingPunct="1"/>
            <a:r>
              <a:rPr lang="fr-FR" dirty="0"/>
              <a:t>Handicap et mortalité majeure.</a:t>
            </a:r>
          </a:p>
          <a:p>
            <a:pPr eaLnBrk="1" hangingPunct="1"/>
            <a:endParaRPr lang="fr-FR" dirty="0"/>
          </a:p>
        </p:txBody>
      </p:sp>
      <p:pic>
        <p:nvPicPr>
          <p:cNvPr id="10244" name="Picture 2" descr="http://ars.els-cdn.com/content/image/1-s2.0-S1762423105000029-g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18732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Full-size image (31 K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2716"/>
            <a:ext cx="23415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97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éo finale Sébastie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215370" cy="61615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3391" y="1302681"/>
            <a:ext cx="7272808" cy="1815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endParaRPr lang="fr-FR" sz="1100" dirty="0" smtClean="0"/>
          </a:p>
          <a:p>
            <a:pPr marL="285750" indent="-285750">
              <a:buFont typeface="Wingdings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Hémiplégie gauche avec déficit complet du membre supérieur</a:t>
            </a: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et déficit partiel du membre inférieur</a:t>
            </a: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dirty="0" smtClean="0">
                <a:sym typeface="Wingdings" panose="05000000000000000000" pitchFamily="2" charset="2"/>
              </a:rPr>
              <a:t>Troubles des fonctions supérieures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fr-FR" sz="1100" dirty="0" smtClean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1" y="687476"/>
            <a:ext cx="2592288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AVC le 11/06/2015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564515" y="2993749"/>
            <a:ext cx="3473966" cy="504056"/>
            <a:chOff x="691324" y="2065494"/>
            <a:chExt cx="3473966" cy="504056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691324" y="2065494"/>
              <a:ext cx="316835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08906" y="220021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  <a:sym typeface="Wingdings" panose="05000000000000000000" pitchFamily="2" charset="2"/>
                </a:rPr>
                <a:t>02/07/2015 au 11/09/2015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11561" y="3789039"/>
            <a:ext cx="453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fr-FR" b="1" dirty="0">
                <a:sym typeface="Wingdings" panose="05000000000000000000" pitchFamily="2" charset="2"/>
              </a:rPr>
              <a:t>PEC</a:t>
            </a:r>
            <a:r>
              <a:rPr lang="fr-FR" dirty="0">
                <a:sym typeface="Wingdings" panose="05000000000000000000" pitchFamily="2" charset="2"/>
              </a:rPr>
              <a:t> en MPR à Compiègne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07705" y="450912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100%</a:t>
            </a:r>
            <a:r>
              <a:rPr lang="fr-FR" dirty="0"/>
              <a:t>  (affection longue durée accordée)</a:t>
            </a:r>
          </a:p>
          <a:p>
            <a:pPr algn="ctr"/>
            <a:r>
              <a:rPr lang="fr-FR" dirty="0"/>
              <a:t>Constitution du dossier </a:t>
            </a:r>
            <a:r>
              <a:rPr lang="fr-FR" dirty="0" err="1"/>
              <a:t>Mdph</a:t>
            </a:r>
            <a:r>
              <a:rPr lang="fr-FR" dirty="0"/>
              <a:t> ( cartes…)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1" y="5445224"/>
            <a:ext cx="537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fr-FR" b="1" dirty="0"/>
              <a:t>Retour à domicile</a:t>
            </a:r>
            <a:r>
              <a:rPr lang="fr-FR" dirty="0"/>
              <a:t> avec de la kiné en libéral</a:t>
            </a:r>
          </a:p>
          <a:p>
            <a:r>
              <a:rPr lang="fr-FR" dirty="0"/>
              <a:t>Suivi régulier en consultation MPR</a:t>
            </a:r>
          </a:p>
          <a:p>
            <a:r>
              <a:rPr lang="fr-FR" dirty="0"/>
              <a:t>Environnement social fragile</a:t>
            </a:r>
          </a:p>
        </p:txBody>
      </p:sp>
    </p:spTree>
    <p:extLst>
      <p:ext uri="{BB962C8B-B14F-4D97-AF65-F5344CB8AC3E}">
        <p14:creationId xmlns="" xmlns:p14="http://schemas.microsoft.com/office/powerpoint/2010/main" val="28636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2628</TotalTime>
  <Words>640</Words>
  <Application>Microsoft Office PowerPoint</Application>
  <PresentationFormat>Affichage à l'écran (4:3)</PresentationFormat>
  <Paragraphs>167</Paragraphs>
  <Slides>20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Opulent</vt:lpstr>
      <vt:lpstr>Expérience d’un partenariat entre secteur sanitaire et médico-social  pour un sujet jeune:  Contraintes et succès d’une filière de territoire.</vt:lpstr>
      <vt:lpstr>AVC </vt:lpstr>
      <vt:lpstr>Un Problème de Santé publique</vt:lpstr>
      <vt:lpstr>Diapositive 4</vt:lpstr>
      <vt:lpstr>Les UNV et USINV </vt:lpstr>
      <vt:lpstr>Innovations Majeures des 20 dernières années</vt:lpstr>
      <vt:lpstr>Hémicraniectomie Décompressive</vt:lpstr>
      <vt:lpstr>Diapositive 8</vt:lpstr>
      <vt:lpstr>Diapositive 9</vt:lpstr>
      <vt:lpstr>Diapositive 10</vt:lpstr>
      <vt:lpstr>Diapositive 11</vt:lpstr>
      <vt:lpstr>Collaboration entre  secteur Sanitaire et medico-social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Fondation HOPALE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Expérience d’un partenariat entre secteur sanitaire et médico-social pour un sujet jeune.</dc:title>
  <dc:creator>MAZIERPA</dc:creator>
  <cp:lastModifiedBy>MAZIERPA</cp:lastModifiedBy>
  <cp:revision>120</cp:revision>
  <dcterms:created xsi:type="dcterms:W3CDTF">2019-04-03T12:17:09Z</dcterms:created>
  <dcterms:modified xsi:type="dcterms:W3CDTF">2019-06-13T14:24:05Z</dcterms:modified>
</cp:coreProperties>
</file>