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32"/>
  </p:notesMasterIdLst>
  <p:sldIdLst>
    <p:sldId id="256" r:id="rId2"/>
    <p:sldId id="299" r:id="rId3"/>
    <p:sldId id="267" r:id="rId4"/>
    <p:sldId id="305" r:id="rId5"/>
    <p:sldId id="268" r:id="rId6"/>
    <p:sldId id="306" r:id="rId7"/>
    <p:sldId id="257" r:id="rId8"/>
    <p:sldId id="300" r:id="rId9"/>
    <p:sldId id="307" r:id="rId10"/>
    <p:sldId id="297" r:id="rId11"/>
    <p:sldId id="269" r:id="rId12"/>
    <p:sldId id="308" r:id="rId13"/>
    <p:sldId id="288" r:id="rId14"/>
    <p:sldId id="292" r:id="rId15"/>
    <p:sldId id="309" r:id="rId16"/>
    <p:sldId id="302" r:id="rId17"/>
    <p:sldId id="296" r:id="rId18"/>
    <p:sldId id="277" r:id="rId19"/>
    <p:sldId id="310" r:id="rId20"/>
    <p:sldId id="293" r:id="rId21"/>
    <p:sldId id="311" r:id="rId22"/>
    <p:sldId id="274" r:id="rId23"/>
    <p:sldId id="312" r:id="rId24"/>
    <p:sldId id="294" r:id="rId25"/>
    <p:sldId id="313" r:id="rId26"/>
    <p:sldId id="295" r:id="rId27"/>
    <p:sldId id="315" r:id="rId28"/>
    <p:sldId id="316" r:id="rId29"/>
    <p:sldId id="301" r:id="rId30"/>
    <p:sldId id="317" r:id="rId31"/>
  </p:sldIdLst>
  <p:sldSz cx="9144000" cy="6858000" type="screen4x3"/>
  <p:notesSz cx="6858000" cy="9686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3" autoAdjust="0"/>
    <p:restoredTop sz="94556"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48" y="7824"/>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8434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84346"/>
          </a:xfrm>
          <a:prstGeom prst="rect">
            <a:avLst/>
          </a:prstGeom>
        </p:spPr>
        <p:txBody>
          <a:bodyPr vert="horz" lIns="91440" tIns="45720" rIns="91440" bIns="45720" rtlCol="0"/>
          <a:lstStyle>
            <a:lvl1pPr algn="r">
              <a:defRPr sz="1200"/>
            </a:lvl1pPr>
          </a:lstStyle>
          <a:p>
            <a:fld id="{92E2598D-BC72-49A5-94CF-D322E4F9F923}" type="datetimeFigureOut">
              <a:rPr lang="fr-FR" smtClean="0"/>
              <a:t>02/06/2016</a:t>
            </a:fld>
            <a:endParaRPr lang="fr-FR"/>
          </a:p>
        </p:txBody>
      </p:sp>
      <p:sp>
        <p:nvSpPr>
          <p:cNvPr id="4" name="Espace réservé de l'image des diapositives 3"/>
          <p:cNvSpPr>
            <a:spLocks noGrp="1" noRot="1" noChangeAspect="1"/>
          </p:cNvSpPr>
          <p:nvPr>
            <p:ph type="sldImg" idx="2"/>
          </p:nvPr>
        </p:nvSpPr>
        <p:spPr>
          <a:xfrm>
            <a:off x="1008063" y="727075"/>
            <a:ext cx="4841875" cy="36322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601290"/>
            <a:ext cx="5486400" cy="4359116"/>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200898"/>
            <a:ext cx="2971800" cy="484346"/>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9200898"/>
            <a:ext cx="2971800" cy="484346"/>
          </a:xfrm>
          <a:prstGeom prst="rect">
            <a:avLst/>
          </a:prstGeom>
        </p:spPr>
        <p:txBody>
          <a:bodyPr vert="horz" lIns="91440" tIns="45720" rIns="91440" bIns="45720" rtlCol="0" anchor="b"/>
          <a:lstStyle>
            <a:lvl1pPr algn="r">
              <a:defRPr sz="1200"/>
            </a:lvl1pPr>
          </a:lstStyle>
          <a:p>
            <a:fld id="{CB036B79-B8FD-458C-B3FF-B77BB0908B0B}" type="slidenum">
              <a:rPr lang="fr-FR" smtClean="0"/>
              <a:t>‹N°›</a:t>
            </a:fld>
            <a:endParaRPr lang="fr-FR"/>
          </a:p>
        </p:txBody>
      </p:sp>
    </p:spTree>
    <p:extLst>
      <p:ext uri="{BB962C8B-B14F-4D97-AF65-F5344CB8AC3E}">
        <p14:creationId xmlns:p14="http://schemas.microsoft.com/office/powerpoint/2010/main" val="50350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B036B79-B8FD-458C-B3FF-B77BB0908B0B}" type="slidenum">
              <a:rPr lang="fr-FR" smtClean="0"/>
              <a:t>29</a:t>
            </a:fld>
            <a:endParaRPr lang="fr-FR"/>
          </a:p>
        </p:txBody>
      </p:sp>
    </p:spTree>
    <p:extLst>
      <p:ext uri="{BB962C8B-B14F-4D97-AF65-F5344CB8AC3E}">
        <p14:creationId xmlns:p14="http://schemas.microsoft.com/office/powerpoint/2010/main" val="500273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fr-FR" smtClean="0"/>
              <a:t>Modifiez le style du titre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7" name="Date Placeholder 6"/>
          <p:cNvSpPr>
            <a:spLocks noGrp="1"/>
          </p:cNvSpPr>
          <p:nvPr>
            <p:ph type="dt" sz="half" idx="10"/>
          </p:nvPr>
        </p:nvSpPr>
        <p:spPr/>
        <p:txBody>
          <a:bodyPr/>
          <a:lstStyle/>
          <a:p>
            <a:fld id="{2B423BC9-ED03-48C3-B05C-CBF6E726860C}" type="datetimeFigureOut">
              <a:rPr lang="fr-FR" smtClean="0"/>
              <a:pPr/>
              <a:t>02/06/2016</a:t>
            </a:fld>
            <a:endParaRPr lang="fr-FR" dirty="0"/>
          </a:p>
        </p:txBody>
      </p:sp>
      <p:sp>
        <p:nvSpPr>
          <p:cNvPr id="8" name="Slide Number Placeholder 7"/>
          <p:cNvSpPr>
            <a:spLocks noGrp="1"/>
          </p:cNvSpPr>
          <p:nvPr>
            <p:ph type="sldNum" sz="quarter" idx="11"/>
          </p:nvPr>
        </p:nvSpPr>
        <p:spPr/>
        <p:txBody>
          <a:bodyPr/>
          <a:lstStyle/>
          <a:p>
            <a:fld id="{762277B7-9DC1-46F3-A4E4-038E1388D87A}" type="slidenum">
              <a:rPr lang="fr-FR" smtClean="0"/>
              <a:pPr/>
              <a:t>‹N°›</a:t>
            </a:fld>
            <a:endParaRPr lang="fr-FR" dirty="0"/>
          </a:p>
        </p:txBody>
      </p:sp>
      <p:sp>
        <p:nvSpPr>
          <p:cNvPr id="9" name="Footer Placeholder 8"/>
          <p:cNvSpPr>
            <a:spLocks noGrp="1"/>
          </p:cNvSpPr>
          <p:nvPr>
            <p:ph type="ftr" sz="quarter" idx="12"/>
          </p:nvPr>
        </p:nvSpPr>
        <p:spPr/>
        <p:txBody>
          <a:bodyPr/>
          <a:lstStyle/>
          <a:p>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B423BC9-ED03-48C3-B05C-CBF6E726860C}" type="datetimeFigureOut">
              <a:rPr lang="fr-FR" smtClean="0"/>
              <a:pPr/>
              <a:t>02/06/2016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62277B7-9DC1-46F3-A4E4-038E1388D87A}"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2B423BC9-ED03-48C3-B05C-CBF6E726860C}" type="datetimeFigureOut">
              <a:rPr lang="fr-FR" smtClean="0"/>
              <a:pPr/>
              <a:t>02/06/2016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62277B7-9DC1-46F3-A4E4-038E1388D87A}"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10"/>
          </p:nvPr>
        </p:nvSpPr>
        <p:spPr/>
        <p:txBody>
          <a:bodyPr/>
          <a:lstStyle/>
          <a:p>
            <a:fld id="{2B423BC9-ED03-48C3-B05C-CBF6E726860C}" type="datetimeFigureOut">
              <a:rPr lang="fr-FR" smtClean="0"/>
              <a:pPr/>
              <a:t>02/06/2016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62277B7-9DC1-46F3-A4E4-038E1388D87A}"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mtClean="0"/>
              <a:t>Modifiez le style du titre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2B423BC9-ED03-48C3-B05C-CBF6E726860C}" type="datetimeFigureOut">
              <a:rPr lang="fr-FR" smtClean="0"/>
              <a:pPr/>
              <a:t>02/06/2016</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762277B7-9DC1-46F3-A4E4-038E1388D87A}" type="slidenum">
              <a:rPr lang="fr-FR" smtClean="0"/>
              <a:pPr/>
              <a:t>‹N°›</a:t>
            </a:fld>
            <a:endParaRPr lang="fr-FR"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5" name="Date Placeholder 4"/>
          <p:cNvSpPr>
            <a:spLocks noGrp="1"/>
          </p:cNvSpPr>
          <p:nvPr>
            <p:ph type="dt" sz="half" idx="10"/>
          </p:nvPr>
        </p:nvSpPr>
        <p:spPr/>
        <p:txBody>
          <a:bodyPr/>
          <a:lstStyle/>
          <a:p>
            <a:fld id="{2B423BC9-ED03-48C3-B05C-CBF6E726860C}" type="datetimeFigureOut">
              <a:rPr lang="fr-FR" smtClean="0"/>
              <a:pPr/>
              <a:t>02/06/2016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762277B7-9DC1-46F3-A4E4-038E1388D87A}" type="slidenum">
              <a:rPr lang="fr-FR" smtClean="0"/>
              <a:pPr/>
              <a:t>‹N°›</a:t>
            </a:fld>
            <a:endParaRPr lang="fr-FR" dirty="0"/>
          </a:p>
        </p:txBody>
      </p:sp>
      <p:sp>
        <p:nvSpPr>
          <p:cNvPr id="9" name="Content Placeholder 8"/>
          <p:cNvSpPr>
            <a:spLocks noGrp="1"/>
          </p:cNvSpPr>
          <p:nvPr>
            <p:ph sz="quarter" idx="13"/>
          </p:nvPr>
        </p:nvSpPr>
        <p:spPr>
          <a:xfrm>
            <a:off x="365760" y="1600200"/>
            <a:ext cx="4041648" cy="452628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2B423BC9-ED03-48C3-B05C-CBF6E726860C}" type="datetimeFigureOut">
              <a:rPr lang="fr-FR" smtClean="0"/>
              <a:pPr/>
              <a:t>02/06/2016</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762277B7-9DC1-46F3-A4E4-038E1388D87A}" type="slidenum">
              <a:rPr lang="fr-FR" smtClean="0"/>
              <a:pPr/>
              <a:t>‹N°›</a:t>
            </a:fld>
            <a:endParaRPr lang="fr-FR" dirty="0"/>
          </a:p>
        </p:txBody>
      </p:sp>
      <p:sp>
        <p:nvSpPr>
          <p:cNvPr id="11" name="Content Placeholder 10"/>
          <p:cNvSpPr>
            <a:spLocks noGrp="1"/>
          </p:cNvSpPr>
          <p:nvPr>
            <p:ph sz="quarter" idx="13"/>
          </p:nvPr>
        </p:nvSpPr>
        <p:spPr>
          <a:xfrm>
            <a:off x="457200" y="2212848"/>
            <a:ext cx="4041648" cy="391363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2B423BC9-ED03-48C3-B05C-CBF6E726860C}" type="datetimeFigureOut">
              <a:rPr lang="fr-FR" smtClean="0"/>
              <a:pPr/>
              <a:t>02/06/2016</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762277B7-9DC1-46F3-A4E4-038E1388D87A}"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423BC9-ED03-48C3-B05C-CBF6E726860C}" type="datetimeFigureOut">
              <a:rPr lang="fr-FR" smtClean="0"/>
              <a:pPr/>
              <a:t>02/06/2016</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762277B7-9DC1-46F3-A4E4-038E1388D87A}"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fr-FR" smtClean="0"/>
              <a:t>Modifiez le style du titre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B423BC9-ED03-48C3-B05C-CBF6E726860C}" type="datetimeFigureOut">
              <a:rPr lang="fr-FR" smtClean="0"/>
              <a:pPr/>
              <a:t>02/06/2016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762277B7-9DC1-46F3-A4E4-038E1388D87A}"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fr-FR" smtClean="0"/>
              <a:t>Modifiez le style du titre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2B423BC9-ED03-48C3-B05C-CBF6E726860C}" type="datetimeFigureOut">
              <a:rPr lang="fr-FR" smtClean="0"/>
              <a:pPr/>
              <a:t>02/06/2016</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762277B7-9DC1-46F3-A4E4-038E1388D87A}" type="slidenum">
              <a:rPr lang="fr-FR" smtClean="0"/>
              <a:pPr/>
              <a:t>‹N°›</a:t>
            </a:fld>
            <a:endParaRPr lang="fr-F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2B423BC9-ED03-48C3-B05C-CBF6E726860C}" type="datetimeFigureOut">
              <a:rPr lang="fr-FR" smtClean="0"/>
              <a:pPr/>
              <a:t>02/06/2016</a:t>
            </a:fld>
            <a:endParaRPr lang="fr-FR"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fr-FR"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62277B7-9DC1-46F3-A4E4-038E1388D87A}" type="slidenum">
              <a:rPr lang="fr-FR" smtClean="0"/>
              <a:pPr/>
              <a:t>‹N°›</a:t>
            </a:fld>
            <a:endParaRPr lang="fr-FR"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908720"/>
            <a:ext cx="8208912" cy="1298575"/>
          </a:xfrm>
        </p:spPr>
        <p:txBody>
          <a:bodyPr>
            <a:normAutofit fontScale="90000"/>
          </a:bodyPr>
          <a:lstStyle/>
          <a:p>
            <a:pPr marL="182880" indent="0">
              <a:buNone/>
            </a:pPr>
            <a:r>
              <a:rPr lang="fr-FR" sz="4800" dirty="0" smtClean="0">
                <a:latin typeface="Arial Black" panose="020B0A04020102020204" pitchFamily="34" charset="0"/>
              </a:rPr>
              <a:t>Pole ESAT</a:t>
            </a:r>
            <a:br>
              <a:rPr lang="fr-FR" sz="4800" dirty="0" smtClean="0">
                <a:latin typeface="Arial Black" panose="020B0A04020102020204" pitchFamily="34" charset="0"/>
              </a:rPr>
            </a:br>
            <a:r>
              <a:rPr lang="fr-FR" sz="4800" dirty="0" smtClean="0">
                <a:latin typeface="Arial Black" panose="020B0A04020102020204" pitchFamily="34" charset="0"/>
              </a:rPr>
              <a:t> Mutualité 29-56</a:t>
            </a:r>
            <a:endParaRPr lang="fr-FR" sz="4800" dirty="0">
              <a:latin typeface="Arial Black" panose="020B0A04020102020204" pitchFamily="34" charset="0"/>
            </a:endParaRPr>
          </a:p>
        </p:txBody>
      </p:sp>
      <p:sp>
        <p:nvSpPr>
          <p:cNvPr id="3" name="Sous-titre 2"/>
          <p:cNvSpPr>
            <a:spLocks noGrp="1"/>
          </p:cNvSpPr>
          <p:nvPr>
            <p:ph type="subTitle" idx="1"/>
          </p:nvPr>
        </p:nvSpPr>
        <p:spPr>
          <a:xfrm>
            <a:off x="1475656" y="2708920"/>
            <a:ext cx="6400800" cy="910952"/>
          </a:xfrm>
        </p:spPr>
        <p:txBody>
          <a:bodyPr>
            <a:normAutofit fontScale="92500"/>
          </a:bodyPr>
          <a:lstStyle/>
          <a:p>
            <a:r>
              <a:rPr lang="fr-FR" dirty="0" smtClean="0">
                <a:latin typeface="Arial Black" panose="020B0A04020102020204" pitchFamily="34" charset="0"/>
              </a:rPr>
              <a:t>Filière professionnelle </a:t>
            </a:r>
          </a:p>
          <a:p>
            <a:r>
              <a:rPr lang="fr-FR" dirty="0" smtClean="0">
                <a:latin typeface="Arial Black" panose="020B0A04020102020204" pitchFamily="34" charset="0"/>
              </a:rPr>
              <a:t>Traumatisés crâniens et </a:t>
            </a:r>
            <a:r>
              <a:rPr lang="fr-FR" dirty="0" err="1" smtClean="0">
                <a:latin typeface="Arial Black" panose="020B0A04020102020204" pitchFamily="34" charset="0"/>
              </a:rPr>
              <a:t>cérébro</a:t>
            </a:r>
            <a:r>
              <a:rPr lang="fr-FR" dirty="0" smtClean="0">
                <a:latin typeface="Arial Black" panose="020B0A04020102020204" pitchFamily="34" charset="0"/>
              </a:rPr>
              <a:t>-lésés</a:t>
            </a:r>
            <a:endParaRPr lang="fr-FR" dirty="0">
              <a:latin typeface="Arial Black" panose="020B0A04020102020204" pitchFamily="34"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3717032"/>
            <a:ext cx="2448272" cy="2448272"/>
          </a:xfrm>
          <a:prstGeom prst="rect">
            <a:avLst/>
          </a:prstGeom>
        </p:spPr>
      </p:pic>
    </p:spTree>
    <p:extLst>
      <p:ext uri="{BB962C8B-B14F-4D97-AF65-F5344CB8AC3E}">
        <p14:creationId xmlns:p14="http://schemas.microsoft.com/office/powerpoint/2010/main" val="4174800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96752"/>
            <a:ext cx="8229600" cy="2448272"/>
          </a:xfrm>
        </p:spPr>
        <p:txBody>
          <a:bodyPr/>
          <a:lstStyle/>
          <a:p>
            <a:r>
              <a:rPr lang="fr-FR" b="1" dirty="0"/>
              <a:t>Traumatisme crânien et </a:t>
            </a:r>
            <a:r>
              <a:rPr lang="fr-FR" b="1" dirty="0" err="1"/>
              <a:t>cérébro</a:t>
            </a:r>
            <a:r>
              <a:rPr lang="fr-FR" b="1" dirty="0"/>
              <a:t>-lésion</a:t>
            </a:r>
            <a:r>
              <a:rPr lang="fr-FR" dirty="0"/>
              <a:t/>
            </a:r>
            <a:br>
              <a:rPr lang="fr-FR" dirty="0"/>
            </a:br>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95936" y="3933056"/>
            <a:ext cx="1728192" cy="1728192"/>
          </a:xfrm>
          <a:prstGeom prst="rect">
            <a:avLst/>
          </a:prstGeom>
        </p:spPr>
      </p:pic>
    </p:spTree>
    <p:extLst>
      <p:ext uri="{BB962C8B-B14F-4D97-AF65-F5344CB8AC3E}">
        <p14:creationId xmlns:p14="http://schemas.microsoft.com/office/powerpoint/2010/main" val="1477475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24744"/>
            <a:ext cx="8229600" cy="3744416"/>
          </a:xfrm>
        </p:spPr>
        <p:txBody>
          <a:bodyPr/>
          <a:lstStyle/>
          <a:p>
            <a:pPr>
              <a:lnSpc>
                <a:spcPct val="100000"/>
              </a:lnSpc>
            </a:pPr>
            <a:r>
              <a:rPr lang="fr-FR" sz="2800" b="1" dirty="0">
                <a:latin typeface="+mj-lt"/>
              </a:rPr>
              <a:t>Le traumatisme crânien provoque des lésions cérébrales qui entraînent des séquelles plus ou moins nombreuses, sévères et durables.</a:t>
            </a:r>
            <a:br>
              <a:rPr lang="fr-FR" sz="2800" b="1" dirty="0">
                <a:latin typeface="+mj-lt"/>
              </a:rPr>
            </a:br>
            <a:endParaRPr lang="fr-FR" sz="2800" dirty="0">
              <a:latin typeface="+mj-lt"/>
            </a:endParaRPr>
          </a:p>
        </p:txBody>
      </p:sp>
    </p:spTree>
    <p:extLst>
      <p:ext uri="{BB962C8B-B14F-4D97-AF65-F5344CB8AC3E}">
        <p14:creationId xmlns:p14="http://schemas.microsoft.com/office/powerpoint/2010/main" val="37615345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980728"/>
            <a:ext cx="8229600" cy="5145435"/>
          </a:xfrm>
        </p:spPr>
        <p:txBody>
          <a:bodyPr>
            <a:normAutofit/>
          </a:bodyPr>
          <a:lstStyle/>
          <a:p>
            <a:pPr marL="0" lvl="0" indent="0">
              <a:buNone/>
            </a:pPr>
            <a:r>
              <a:rPr lang="fr-FR" sz="2000" b="1" dirty="0">
                <a:solidFill>
                  <a:prstClr val="black"/>
                </a:solidFill>
              </a:rPr>
              <a:t>Les séquelles motrices et sensorielles les plus repérables</a:t>
            </a:r>
            <a:r>
              <a:rPr lang="fr-FR" sz="2000" dirty="0">
                <a:solidFill>
                  <a:prstClr val="black"/>
                </a:solidFill>
              </a:rPr>
              <a:t>:</a:t>
            </a:r>
          </a:p>
          <a:p>
            <a:pPr lvl="0">
              <a:buFont typeface="Wingdings" panose="05000000000000000000" pitchFamily="2" charset="2"/>
              <a:buChar char="ü"/>
            </a:pPr>
            <a:r>
              <a:rPr lang="fr-FR" sz="2000" dirty="0">
                <a:solidFill>
                  <a:prstClr val="black"/>
                </a:solidFill>
              </a:rPr>
              <a:t> incoordination de mouvements, </a:t>
            </a:r>
          </a:p>
          <a:p>
            <a:pPr lvl="0">
              <a:buFont typeface="Wingdings" panose="05000000000000000000" pitchFamily="2" charset="2"/>
              <a:buChar char="ü"/>
            </a:pPr>
            <a:r>
              <a:rPr lang="fr-FR" sz="2000" dirty="0">
                <a:solidFill>
                  <a:prstClr val="black"/>
                </a:solidFill>
              </a:rPr>
              <a:t>troubles de la vision, de l’audition et de l’élocution</a:t>
            </a:r>
          </a:p>
          <a:p>
            <a:pPr marL="0" lvl="0" indent="0">
              <a:buNone/>
            </a:pPr>
            <a:endParaRPr lang="fr-FR" sz="2000" dirty="0">
              <a:solidFill>
                <a:prstClr val="black"/>
              </a:solidFill>
            </a:endParaRPr>
          </a:p>
          <a:p>
            <a:pPr marL="0" lvl="0" indent="0">
              <a:buNone/>
            </a:pPr>
            <a:r>
              <a:rPr lang="fr-FR" sz="2000" b="1" dirty="0">
                <a:solidFill>
                  <a:prstClr val="black"/>
                </a:solidFill>
              </a:rPr>
              <a:t>mais l’essentiel du handicap demeure souvent invisible :</a:t>
            </a:r>
            <a:r>
              <a:rPr lang="fr-FR" sz="2000" dirty="0">
                <a:solidFill>
                  <a:prstClr val="black"/>
                </a:solidFill>
              </a:rPr>
              <a:t> </a:t>
            </a:r>
          </a:p>
          <a:p>
            <a:pPr lvl="0">
              <a:buFont typeface="Wingdings" panose="05000000000000000000" pitchFamily="2" charset="2"/>
              <a:buChar char="ü"/>
            </a:pPr>
            <a:r>
              <a:rPr lang="fr-FR" sz="2000" dirty="0">
                <a:solidFill>
                  <a:prstClr val="black"/>
                </a:solidFill>
              </a:rPr>
              <a:t>séquelles neuropsychologiques et comportementales, déficiences et troubles graves de la mémoire</a:t>
            </a:r>
          </a:p>
          <a:p>
            <a:pPr lvl="0">
              <a:buFont typeface="Wingdings" panose="05000000000000000000" pitchFamily="2" charset="2"/>
              <a:buChar char="ü"/>
            </a:pPr>
            <a:r>
              <a:rPr lang="fr-FR" sz="2000" dirty="0">
                <a:solidFill>
                  <a:prstClr val="black"/>
                </a:solidFill>
              </a:rPr>
              <a:t>troubles des apprentissages, du raisonnement, du langage, de l’attention, du comportement</a:t>
            </a:r>
          </a:p>
          <a:p>
            <a:pPr lvl="0">
              <a:buFont typeface="Wingdings" panose="05000000000000000000" pitchFamily="2" charset="2"/>
              <a:buChar char="ü"/>
            </a:pPr>
            <a:r>
              <a:rPr lang="fr-FR" sz="2000" dirty="0">
                <a:solidFill>
                  <a:prstClr val="black"/>
                </a:solidFill>
              </a:rPr>
              <a:t> avec humeur changeante</a:t>
            </a:r>
          </a:p>
          <a:p>
            <a:pPr lvl="0">
              <a:buFont typeface="Wingdings" panose="05000000000000000000" pitchFamily="2" charset="2"/>
              <a:buChar char="ü"/>
            </a:pPr>
            <a:r>
              <a:rPr lang="fr-FR" sz="2000" dirty="0">
                <a:solidFill>
                  <a:prstClr val="black"/>
                </a:solidFill>
              </a:rPr>
              <a:t> ralentissement psychomoteur</a:t>
            </a:r>
          </a:p>
          <a:p>
            <a:pPr lvl="0">
              <a:buFont typeface="Wingdings" panose="05000000000000000000" pitchFamily="2" charset="2"/>
              <a:buChar char="ü"/>
            </a:pPr>
            <a:r>
              <a:rPr lang="fr-FR" sz="2000" dirty="0">
                <a:solidFill>
                  <a:prstClr val="black"/>
                </a:solidFill>
              </a:rPr>
              <a:t> séquelles psychoaffectives liées au souvenir d’une vie antérieure normale.</a:t>
            </a:r>
          </a:p>
          <a:p>
            <a:endParaRPr lang="fr-FR" dirty="0"/>
          </a:p>
        </p:txBody>
      </p:sp>
    </p:spTree>
    <p:extLst>
      <p:ext uri="{BB962C8B-B14F-4D97-AF65-F5344CB8AC3E}">
        <p14:creationId xmlns:p14="http://schemas.microsoft.com/office/powerpoint/2010/main" val="1387915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4" y="1196752"/>
            <a:ext cx="8227201" cy="4524315"/>
          </a:xfrm>
          <a:prstGeom prst="rect">
            <a:avLst/>
          </a:prstGeom>
        </p:spPr>
        <p:txBody>
          <a:bodyPr wrap="square">
            <a:spAutoFit/>
          </a:bodyPr>
          <a:lstStyle/>
          <a:p>
            <a:r>
              <a:rPr lang="fr-FR" sz="2000" b="1" dirty="0">
                <a:latin typeface="+mj-lt"/>
              </a:rPr>
              <a:t>Un handicap de parcours </a:t>
            </a:r>
            <a:r>
              <a:rPr lang="fr-FR" sz="2000" b="1" dirty="0" smtClean="0">
                <a:latin typeface="+mj-lt"/>
              </a:rPr>
              <a:t>et non de </a:t>
            </a:r>
            <a:r>
              <a:rPr lang="fr-FR" sz="2000" b="1" dirty="0">
                <a:latin typeface="+mj-lt"/>
              </a:rPr>
              <a:t>naissance </a:t>
            </a:r>
            <a:r>
              <a:rPr lang="fr-FR" sz="2000" b="1" dirty="0" smtClean="0">
                <a:latin typeface="+mj-lt"/>
              </a:rPr>
              <a:t>:</a:t>
            </a:r>
            <a:r>
              <a:rPr lang="fr-FR" sz="2000" dirty="0">
                <a:latin typeface="+mj-lt"/>
              </a:rPr>
              <a:t>	</a:t>
            </a:r>
            <a:endParaRPr lang="fr-FR" sz="2000" dirty="0" smtClean="0">
              <a:latin typeface="+mj-lt"/>
            </a:endParaRPr>
          </a:p>
          <a:p>
            <a:endParaRPr lang="fr-FR" sz="2000" dirty="0" smtClean="0">
              <a:latin typeface="+mj-lt"/>
            </a:endParaRPr>
          </a:p>
          <a:p>
            <a:r>
              <a:rPr lang="fr-FR" sz="2000" dirty="0" smtClean="0">
                <a:latin typeface="+mj-lt"/>
              </a:rPr>
              <a:t>Le </a:t>
            </a:r>
            <a:r>
              <a:rPr lang="fr-FR" sz="2000" dirty="0">
                <a:latin typeface="+mj-lt"/>
              </a:rPr>
              <a:t>fait que les personnes accueillies aient toutes un vécu antérieur, plus ou moins présent selon la sévérité des troubles, est un élément significatif dans le ressenti du handicap. Ce qui les caractérise, c’est le fait que le handicap soit intervenu le plus souvent à l’âge </a:t>
            </a:r>
            <a:r>
              <a:rPr lang="fr-FR" sz="2000" dirty="0" smtClean="0">
                <a:latin typeface="+mj-lt"/>
              </a:rPr>
              <a:t>adulte.</a:t>
            </a:r>
          </a:p>
          <a:p>
            <a:endParaRPr lang="fr-FR" sz="2000" dirty="0">
              <a:latin typeface="+mj-lt"/>
            </a:endParaRPr>
          </a:p>
          <a:p>
            <a:endParaRPr lang="fr-FR" sz="2000" dirty="0" smtClean="0">
              <a:latin typeface="+mj-lt"/>
            </a:endParaRPr>
          </a:p>
          <a:p>
            <a:r>
              <a:rPr lang="fr-FR" sz="2000" b="1" dirty="0" smtClean="0">
                <a:latin typeface="+mj-lt"/>
              </a:rPr>
              <a:t>L’anosognosie :</a:t>
            </a:r>
            <a:endParaRPr lang="fr-FR" sz="2000" b="1" dirty="0">
              <a:latin typeface="+mj-lt"/>
            </a:endParaRPr>
          </a:p>
          <a:p>
            <a:r>
              <a:rPr lang="fr-FR" sz="2000" dirty="0" smtClean="0">
                <a:latin typeface="+mj-lt"/>
              </a:rPr>
              <a:t>Phénomène aggravant et spécifique </a:t>
            </a:r>
            <a:r>
              <a:rPr lang="fr-FR" sz="2000" dirty="0">
                <a:latin typeface="+mj-lt"/>
              </a:rPr>
              <a:t>aux traumatisés crâniens </a:t>
            </a:r>
            <a:r>
              <a:rPr lang="fr-FR" sz="2000" dirty="0" smtClean="0">
                <a:latin typeface="+mj-lt"/>
              </a:rPr>
              <a:t>par lequel ils ont peu ou pas conscience des pertes de mémoire qu’ils subissent.</a:t>
            </a:r>
            <a:endParaRPr lang="fr-FR" sz="2000" dirty="0">
              <a:latin typeface="+mj-lt"/>
            </a:endParaRPr>
          </a:p>
          <a:p>
            <a:endParaRPr lang="fr-FR" sz="2800" b="1" dirty="0"/>
          </a:p>
        </p:txBody>
      </p:sp>
      <p:sp>
        <p:nvSpPr>
          <p:cNvPr id="6" name="Titre 1"/>
          <p:cNvSpPr>
            <a:spLocks noGrp="1"/>
          </p:cNvSpPr>
          <p:nvPr>
            <p:ph type="title"/>
          </p:nvPr>
        </p:nvSpPr>
        <p:spPr>
          <a:xfrm>
            <a:off x="434729" y="288032"/>
            <a:ext cx="8229600" cy="908720"/>
          </a:xfrm>
        </p:spPr>
        <p:txBody>
          <a:bodyPr/>
          <a:lstStyle/>
          <a:p>
            <a:r>
              <a:rPr lang="fr-FR" sz="3200" b="1" dirty="0" smtClean="0">
                <a:latin typeface="+mj-lt"/>
              </a:rPr>
              <a:t>Spécificités</a:t>
            </a:r>
            <a:endParaRPr lang="fr-FR" sz="3200" b="1" dirty="0">
              <a:latin typeface="+mj-lt"/>
            </a:endParaRPr>
          </a:p>
        </p:txBody>
      </p:sp>
    </p:spTree>
    <p:extLst>
      <p:ext uri="{BB962C8B-B14F-4D97-AF65-F5344CB8AC3E}">
        <p14:creationId xmlns:p14="http://schemas.microsoft.com/office/powerpoint/2010/main" val="410887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2924944"/>
            <a:ext cx="8229600" cy="576064"/>
          </a:xfrm>
        </p:spPr>
        <p:txBody>
          <a:bodyPr/>
          <a:lstStyle/>
          <a:p>
            <a:r>
              <a:rPr lang="fr-FR" sz="4000" b="1" dirty="0" smtClean="0">
                <a:latin typeface="+mj-lt"/>
              </a:rPr>
              <a:t>L’intégration en </a:t>
            </a:r>
            <a:r>
              <a:rPr lang="fr-FR" sz="4000" b="1" dirty="0" err="1" smtClean="0">
                <a:latin typeface="+mj-lt"/>
              </a:rPr>
              <a:t>Esat</a:t>
            </a:r>
            <a:endParaRPr lang="fr-FR" sz="4000" b="1" dirty="0">
              <a:latin typeface="+mj-lt"/>
            </a:endParaRPr>
          </a:p>
        </p:txBody>
      </p:sp>
    </p:spTree>
    <p:extLst>
      <p:ext uri="{BB962C8B-B14F-4D97-AF65-F5344CB8AC3E}">
        <p14:creationId xmlns:p14="http://schemas.microsoft.com/office/powerpoint/2010/main" val="135097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908720"/>
            <a:ext cx="8229600" cy="4525963"/>
          </a:xfrm>
        </p:spPr>
        <p:txBody>
          <a:bodyPr>
            <a:normAutofit lnSpcReduction="10000"/>
          </a:bodyPr>
          <a:lstStyle/>
          <a:p>
            <a:pPr marL="0" lvl="0" indent="0" algn="ctr">
              <a:buNone/>
            </a:pPr>
            <a:r>
              <a:rPr lang="fr-FR" sz="2500" b="1" dirty="0">
                <a:solidFill>
                  <a:prstClr val="black"/>
                </a:solidFill>
              </a:rPr>
              <a:t>Nous </a:t>
            </a:r>
            <a:r>
              <a:rPr lang="fr-FR" sz="2500" b="1" dirty="0" smtClean="0">
                <a:solidFill>
                  <a:prstClr val="black"/>
                </a:solidFill>
              </a:rPr>
              <a:t>proposons </a:t>
            </a:r>
            <a:r>
              <a:rPr lang="fr-FR" sz="2500" b="1" dirty="0">
                <a:solidFill>
                  <a:prstClr val="black"/>
                </a:solidFill>
              </a:rPr>
              <a:t>des stages d’évaluation destinés à dresser un bilan des aptitudes et des compétences d’une personne à un poste de travail</a:t>
            </a:r>
          </a:p>
          <a:p>
            <a:pPr marL="0" lvl="0" indent="0" algn="ctr">
              <a:buNone/>
            </a:pPr>
            <a:endParaRPr lang="fr-FR" sz="2000" dirty="0">
              <a:solidFill>
                <a:prstClr val="black"/>
              </a:solidFill>
            </a:endParaRPr>
          </a:p>
          <a:p>
            <a:pPr lvl="0"/>
            <a:r>
              <a:rPr lang="fr-FR" sz="2000" dirty="0">
                <a:solidFill>
                  <a:prstClr val="black"/>
                </a:solidFill>
              </a:rPr>
              <a:t>Ce stage permet de placer la personne concernée en situation de travail et ainsi de l’évaluer sur ses aptitudes, ses compétences, ses connaissances et ses comportements.</a:t>
            </a:r>
          </a:p>
          <a:p>
            <a:pPr lvl="0"/>
            <a:endParaRPr lang="fr-FR" sz="2000" dirty="0">
              <a:solidFill>
                <a:prstClr val="black"/>
              </a:solidFill>
            </a:endParaRPr>
          </a:p>
          <a:p>
            <a:pPr lvl="0"/>
            <a:r>
              <a:rPr lang="fr-FR" sz="2000" dirty="0">
                <a:solidFill>
                  <a:prstClr val="black"/>
                </a:solidFill>
              </a:rPr>
              <a:t>Un bilan restituant l’ensemble des observations est fait à la fin du stage. Il est réalisé par la responsable de service de l’UVE, un moniteur principal, un moniteur technique et une personne de l’établissement demandeur le cas échéant.</a:t>
            </a:r>
          </a:p>
          <a:p>
            <a:pPr lvl="0"/>
            <a:endParaRPr lang="fr-FR" sz="2000" dirty="0">
              <a:solidFill>
                <a:prstClr val="black"/>
              </a:solidFill>
            </a:endParaRPr>
          </a:p>
          <a:p>
            <a:pPr lvl="0"/>
            <a:r>
              <a:rPr lang="fr-FR" sz="2000" dirty="0">
                <a:solidFill>
                  <a:prstClr val="black"/>
                </a:solidFill>
              </a:rPr>
              <a:t>Le bilan est ensuite transmis à l’établissement demandeur.</a:t>
            </a:r>
          </a:p>
          <a:p>
            <a:endParaRPr lang="fr-FR" dirty="0"/>
          </a:p>
        </p:txBody>
      </p:sp>
    </p:spTree>
    <p:extLst>
      <p:ext uri="{BB962C8B-B14F-4D97-AF65-F5344CB8AC3E}">
        <p14:creationId xmlns:p14="http://schemas.microsoft.com/office/powerpoint/2010/main" val="88214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124744"/>
            <a:ext cx="8229600" cy="5001419"/>
          </a:xfrm>
        </p:spPr>
        <p:txBody>
          <a:bodyPr>
            <a:normAutofit fontScale="92500" lnSpcReduction="20000"/>
          </a:bodyPr>
          <a:lstStyle/>
          <a:p>
            <a:r>
              <a:rPr lang="fr-FR" dirty="0">
                <a:solidFill>
                  <a:schemeClr val="tx1"/>
                </a:solidFill>
              </a:rPr>
              <a:t>Le stage est initialement de trois semaines avec hébergement mais il peut être prolongé.</a:t>
            </a:r>
          </a:p>
          <a:p>
            <a:endParaRPr lang="fr-FR" dirty="0">
              <a:solidFill>
                <a:schemeClr val="tx1"/>
              </a:solidFill>
            </a:endParaRPr>
          </a:p>
          <a:p>
            <a:r>
              <a:rPr lang="fr-FR" dirty="0">
                <a:solidFill>
                  <a:schemeClr val="tx1"/>
                </a:solidFill>
              </a:rPr>
              <a:t>A l’issue de cette première étape, et sous réserve qu’elle soit positive pour tous, la personne est placée sur liste d’attente au sein de la commission d’admission Mutualité 29-56. Dès qu’une place se libère dans l’activité  choisie, la personne est intégrée.</a:t>
            </a:r>
          </a:p>
          <a:p>
            <a:pPr marL="0" indent="0">
              <a:buNone/>
            </a:pPr>
            <a:endParaRPr lang="fr-FR" dirty="0">
              <a:solidFill>
                <a:schemeClr val="tx1"/>
              </a:solidFill>
            </a:endParaRPr>
          </a:p>
          <a:p>
            <a:endParaRPr lang="fr-FR" dirty="0"/>
          </a:p>
          <a:p>
            <a:endParaRPr lang="fr-FR" dirty="0"/>
          </a:p>
          <a:p>
            <a:endParaRPr lang="fr-FR" dirty="0"/>
          </a:p>
          <a:p>
            <a:r>
              <a:rPr lang="fr-FR" sz="2100" dirty="0">
                <a:solidFill>
                  <a:srgbClr val="C00000"/>
                </a:solidFill>
              </a:rPr>
              <a:t> * Comme tous les ESAT nous sommes fortement </a:t>
            </a:r>
            <a:r>
              <a:rPr lang="fr-FR" sz="2100" dirty="0" smtClean="0">
                <a:solidFill>
                  <a:srgbClr val="C00000"/>
                </a:solidFill>
              </a:rPr>
              <a:t>impactés </a:t>
            </a:r>
            <a:r>
              <a:rPr lang="fr-FR" sz="2100" dirty="0">
                <a:solidFill>
                  <a:srgbClr val="C00000"/>
                </a:solidFill>
              </a:rPr>
              <a:t>par l’impossibilité de prendre des stagiaires qui ne sont plus suivi par des organismes tiers, notamment depuis l’interdiction de signer des PMSMP avec pôle emploi ou les missions locales. De nombreuses personnes restent donc à la porte des ESAT.</a:t>
            </a:r>
          </a:p>
          <a:p>
            <a:endParaRPr lang="fr-FR" dirty="0"/>
          </a:p>
        </p:txBody>
      </p:sp>
    </p:spTree>
    <p:extLst>
      <p:ext uri="{BB962C8B-B14F-4D97-AF65-F5344CB8AC3E}">
        <p14:creationId xmlns:p14="http://schemas.microsoft.com/office/powerpoint/2010/main" val="2012376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539552" y="2132856"/>
            <a:ext cx="8229600" cy="1152128"/>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fr-FR" sz="6600" b="1" dirty="0" smtClean="0">
                <a:latin typeface="+mj-lt"/>
              </a:rPr>
              <a:t>Accompagnement</a:t>
            </a:r>
            <a:endParaRPr lang="fr-FR" sz="6600" b="1" dirty="0">
              <a:latin typeface="+mj-lt"/>
            </a:endParaRP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3888" y="3933056"/>
            <a:ext cx="1728192" cy="1728192"/>
          </a:xfrm>
          <a:prstGeom prst="rect">
            <a:avLst/>
          </a:prstGeom>
        </p:spPr>
      </p:pic>
    </p:spTree>
    <p:extLst>
      <p:ext uri="{BB962C8B-B14F-4D97-AF65-F5344CB8AC3E}">
        <p14:creationId xmlns:p14="http://schemas.microsoft.com/office/powerpoint/2010/main" val="3838227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780928"/>
            <a:ext cx="8229600" cy="1168152"/>
          </a:xfrm>
        </p:spPr>
        <p:txBody>
          <a:bodyPr/>
          <a:lstStyle/>
          <a:p>
            <a:pPr>
              <a:lnSpc>
                <a:spcPct val="100000"/>
              </a:lnSpc>
            </a:pPr>
            <a:r>
              <a:rPr lang="fr-FR" sz="3600" b="1" dirty="0" smtClean="0">
                <a:latin typeface="+mj-lt"/>
              </a:rPr>
              <a:t>La réinsertion professionnelle</a:t>
            </a:r>
            <a:br>
              <a:rPr lang="fr-FR" sz="3600" b="1" dirty="0" smtClean="0">
                <a:latin typeface="+mj-lt"/>
              </a:rPr>
            </a:br>
            <a:r>
              <a:rPr lang="fr-FR" sz="3600" b="1" dirty="0" smtClean="0">
                <a:latin typeface="+mj-lt"/>
              </a:rPr>
              <a:t> dans le processus de réadaptation</a:t>
            </a:r>
            <a:endParaRPr lang="fr-FR" sz="3600" b="1" dirty="0">
              <a:latin typeface="+mj-lt"/>
            </a:endParaRPr>
          </a:p>
        </p:txBody>
      </p:sp>
    </p:spTree>
    <p:extLst>
      <p:ext uri="{BB962C8B-B14F-4D97-AF65-F5344CB8AC3E}">
        <p14:creationId xmlns:p14="http://schemas.microsoft.com/office/powerpoint/2010/main" val="639114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48680"/>
            <a:ext cx="8229600" cy="5577483"/>
          </a:xfrm>
        </p:spPr>
        <p:txBody>
          <a:bodyPr>
            <a:normAutofit lnSpcReduction="10000"/>
          </a:bodyPr>
          <a:lstStyle/>
          <a:p>
            <a:pPr marL="0" lvl="0" indent="0">
              <a:buNone/>
            </a:pPr>
            <a:r>
              <a:rPr lang="fr-FR" sz="1700" dirty="0">
                <a:solidFill>
                  <a:prstClr val="black"/>
                </a:solidFill>
              </a:rPr>
              <a:t>La réinsertion professionnelle représente une étape importante dans </a:t>
            </a:r>
            <a:r>
              <a:rPr lang="fr-FR" sz="1700" i="1" dirty="0">
                <a:solidFill>
                  <a:prstClr val="black"/>
                </a:solidFill>
              </a:rPr>
              <a:t>le processus de réadaptation des personnes</a:t>
            </a:r>
            <a:r>
              <a:rPr lang="fr-FR" sz="1700" dirty="0">
                <a:solidFill>
                  <a:prstClr val="black"/>
                </a:solidFill>
              </a:rPr>
              <a:t> ayant subi un traumatisme crânien grave. Pour beaucoup, elle concrétise </a:t>
            </a:r>
            <a:r>
              <a:rPr lang="fr-FR" sz="1700" b="1" dirty="0">
                <a:solidFill>
                  <a:prstClr val="black"/>
                </a:solidFill>
              </a:rPr>
              <a:t>le retour au statut social d’adulte responsable. </a:t>
            </a:r>
          </a:p>
          <a:p>
            <a:pPr marL="0" lvl="0" indent="0">
              <a:buNone/>
            </a:pPr>
            <a:r>
              <a:rPr lang="fr-FR" sz="1700" dirty="0">
                <a:solidFill>
                  <a:prstClr val="black"/>
                </a:solidFill>
              </a:rPr>
              <a:t>Elle dépend de la stabilité psychologique et sociale de la personne et nécessite de donner toute sa place à l’expression des travailleurs. </a:t>
            </a:r>
          </a:p>
          <a:p>
            <a:pPr marL="0" lvl="0" indent="0">
              <a:buNone/>
            </a:pPr>
            <a:endParaRPr lang="fr-FR" sz="1700" dirty="0">
              <a:solidFill>
                <a:prstClr val="black"/>
              </a:solidFill>
            </a:endParaRPr>
          </a:p>
          <a:p>
            <a:pPr lvl="0">
              <a:buFont typeface="Wingdings" panose="05000000000000000000" pitchFamily="2" charset="2"/>
              <a:buChar char="Ø"/>
            </a:pPr>
            <a:r>
              <a:rPr lang="fr-FR" sz="1700" b="1" dirty="0">
                <a:solidFill>
                  <a:prstClr val="black"/>
                </a:solidFill>
              </a:rPr>
              <a:t>Objectif de l’accompagnement </a:t>
            </a:r>
            <a:r>
              <a:rPr lang="fr-FR" sz="1700" dirty="0">
                <a:solidFill>
                  <a:prstClr val="black"/>
                </a:solidFill>
              </a:rPr>
              <a:t>:’</a:t>
            </a:r>
          </a:p>
          <a:p>
            <a:pPr marL="0" lvl="0" indent="0">
              <a:buNone/>
            </a:pPr>
            <a:r>
              <a:rPr lang="fr-FR" sz="1700" dirty="0">
                <a:solidFill>
                  <a:prstClr val="black"/>
                </a:solidFill>
              </a:rPr>
              <a:t>		élaborer le projet professionnel </a:t>
            </a:r>
          </a:p>
          <a:p>
            <a:pPr marL="0" lvl="0" indent="0">
              <a:buNone/>
            </a:pPr>
            <a:r>
              <a:rPr lang="fr-FR" sz="1700" dirty="0">
                <a:solidFill>
                  <a:prstClr val="black"/>
                </a:solidFill>
              </a:rPr>
              <a:t>		favoriser sa réinsertion sociale et professionnelle</a:t>
            </a:r>
          </a:p>
          <a:p>
            <a:pPr marL="0" lvl="0" indent="0">
              <a:buNone/>
            </a:pPr>
            <a:r>
              <a:rPr lang="fr-FR" sz="1700" dirty="0">
                <a:solidFill>
                  <a:prstClr val="black"/>
                </a:solidFill>
              </a:rPr>
              <a:t>		augmenter l’autonomie </a:t>
            </a:r>
            <a:endParaRPr lang="fr-FR" sz="1700" b="1" dirty="0">
              <a:solidFill>
                <a:prstClr val="black"/>
              </a:solidFill>
            </a:endParaRPr>
          </a:p>
          <a:p>
            <a:pPr lvl="0">
              <a:buFont typeface="Wingdings" panose="05000000000000000000" pitchFamily="2" charset="2"/>
              <a:buChar char="Ø"/>
            </a:pPr>
            <a:r>
              <a:rPr lang="fr-FR" sz="1700" b="1" dirty="0">
                <a:solidFill>
                  <a:prstClr val="black"/>
                </a:solidFill>
              </a:rPr>
              <a:t>L’accompagnement implique :</a:t>
            </a:r>
          </a:p>
          <a:p>
            <a:pPr marL="0" lvl="0" indent="0">
              <a:buNone/>
            </a:pPr>
            <a:r>
              <a:rPr lang="fr-FR" sz="1700" dirty="0">
                <a:solidFill>
                  <a:prstClr val="black"/>
                </a:solidFill>
              </a:rPr>
              <a:t>		 un soutien,</a:t>
            </a:r>
          </a:p>
          <a:p>
            <a:pPr marL="0" lvl="0" indent="0">
              <a:buNone/>
            </a:pPr>
            <a:r>
              <a:rPr lang="fr-FR" sz="1700" dirty="0">
                <a:solidFill>
                  <a:prstClr val="black"/>
                </a:solidFill>
              </a:rPr>
              <a:t>		un engagement mutuel </a:t>
            </a:r>
          </a:p>
          <a:p>
            <a:pPr marL="0" lvl="0" indent="0">
              <a:buNone/>
            </a:pPr>
            <a:r>
              <a:rPr lang="fr-FR" sz="1700" dirty="0">
                <a:solidFill>
                  <a:prstClr val="black"/>
                </a:solidFill>
              </a:rPr>
              <a:t>		une écoute attentive. </a:t>
            </a:r>
          </a:p>
          <a:p>
            <a:pPr lvl="0">
              <a:buFont typeface="Wingdings" panose="05000000000000000000" pitchFamily="2" charset="2"/>
              <a:buChar char="Ø"/>
            </a:pPr>
            <a:r>
              <a:rPr lang="fr-FR" sz="1700" b="1" dirty="0">
                <a:solidFill>
                  <a:prstClr val="black"/>
                </a:solidFill>
              </a:rPr>
              <a:t>L’accompagnement doit être :</a:t>
            </a:r>
          </a:p>
          <a:p>
            <a:pPr marL="0" lvl="0" indent="0">
              <a:buNone/>
            </a:pPr>
            <a:r>
              <a:rPr lang="fr-FR" sz="1700" dirty="0">
                <a:solidFill>
                  <a:prstClr val="black"/>
                </a:solidFill>
              </a:rPr>
              <a:t>		personnalisé, </a:t>
            </a:r>
          </a:p>
          <a:p>
            <a:pPr marL="0" lvl="0" indent="0">
              <a:buNone/>
            </a:pPr>
            <a:r>
              <a:rPr lang="fr-FR" sz="1700" dirty="0">
                <a:solidFill>
                  <a:prstClr val="black"/>
                </a:solidFill>
              </a:rPr>
              <a:t>		individuel </a:t>
            </a:r>
          </a:p>
          <a:p>
            <a:pPr marL="0" lvl="0" indent="0">
              <a:buNone/>
            </a:pPr>
            <a:r>
              <a:rPr lang="fr-FR" sz="1700" dirty="0">
                <a:solidFill>
                  <a:prstClr val="black"/>
                </a:solidFill>
              </a:rPr>
              <a:t>		collectif  pour  harmoniser les postes de travail</a:t>
            </a:r>
            <a:endParaRPr lang="fr-FR" sz="1700" dirty="0">
              <a:solidFill>
                <a:prstClr val="black">
                  <a:lumMod val="50000"/>
                  <a:lumOff val="50000"/>
                </a:prstClr>
              </a:solidFill>
            </a:endParaRPr>
          </a:p>
          <a:p>
            <a:endParaRPr lang="fr-FR" dirty="0"/>
          </a:p>
        </p:txBody>
      </p:sp>
    </p:spTree>
    <p:extLst>
      <p:ext uri="{BB962C8B-B14F-4D97-AF65-F5344CB8AC3E}">
        <p14:creationId xmlns:p14="http://schemas.microsoft.com/office/powerpoint/2010/main" val="397789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620688"/>
            <a:ext cx="8280920" cy="4278094"/>
          </a:xfrm>
          <a:prstGeom prst="rect">
            <a:avLst/>
          </a:prstGeom>
        </p:spPr>
        <p:txBody>
          <a:bodyPr wrap="square">
            <a:spAutoFit/>
          </a:bodyPr>
          <a:lstStyle/>
          <a:p>
            <a:r>
              <a:rPr lang="fr-FR" sz="2400" dirty="0">
                <a:latin typeface="+mj-lt"/>
              </a:rPr>
              <a:t>Le pôle ESAT </a:t>
            </a:r>
            <a:r>
              <a:rPr lang="fr-FR" sz="2400" dirty="0" smtClean="0">
                <a:latin typeface="+mj-lt"/>
              </a:rPr>
              <a:t>comprend 3 </a:t>
            </a:r>
            <a:r>
              <a:rPr lang="fr-FR" sz="2400" dirty="0">
                <a:latin typeface="+mj-lt"/>
              </a:rPr>
              <a:t>établissements médico-sociaux régis par la loi du </a:t>
            </a:r>
            <a:r>
              <a:rPr lang="fr-FR" sz="2400" dirty="0" smtClean="0">
                <a:latin typeface="+mj-lt"/>
              </a:rPr>
              <a:t>2 </a:t>
            </a:r>
            <a:r>
              <a:rPr lang="fr-FR" sz="2400" dirty="0">
                <a:latin typeface="+mj-lt"/>
              </a:rPr>
              <a:t>janvier 2002 rénovant l’action sociale et médico-sociale</a:t>
            </a:r>
            <a:r>
              <a:rPr lang="fr-FR" sz="3200" dirty="0" smtClean="0">
                <a:latin typeface="+mj-lt"/>
              </a:rPr>
              <a:t>.</a:t>
            </a:r>
          </a:p>
          <a:p>
            <a:endParaRPr lang="fr-FR" sz="3200" dirty="0">
              <a:latin typeface="+mj-lt"/>
            </a:endParaRPr>
          </a:p>
          <a:p>
            <a:r>
              <a:rPr lang="fr-FR" sz="3200" dirty="0" smtClean="0">
                <a:latin typeface="+mj-lt"/>
              </a:rPr>
              <a:t>les </a:t>
            </a:r>
            <a:r>
              <a:rPr lang="fr-FR" sz="3200" dirty="0">
                <a:latin typeface="+mj-lt"/>
              </a:rPr>
              <a:t>ESAT-UVE-SAVS </a:t>
            </a:r>
            <a:r>
              <a:rPr lang="fr-FR" sz="3200" dirty="0" smtClean="0">
                <a:latin typeface="+mj-lt"/>
              </a:rPr>
              <a:t>:</a:t>
            </a:r>
          </a:p>
          <a:p>
            <a:endParaRPr lang="fr-FR" sz="3200" dirty="0" smtClean="0">
              <a:latin typeface="+mj-lt"/>
            </a:endParaRPr>
          </a:p>
          <a:p>
            <a:pPr algn="ctr"/>
            <a:r>
              <a:rPr lang="fr-FR" sz="3200" dirty="0" smtClean="0">
                <a:latin typeface="+mj-lt"/>
              </a:rPr>
              <a:t> </a:t>
            </a:r>
            <a:r>
              <a:rPr lang="fr-FR" sz="3200" b="1" dirty="0" err="1">
                <a:latin typeface="+mj-lt"/>
              </a:rPr>
              <a:t>Ty-Varlen</a:t>
            </a:r>
            <a:r>
              <a:rPr lang="fr-FR" sz="3200" b="1" dirty="0">
                <a:latin typeface="+mj-lt"/>
              </a:rPr>
              <a:t> à </a:t>
            </a:r>
            <a:r>
              <a:rPr lang="fr-FR" sz="3200" b="1" dirty="0" err="1">
                <a:latin typeface="+mj-lt"/>
              </a:rPr>
              <a:t>Landudec</a:t>
            </a:r>
            <a:r>
              <a:rPr lang="fr-FR" sz="3200" b="1" dirty="0">
                <a:latin typeface="+mj-lt"/>
              </a:rPr>
              <a:t> (29), </a:t>
            </a:r>
            <a:endParaRPr lang="fr-FR" sz="3200" b="1" dirty="0" smtClean="0">
              <a:latin typeface="+mj-lt"/>
            </a:endParaRPr>
          </a:p>
          <a:p>
            <a:pPr algn="ctr"/>
            <a:r>
              <a:rPr lang="fr-FR" sz="3200" b="1" dirty="0" err="1" smtClean="0">
                <a:latin typeface="+mj-lt"/>
              </a:rPr>
              <a:t>Kerneven</a:t>
            </a:r>
            <a:r>
              <a:rPr lang="fr-FR" sz="3200" b="1" dirty="0" smtClean="0">
                <a:latin typeface="+mj-lt"/>
              </a:rPr>
              <a:t> </a:t>
            </a:r>
            <a:r>
              <a:rPr lang="fr-FR" sz="3200" b="1" dirty="0">
                <a:latin typeface="+mj-lt"/>
              </a:rPr>
              <a:t>à </a:t>
            </a:r>
            <a:r>
              <a:rPr lang="fr-FR" sz="3200" b="1" dirty="0" err="1">
                <a:latin typeface="+mj-lt"/>
              </a:rPr>
              <a:t>Plomelin</a:t>
            </a:r>
            <a:r>
              <a:rPr lang="fr-FR" sz="3200" b="1" dirty="0">
                <a:latin typeface="+mj-lt"/>
              </a:rPr>
              <a:t> (29</a:t>
            </a:r>
            <a:r>
              <a:rPr lang="fr-FR" sz="3200" b="1" dirty="0" smtClean="0">
                <a:latin typeface="+mj-lt"/>
              </a:rPr>
              <a:t>)</a:t>
            </a:r>
          </a:p>
          <a:p>
            <a:pPr algn="ctr"/>
            <a:r>
              <a:rPr lang="fr-FR" sz="3200" b="1" dirty="0" err="1" smtClean="0">
                <a:latin typeface="+mj-lt"/>
              </a:rPr>
              <a:t>Kerlir</a:t>
            </a:r>
            <a:r>
              <a:rPr lang="fr-FR" sz="3200" b="1" dirty="0" smtClean="0">
                <a:latin typeface="+mj-lt"/>
              </a:rPr>
              <a:t> </a:t>
            </a:r>
            <a:r>
              <a:rPr lang="fr-FR" sz="3200" b="1" dirty="0">
                <a:latin typeface="+mj-lt"/>
              </a:rPr>
              <a:t>à Ploemeur (56</a:t>
            </a:r>
            <a:r>
              <a:rPr lang="fr-FR" sz="3200" b="1" dirty="0" smtClean="0">
                <a:latin typeface="+mj-lt"/>
              </a:rPr>
              <a:t>)</a:t>
            </a:r>
            <a:endParaRPr lang="fr-FR" sz="3200" b="1" dirty="0">
              <a:latin typeface="+mj-lt"/>
            </a:endParaRPr>
          </a:p>
        </p:txBody>
      </p:sp>
    </p:spTree>
    <p:extLst>
      <p:ext uri="{BB962C8B-B14F-4D97-AF65-F5344CB8AC3E}">
        <p14:creationId xmlns:p14="http://schemas.microsoft.com/office/powerpoint/2010/main" val="1256677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65766" y="1124744"/>
            <a:ext cx="8229600" cy="936104"/>
          </a:xfrm>
          <a:prstGeom prst="rect">
            <a:avLst/>
          </a:prstGeom>
        </p:spPr>
        <p:txBody>
          <a:bodyPr vert="horz" lIns="91440" tIns="45720" rIns="91440" bIns="45720" rtlCol="0" anchor="b">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endParaRPr lang="fr-FR" sz="2800" dirty="0">
              <a:latin typeface="+mj-lt"/>
            </a:endParaRPr>
          </a:p>
        </p:txBody>
      </p:sp>
      <p:sp>
        <p:nvSpPr>
          <p:cNvPr id="5" name="Rectangle 4"/>
          <p:cNvSpPr/>
          <p:nvPr/>
        </p:nvSpPr>
        <p:spPr>
          <a:xfrm>
            <a:off x="498317" y="3212976"/>
            <a:ext cx="7939790" cy="1077218"/>
          </a:xfrm>
          <a:prstGeom prst="rect">
            <a:avLst/>
          </a:prstGeom>
        </p:spPr>
        <p:txBody>
          <a:bodyPr wrap="square">
            <a:spAutoFit/>
          </a:bodyPr>
          <a:lstStyle/>
          <a:p>
            <a:pPr algn="ctr"/>
            <a:r>
              <a:rPr lang="fr-FR" sz="3200" b="1" dirty="0">
                <a:solidFill>
                  <a:schemeClr val="accent1">
                    <a:lumMod val="75000"/>
                  </a:schemeClr>
                </a:solidFill>
                <a:latin typeface="+mj-lt"/>
              </a:rPr>
              <a:t>Adapter le mieux possible la prise en charge aux besoins de la personne </a:t>
            </a:r>
          </a:p>
        </p:txBody>
      </p:sp>
    </p:spTree>
    <p:extLst>
      <p:ext uri="{BB962C8B-B14F-4D97-AF65-F5344CB8AC3E}">
        <p14:creationId xmlns:p14="http://schemas.microsoft.com/office/powerpoint/2010/main" val="2302454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1340768"/>
            <a:ext cx="8229600" cy="4525963"/>
          </a:xfrm>
        </p:spPr>
        <p:txBody>
          <a:bodyPr/>
          <a:lstStyle/>
          <a:p>
            <a:pPr lvl="0">
              <a:buFont typeface="Wingdings" panose="05000000000000000000" pitchFamily="2" charset="2"/>
              <a:buChar char="Ø"/>
            </a:pPr>
            <a:r>
              <a:rPr lang="fr-FR" sz="2000" dirty="0">
                <a:solidFill>
                  <a:prstClr val="black"/>
                </a:solidFill>
                <a:latin typeface="Century Gothic" panose="020B0502020202020204" pitchFamily="34" charset="0"/>
              </a:rPr>
              <a:t>prendre en considération la situation antérieure à l’accident.</a:t>
            </a:r>
          </a:p>
          <a:p>
            <a:pPr marL="0" lvl="0" indent="0">
              <a:buNone/>
            </a:pPr>
            <a:r>
              <a:rPr lang="fr-FR" sz="2000" dirty="0">
                <a:solidFill>
                  <a:prstClr val="black"/>
                </a:solidFill>
                <a:latin typeface="Century Gothic" panose="020B0502020202020204" pitchFamily="34" charset="0"/>
              </a:rPr>
              <a:t> </a:t>
            </a:r>
          </a:p>
          <a:p>
            <a:pPr lvl="0">
              <a:buFont typeface="Wingdings" panose="05000000000000000000" pitchFamily="2" charset="2"/>
              <a:buChar char="Ø"/>
            </a:pPr>
            <a:r>
              <a:rPr lang="fr-FR" sz="2000" dirty="0">
                <a:solidFill>
                  <a:prstClr val="black"/>
                </a:solidFill>
                <a:latin typeface="Century Gothic" panose="020B0502020202020204" pitchFamily="34" charset="0"/>
              </a:rPr>
              <a:t>Tenir compte de leur histoire, leur singularité, leurs modes opératoires.</a:t>
            </a:r>
          </a:p>
          <a:p>
            <a:pPr lvl="0">
              <a:buFont typeface="Wingdings" panose="05000000000000000000" pitchFamily="2" charset="2"/>
              <a:buChar char="Ø"/>
            </a:pPr>
            <a:endParaRPr lang="fr-FR" sz="2000" dirty="0">
              <a:solidFill>
                <a:prstClr val="black"/>
              </a:solidFill>
              <a:latin typeface="Century Gothic" panose="020B0502020202020204" pitchFamily="34" charset="0"/>
            </a:endParaRPr>
          </a:p>
          <a:p>
            <a:pPr lvl="0">
              <a:buFont typeface="Wingdings" panose="05000000000000000000" pitchFamily="2" charset="2"/>
              <a:buChar char="Ø"/>
            </a:pPr>
            <a:r>
              <a:rPr lang="fr-FR" sz="2000" dirty="0">
                <a:solidFill>
                  <a:prstClr val="black"/>
                </a:solidFill>
                <a:latin typeface="Century Gothic" panose="020B0502020202020204" pitchFamily="34" charset="0"/>
              </a:rPr>
              <a:t>ne pas opérer de passages en force, laisser les choses se dérouler au rythme acceptable pour la personne. </a:t>
            </a:r>
          </a:p>
          <a:p>
            <a:pPr lvl="0">
              <a:buFont typeface="Wingdings" panose="05000000000000000000" pitchFamily="2" charset="2"/>
              <a:buChar char="Ø"/>
            </a:pPr>
            <a:endParaRPr lang="fr-FR" sz="2000" dirty="0">
              <a:solidFill>
                <a:prstClr val="black"/>
              </a:solidFill>
              <a:latin typeface="Century Gothic" panose="020B0502020202020204" pitchFamily="34" charset="0"/>
            </a:endParaRPr>
          </a:p>
          <a:p>
            <a:pPr lvl="0">
              <a:buFont typeface="Wingdings" panose="05000000000000000000" pitchFamily="2" charset="2"/>
              <a:buChar char="Ø"/>
            </a:pPr>
            <a:r>
              <a:rPr lang="fr-FR" sz="2000" dirty="0">
                <a:solidFill>
                  <a:prstClr val="black"/>
                </a:solidFill>
                <a:latin typeface="Century Gothic" panose="020B0502020202020204" pitchFamily="34" charset="0"/>
              </a:rPr>
              <a:t>réévaluer périodiquement les capacités de la personne et la validité de l’accompagnement. </a:t>
            </a:r>
          </a:p>
          <a:p>
            <a:endParaRPr lang="fr-FR" dirty="0"/>
          </a:p>
        </p:txBody>
      </p:sp>
    </p:spTree>
    <p:extLst>
      <p:ext uri="{BB962C8B-B14F-4D97-AF65-F5344CB8AC3E}">
        <p14:creationId xmlns:p14="http://schemas.microsoft.com/office/powerpoint/2010/main" val="16668816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284984"/>
            <a:ext cx="8229600" cy="1152128"/>
          </a:xfrm>
        </p:spPr>
        <p:txBody>
          <a:bodyPr/>
          <a:lstStyle/>
          <a:p>
            <a:pPr>
              <a:lnSpc>
                <a:spcPct val="100000"/>
              </a:lnSpc>
            </a:pPr>
            <a:r>
              <a:rPr lang="fr-FR" sz="2800" b="1" dirty="0">
                <a:latin typeface="+mj-lt"/>
              </a:rPr>
              <a:t>Proposer une activité professionnelle </a:t>
            </a:r>
            <a:r>
              <a:rPr lang="fr-FR" sz="2800" b="1" dirty="0" smtClean="0">
                <a:latin typeface="+mj-lt"/>
              </a:rPr>
              <a:t>adaptée aux </a:t>
            </a:r>
            <a:r>
              <a:rPr lang="fr-FR" sz="2800" b="1" dirty="0">
                <a:latin typeface="+mj-lt"/>
              </a:rPr>
              <a:t>capacités de </a:t>
            </a:r>
            <a:r>
              <a:rPr lang="fr-FR" sz="2800" b="1" dirty="0" smtClean="0">
                <a:latin typeface="+mj-lt"/>
              </a:rPr>
              <a:t>chacun </a:t>
            </a:r>
            <a:endParaRPr lang="fr-FR" sz="2800" dirty="0">
              <a:latin typeface="+mj-lt"/>
            </a:endParaRPr>
          </a:p>
        </p:txBody>
      </p:sp>
    </p:spTree>
    <p:extLst>
      <p:ext uri="{BB962C8B-B14F-4D97-AF65-F5344CB8AC3E}">
        <p14:creationId xmlns:p14="http://schemas.microsoft.com/office/powerpoint/2010/main" val="518721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404664"/>
            <a:ext cx="8229600" cy="5721499"/>
          </a:xfrm>
        </p:spPr>
        <p:txBody>
          <a:bodyPr>
            <a:normAutofit lnSpcReduction="10000"/>
          </a:bodyPr>
          <a:lstStyle/>
          <a:p>
            <a:pPr marL="0" lvl="0" indent="0">
              <a:buNone/>
            </a:pPr>
            <a:r>
              <a:rPr lang="fr-FR" sz="1900" b="1" dirty="0">
                <a:solidFill>
                  <a:prstClr val="black"/>
                </a:solidFill>
              </a:rPr>
              <a:t>L’attribution d’un poste de travail en atelier</a:t>
            </a:r>
            <a:r>
              <a:rPr lang="fr-FR" sz="1900" dirty="0">
                <a:solidFill>
                  <a:prstClr val="black"/>
                </a:solidFill>
              </a:rPr>
              <a:t> en </a:t>
            </a:r>
            <a:r>
              <a:rPr lang="fr-FR" sz="1900" b="1" dirty="0">
                <a:solidFill>
                  <a:prstClr val="black"/>
                </a:solidFill>
              </a:rPr>
              <a:t>fonction des aptitudes, des capacités, des souhaits et de la sécurité de la personne mais aussi de la disponibilité des postes dans les ateliers au moment de l’admission à l’ESAT. </a:t>
            </a:r>
          </a:p>
          <a:p>
            <a:pPr lvl="0">
              <a:buFont typeface="Wingdings" panose="05000000000000000000" pitchFamily="2" charset="2"/>
              <a:buChar char="Ø"/>
            </a:pPr>
            <a:endParaRPr lang="fr-FR" sz="1900" b="1" dirty="0">
              <a:solidFill>
                <a:prstClr val="black"/>
              </a:solidFill>
            </a:endParaRPr>
          </a:p>
          <a:p>
            <a:pPr lvl="0">
              <a:buFont typeface="Wingdings" panose="05000000000000000000" pitchFamily="2" charset="2"/>
              <a:buChar char="Ø"/>
            </a:pPr>
            <a:r>
              <a:rPr lang="fr-FR" sz="1900" dirty="0">
                <a:solidFill>
                  <a:prstClr val="black"/>
                </a:solidFill>
              </a:rPr>
              <a:t>Cependant, certains critères, tenant aux capacités et aux besoins individuels des travailleurs, peuvent devenir prioritaires sur toute autre considération. </a:t>
            </a:r>
          </a:p>
          <a:p>
            <a:pPr lvl="0">
              <a:buFont typeface="Wingdings" panose="05000000000000000000" pitchFamily="2" charset="2"/>
              <a:buChar char="Ø"/>
            </a:pPr>
            <a:endParaRPr lang="fr-FR" sz="1900" dirty="0">
              <a:solidFill>
                <a:prstClr val="black"/>
              </a:solidFill>
            </a:endParaRPr>
          </a:p>
          <a:p>
            <a:pPr lvl="0">
              <a:buFont typeface="Wingdings" panose="05000000000000000000" pitchFamily="2" charset="2"/>
              <a:buChar char="Ø"/>
            </a:pPr>
            <a:r>
              <a:rPr lang="fr-FR" sz="1900" b="1" dirty="0">
                <a:solidFill>
                  <a:prstClr val="black"/>
                </a:solidFill>
              </a:rPr>
              <a:t>Nous adaptons les équipes en fonction des capacités relationnelles,</a:t>
            </a:r>
            <a:r>
              <a:rPr lang="fr-FR" sz="1900" dirty="0">
                <a:solidFill>
                  <a:prstClr val="black"/>
                </a:solidFill>
              </a:rPr>
              <a:t> organisationnelles, pédagogiques, physiques des travailleurs.</a:t>
            </a:r>
          </a:p>
          <a:p>
            <a:pPr marL="0" lvl="0" indent="0">
              <a:buNone/>
            </a:pPr>
            <a:r>
              <a:rPr lang="fr-FR" sz="1900" dirty="0">
                <a:solidFill>
                  <a:prstClr val="black"/>
                </a:solidFill>
              </a:rPr>
              <a:t> </a:t>
            </a:r>
          </a:p>
          <a:p>
            <a:pPr lvl="0">
              <a:buFont typeface="Wingdings" panose="05000000000000000000" pitchFamily="2" charset="2"/>
              <a:buChar char="Ø"/>
            </a:pPr>
            <a:r>
              <a:rPr lang="fr-FR" sz="1900" b="1" dirty="0">
                <a:solidFill>
                  <a:prstClr val="black"/>
                </a:solidFill>
              </a:rPr>
              <a:t>Le poste de travail et le matériel peuvent être aménagés au plan ergonomique</a:t>
            </a:r>
            <a:r>
              <a:rPr lang="fr-FR" sz="1900" dirty="0">
                <a:solidFill>
                  <a:prstClr val="black"/>
                </a:solidFill>
              </a:rPr>
              <a:t>. Le  volume horaire de travail peut l’être également sur le principe d’un temps partiel. </a:t>
            </a:r>
          </a:p>
          <a:p>
            <a:pPr marL="0" lvl="0" indent="0">
              <a:buNone/>
            </a:pPr>
            <a:endParaRPr lang="fr-FR" sz="1900" dirty="0">
              <a:solidFill>
                <a:prstClr val="black"/>
              </a:solidFill>
            </a:endParaRPr>
          </a:p>
          <a:p>
            <a:pPr lvl="0">
              <a:buFont typeface="Wingdings" panose="05000000000000000000" pitchFamily="2" charset="2"/>
              <a:buChar char="Ø"/>
            </a:pPr>
            <a:r>
              <a:rPr lang="fr-FR" sz="1900" b="1" dirty="0">
                <a:solidFill>
                  <a:prstClr val="black"/>
                </a:solidFill>
              </a:rPr>
              <a:t>Assurer la sécurité des travailleurs et le respect des conditions de travail</a:t>
            </a:r>
          </a:p>
          <a:p>
            <a:endParaRPr lang="fr-FR" dirty="0"/>
          </a:p>
        </p:txBody>
      </p:sp>
    </p:spTree>
    <p:extLst>
      <p:ext uri="{BB962C8B-B14F-4D97-AF65-F5344CB8AC3E}">
        <p14:creationId xmlns:p14="http://schemas.microsoft.com/office/powerpoint/2010/main" val="2343327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3429000"/>
            <a:ext cx="8229600" cy="648072"/>
          </a:xfrm>
        </p:spPr>
        <p:txBody>
          <a:bodyPr/>
          <a:lstStyle/>
          <a:p>
            <a:r>
              <a:rPr lang="fr-FR" sz="4400" b="1" dirty="0" smtClean="0">
                <a:latin typeface="+mj-lt"/>
              </a:rPr>
              <a:t>Former et valoriser</a:t>
            </a:r>
            <a:endParaRPr lang="fr-FR" sz="4400" dirty="0">
              <a:latin typeface="+mj-lt"/>
            </a:endParaRPr>
          </a:p>
        </p:txBody>
      </p:sp>
    </p:spTree>
    <p:extLst>
      <p:ext uri="{BB962C8B-B14F-4D97-AF65-F5344CB8AC3E}">
        <p14:creationId xmlns:p14="http://schemas.microsoft.com/office/powerpoint/2010/main" val="814580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620688"/>
            <a:ext cx="8229600" cy="5649491"/>
          </a:xfrm>
        </p:spPr>
        <p:txBody>
          <a:bodyPr>
            <a:normAutofit/>
          </a:bodyPr>
          <a:lstStyle/>
          <a:p>
            <a:pPr marL="0" lvl="0" indent="0">
              <a:buNone/>
            </a:pPr>
            <a:r>
              <a:rPr lang="fr-FR" sz="2000" dirty="0">
                <a:solidFill>
                  <a:prstClr val="black"/>
                </a:solidFill>
              </a:rPr>
              <a:t>Les ESAT assurent en grande partie la formation professionnelle des travailleurs, dans leurs propres ateliers, selon des procédés qui conviennent à leurs activités et aux personnes qu’ils encadrent pour :</a:t>
            </a:r>
          </a:p>
          <a:p>
            <a:pPr marL="0" lvl="0" indent="0">
              <a:buNone/>
            </a:pPr>
            <a:endParaRPr lang="fr-FR" sz="2000" dirty="0">
              <a:solidFill>
                <a:prstClr val="black"/>
              </a:solidFill>
            </a:endParaRPr>
          </a:p>
          <a:p>
            <a:pPr lvl="0">
              <a:buFont typeface="Wingdings" panose="05000000000000000000" pitchFamily="2" charset="2"/>
              <a:buChar char="Ø"/>
            </a:pPr>
            <a:r>
              <a:rPr lang="fr-FR" sz="2000" dirty="0">
                <a:solidFill>
                  <a:prstClr val="black"/>
                </a:solidFill>
              </a:rPr>
              <a:t>Amener la personne à apprendre à effectuer le plus professionnellement possible le travail demandé. </a:t>
            </a:r>
          </a:p>
          <a:p>
            <a:pPr marL="0" lvl="0" indent="0">
              <a:buNone/>
            </a:pPr>
            <a:endParaRPr lang="fr-FR" sz="2000" dirty="0">
              <a:solidFill>
                <a:prstClr val="black"/>
              </a:solidFill>
            </a:endParaRPr>
          </a:p>
          <a:p>
            <a:pPr lvl="0">
              <a:buFont typeface="Wingdings" panose="05000000000000000000" pitchFamily="2" charset="2"/>
              <a:buChar char="Ø"/>
            </a:pPr>
            <a:r>
              <a:rPr lang="fr-FR" sz="2000" dirty="0">
                <a:solidFill>
                  <a:prstClr val="black"/>
                </a:solidFill>
              </a:rPr>
              <a:t>Permettre à la  personne accueillie de se reconnaitre dans ce qu’elle sait faire</a:t>
            </a:r>
          </a:p>
          <a:p>
            <a:pPr lvl="0">
              <a:buFont typeface="Wingdings" panose="05000000000000000000" pitchFamily="2" charset="2"/>
              <a:buChar char="Ø"/>
            </a:pPr>
            <a:endParaRPr lang="fr-FR" sz="2000" dirty="0">
              <a:solidFill>
                <a:prstClr val="black"/>
              </a:solidFill>
            </a:endParaRPr>
          </a:p>
          <a:p>
            <a:pPr lvl="0">
              <a:buFont typeface="Wingdings" panose="05000000000000000000" pitchFamily="2" charset="2"/>
              <a:buChar char="Ø"/>
            </a:pPr>
            <a:r>
              <a:rPr lang="fr-FR" sz="2000" dirty="0">
                <a:solidFill>
                  <a:prstClr val="black"/>
                </a:solidFill>
              </a:rPr>
              <a:t>Valoriser toutes les capacités sauvegardées de la personne afin de lui donner la possibilité de mettre à profit ses connaissances et savoir-faire. </a:t>
            </a:r>
          </a:p>
          <a:p>
            <a:endParaRPr lang="fr-FR" dirty="0"/>
          </a:p>
        </p:txBody>
      </p:sp>
    </p:spTree>
    <p:extLst>
      <p:ext uri="{BB962C8B-B14F-4D97-AF65-F5344CB8AC3E}">
        <p14:creationId xmlns:p14="http://schemas.microsoft.com/office/powerpoint/2010/main" val="3210844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
          <p:cNvSpPr txBox="1">
            <a:spLocks/>
          </p:cNvSpPr>
          <p:nvPr/>
        </p:nvSpPr>
        <p:spPr>
          <a:xfrm>
            <a:off x="611560" y="2996952"/>
            <a:ext cx="8229600" cy="936104"/>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100000"/>
              </a:lnSpc>
            </a:pPr>
            <a:r>
              <a:rPr lang="fr-FR" sz="3600" b="1" dirty="0" smtClean="0">
                <a:latin typeface="+mj-lt"/>
              </a:rPr>
              <a:t>Le dispositif </a:t>
            </a:r>
            <a:r>
              <a:rPr lang="fr-FR" sz="3600" b="1" dirty="0" smtClean="0">
                <a:effectLst/>
                <a:latin typeface="+mj-lt"/>
              </a:rPr>
              <a:t>Différent</a:t>
            </a:r>
            <a:r>
              <a:rPr lang="fr-FR" sz="3600" b="1" dirty="0" smtClean="0">
                <a:latin typeface="+mj-lt"/>
              </a:rPr>
              <a:t> et compétent</a:t>
            </a:r>
            <a:endParaRPr lang="fr-FR" sz="3600" b="1" dirty="0">
              <a:latin typeface="+mj-lt"/>
            </a:endParaRPr>
          </a:p>
        </p:txBody>
      </p:sp>
    </p:spTree>
    <p:extLst>
      <p:ext uri="{BB962C8B-B14F-4D97-AF65-F5344CB8AC3E}">
        <p14:creationId xmlns:p14="http://schemas.microsoft.com/office/powerpoint/2010/main" val="634334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76671"/>
            <a:ext cx="8377594" cy="5847755"/>
          </a:xfrm>
          <a:prstGeom prst="rect">
            <a:avLst/>
          </a:prstGeom>
        </p:spPr>
        <p:txBody>
          <a:bodyPr wrap="square">
            <a:spAutoFit/>
          </a:bodyPr>
          <a:lstStyle/>
          <a:p>
            <a:pPr>
              <a:buFont typeface="Wingdings" panose="05000000000000000000" pitchFamily="2" charset="2"/>
              <a:buChar char="Ø"/>
            </a:pPr>
            <a:r>
              <a:rPr lang="fr-FR" dirty="0" smtClean="0"/>
              <a:t> </a:t>
            </a:r>
            <a:r>
              <a:rPr lang="fr-FR" sz="2200" dirty="0" smtClean="0"/>
              <a:t>Le </a:t>
            </a:r>
            <a:r>
              <a:rPr lang="fr-FR" sz="2200" dirty="0"/>
              <a:t>dispositif Différent et Compétent permet à chaque travailleur le </a:t>
            </a:r>
            <a:r>
              <a:rPr lang="fr-FR" sz="2200" dirty="0" smtClean="0"/>
              <a:t>  souhaitant </a:t>
            </a:r>
            <a:r>
              <a:rPr lang="fr-FR" sz="2200" dirty="0"/>
              <a:t>de </a:t>
            </a:r>
            <a:r>
              <a:rPr lang="fr-FR" sz="2200" b="1" u="sng" dirty="0"/>
              <a:t>faire reconnaître ses compétences</a:t>
            </a:r>
            <a:r>
              <a:rPr lang="fr-FR" sz="2200" dirty="0"/>
              <a:t> et de les développer.</a:t>
            </a:r>
          </a:p>
          <a:p>
            <a:pPr>
              <a:buFont typeface="Wingdings" panose="05000000000000000000" pitchFamily="2" charset="2"/>
              <a:buChar char="Ø"/>
            </a:pPr>
            <a:endParaRPr lang="fr-FR" sz="2200" dirty="0"/>
          </a:p>
          <a:p>
            <a:pPr>
              <a:buFont typeface="Wingdings" panose="05000000000000000000" pitchFamily="2" charset="2"/>
              <a:buChar char="Ø"/>
            </a:pPr>
            <a:r>
              <a:rPr lang="fr-FR" sz="2200" dirty="0" smtClean="0"/>
              <a:t> Aujourd’hui </a:t>
            </a:r>
            <a:r>
              <a:rPr lang="fr-FR" sz="2200" dirty="0"/>
              <a:t>la quasi-totalité des </a:t>
            </a:r>
            <a:r>
              <a:rPr lang="fr-FR" sz="2200" b="1" u="sng" dirty="0"/>
              <a:t>Moniteurs d’Atelier ont suivi une formation leur permettant d’accompagner tous les travailleurs</a:t>
            </a:r>
            <a:r>
              <a:rPr lang="fr-FR" sz="2200" b="1" dirty="0"/>
              <a:t> </a:t>
            </a:r>
            <a:r>
              <a:rPr lang="fr-FR" sz="2200" dirty="0"/>
              <a:t>qui le souhaitent dans la démarche de Reconnaissance des Compétences. </a:t>
            </a:r>
          </a:p>
          <a:p>
            <a:pPr>
              <a:buFont typeface="Wingdings" panose="05000000000000000000" pitchFamily="2" charset="2"/>
              <a:buChar char="Ø"/>
            </a:pPr>
            <a:endParaRPr lang="fr-FR" sz="2200" dirty="0"/>
          </a:p>
          <a:p>
            <a:pPr>
              <a:buFont typeface="Wingdings" panose="05000000000000000000" pitchFamily="2" charset="2"/>
              <a:buChar char="Ø"/>
            </a:pPr>
            <a:r>
              <a:rPr lang="fr-FR" sz="2200" dirty="0" smtClean="0"/>
              <a:t> Différent </a:t>
            </a:r>
            <a:r>
              <a:rPr lang="fr-FR" sz="2200" dirty="0"/>
              <a:t>et Compétent c’est : « </a:t>
            </a:r>
            <a:r>
              <a:rPr lang="fr-FR" sz="2200" b="1" u="sng" dirty="0"/>
              <a:t>Considérer la personne en capacité d’apprendre, de construire ses savoirs </a:t>
            </a:r>
            <a:r>
              <a:rPr lang="fr-FR" sz="2200" dirty="0"/>
              <a:t>»  S’appuyer et rendre accessible le Droit Commun en déclinant les Référentiels Métier avec les </a:t>
            </a:r>
            <a:r>
              <a:rPr lang="fr-FR" sz="2200" dirty="0" err="1"/>
              <a:t>valideurs</a:t>
            </a:r>
            <a:r>
              <a:rPr lang="fr-FR" sz="2200" dirty="0"/>
              <a:t> (éducation nationale, ministère de l’agriculture)</a:t>
            </a:r>
          </a:p>
          <a:p>
            <a:pPr>
              <a:buFont typeface="Wingdings" panose="05000000000000000000" pitchFamily="2" charset="2"/>
              <a:buChar char="Ø"/>
            </a:pPr>
            <a:endParaRPr lang="fr-FR" sz="2200" dirty="0"/>
          </a:p>
          <a:p>
            <a:pPr>
              <a:buFont typeface="Wingdings" panose="05000000000000000000" pitchFamily="2" charset="2"/>
              <a:buChar char="Ø"/>
            </a:pPr>
            <a:r>
              <a:rPr lang="fr-FR" sz="2200" dirty="0" smtClean="0"/>
              <a:t> Reconnaître </a:t>
            </a:r>
            <a:r>
              <a:rPr lang="fr-FR" sz="2200" dirty="0"/>
              <a:t>ce que chacun sait faire pour ensuite </a:t>
            </a:r>
            <a:r>
              <a:rPr lang="fr-FR" sz="2200" b="1" u="sng" dirty="0"/>
              <a:t>apprendre et réussir ce qui n’est pas encore maîtrisé.</a:t>
            </a:r>
          </a:p>
        </p:txBody>
      </p:sp>
    </p:spTree>
    <p:extLst>
      <p:ext uri="{BB962C8B-B14F-4D97-AF65-F5344CB8AC3E}">
        <p14:creationId xmlns:p14="http://schemas.microsoft.com/office/powerpoint/2010/main" val="2994528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Yoann\Documents\ARESAT\Interventions formations\Formation des encadrants\Contenu des formations\0000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727154"/>
            <a:ext cx="7920880" cy="529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203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260648"/>
            <a:ext cx="8640960" cy="954107"/>
          </a:xfrm>
          <a:prstGeom prst="rect">
            <a:avLst/>
          </a:prstGeom>
        </p:spPr>
        <p:txBody>
          <a:bodyPr wrap="square">
            <a:spAutoFit/>
          </a:bodyPr>
          <a:lstStyle/>
          <a:p>
            <a:pPr algn="ctr"/>
            <a:r>
              <a:rPr lang="fr-FR" sz="2800" b="1" dirty="0">
                <a:solidFill>
                  <a:schemeClr val="accent1">
                    <a:lumMod val="75000"/>
                  </a:schemeClr>
                </a:solidFill>
              </a:rPr>
              <a:t>Témoignage </a:t>
            </a:r>
            <a:r>
              <a:rPr lang="fr-FR" sz="2800" b="1" dirty="0" smtClean="0">
                <a:solidFill>
                  <a:schemeClr val="accent1">
                    <a:lumMod val="75000"/>
                  </a:schemeClr>
                </a:solidFill>
              </a:rPr>
              <a:t>de</a:t>
            </a:r>
            <a:r>
              <a:rPr lang="fr-FR" sz="2800" b="1" dirty="0">
                <a:solidFill>
                  <a:schemeClr val="accent1">
                    <a:lumMod val="75000"/>
                  </a:schemeClr>
                </a:solidFill>
              </a:rPr>
              <a:t> </a:t>
            </a:r>
            <a:r>
              <a:rPr lang="fr-FR" sz="2800" b="1" dirty="0" smtClean="0">
                <a:solidFill>
                  <a:schemeClr val="accent1">
                    <a:lumMod val="75000"/>
                  </a:schemeClr>
                </a:solidFill>
              </a:rPr>
              <a:t>Sylvain </a:t>
            </a:r>
            <a:r>
              <a:rPr lang="fr-FR" sz="2800" b="1" dirty="0">
                <a:solidFill>
                  <a:schemeClr val="accent1">
                    <a:lumMod val="75000"/>
                  </a:schemeClr>
                </a:solidFill>
              </a:rPr>
              <a:t>Morvan : </a:t>
            </a:r>
          </a:p>
          <a:p>
            <a:pPr algn="ctr"/>
            <a:r>
              <a:rPr lang="fr-FR" sz="2800" b="1" dirty="0">
                <a:solidFill>
                  <a:schemeClr val="accent1">
                    <a:lumMod val="75000"/>
                  </a:schemeClr>
                </a:solidFill>
              </a:rPr>
              <a:t>travailleur en atelier floriculture </a:t>
            </a: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771800" y="1484784"/>
            <a:ext cx="333671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4835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7543" y="1628800"/>
            <a:ext cx="8271041" cy="2923877"/>
          </a:xfrm>
          <a:prstGeom prst="rect">
            <a:avLst/>
          </a:prstGeom>
        </p:spPr>
        <p:txBody>
          <a:bodyPr wrap="square">
            <a:spAutoFit/>
          </a:bodyPr>
          <a:lstStyle/>
          <a:p>
            <a:endParaRPr lang="fr-FR" sz="2000" dirty="0" smtClean="0">
              <a:latin typeface="+mj-lt"/>
            </a:endParaRPr>
          </a:p>
          <a:p>
            <a:r>
              <a:rPr lang="fr-FR" sz="2400" b="1" dirty="0" smtClean="0">
                <a:latin typeface="+mj-lt"/>
              </a:rPr>
              <a:t>L’ESAT de </a:t>
            </a:r>
            <a:r>
              <a:rPr lang="fr-FR" sz="2400" b="1" dirty="0" err="1" smtClean="0">
                <a:latin typeface="+mj-lt"/>
              </a:rPr>
              <a:t>Ty-Varlen</a:t>
            </a:r>
            <a:r>
              <a:rPr lang="fr-FR" sz="2400" b="1" dirty="0" smtClean="0">
                <a:latin typeface="+mj-lt"/>
              </a:rPr>
              <a:t> – </a:t>
            </a:r>
            <a:r>
              <a:rPr lang="fr-FR" sz="2400" b="1" dirty="0" err="1" smtClean="0">
                <a:latin typeface="+mj-lt"/>
              </a:rPr>
              <a:t>Landudec</a:t>
            </a:r>
            <a:endParaRPr lang="fr-FR" sz="2400" b="1" dirty="0" smtClean="0">
              <a:latin typeface="+mj-lt"/>
            </a:endParaRPr>
          </a:p>
          <a:p>
            <a:r>
              <a:rPr lang="fr-FR" sz="2400" dirty="0" smtClean="0">
                <a:latin typeface="+mj-lt"/>
              </a:rPr>
              <a:t>créé en 1994 par l’association des IMC du Finistère capacité d’accueil : </a:t>
            </a:r>
            <a:r>
              <a:rPr lang="fr-FR" sz="2400" b="1" dirty="0" smtClean="0">
                <a:latin typeface="+mj-lt"/>
              </a:rPr>
              <a:t>47 </a:t>
            </a:r>
            <a:r>
              <a:rPr lang="fr-FR" sz="2400" b="1" dirty="0" err="1" smtClean="0">
                <a:latin typeface="+mj-lt"/>
              </a:rPr>
              <a:t>etp</a:t>
            </a:r>
            <a:endParaRPr lang="fr-FR" sz="2400" b="1" dirty="0" smtClean="0">
              <a:latin typeface="+mj-lt"/>
            </a:endParaRPr>
          </a:p>
          <a:p>
            <a:endParaRPr lang="fr-FR" sz="2400" b="1" dirty="0" smtClean="0">
              <a:latin typeface="+mj-lt"/>
            </a:endParaRPr>
          </a:p>
          <a:p>
            <a:r>
              <a:rPr lang="fr-FR" sz="2400" dirty="0" smtClean="0">
                <a:latin typeface="+mj-lt"/>
              </a:rPr>
              <a:t>2 équipes de floriculture, 2 équipes d’espaces verts, 2 équipes de sous-traitance et une équipe PAO. </a:t>
            </a:r>
          </a:p>
          <a:p>
            <a:endParaRPr lang="fr-FR" sz="2000" dirty="0">
              <a:latin typeface="+mj-lt"/>
            </a:endParaRPr>
          </a:p>
        </p:txBody>
      </p:sp>
    </p:spTree>
    <p:extLst>
      <p:ext uri="{BB962C8B-B14F-4D97-AF65-F5344CB8AC3E}">
        <p14:creationId xmlns:p14="http://schemas.microsoft.com/office/powerpoint/2010/main" val="850190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95536" y="620688"/>
            <a:ext cx="8424936" cy="2016224"/>
          </a:xfrm>
        </p:spPr>
        <p:txBody>
          <a:bodyPr>
            <a:normAutofit/>
          </a:bodyPr>
          <a:lstStyle/>
          <a:p>
            <a:pPr marL="0" indent="0">
              <a:buNone/>
            </a:pPr>
            <a:r>
              <a:rPr lang="fr-FR" b="1" dirty="0">
                <a:solidFill>
                  <a:schemeClr val="tx2"/>
                </a:solidFill>
                <a:effectLst>
                  <a:outerShdw blurRad="63500" dist="38100" dir="5400000" algn="t" rotWithShape="0">
                    <a:prstClr val="black">
                      <a:alpha val="25000"/>
                    </a:prstClr>
                  </a:outerShdw>
                </a:effectLst>
                <a:latin typeface="Palatino Linotype"/>
                <a:ea typeface="+mj-ea"/>
                <a:cs typeface="+mj-cs"/>
              </a:rPr>
              <a:t>ESAT de </a:t>
            </a:r>
            <a:r>
              <a:rPr lang="fr-FR" b="1" dirty="0" smtClean="0">
                <a:solidFill>
                  <a:schemeClr val="tx2"/>
                </a:solidFill>
                <a:effectLst>
                  <a:outerShdw blurRad="63500" dist="38100" dir="5400000" algn="t" rotWithShape="0">
                    <a:prstClr val="black">
                      <a:alpha val="25000"/>
                    </a:prstClr>
                  </a:outerShdw>
                </a:effectLst>
                <a:latin typeface="Palatino Linotype"/>
                <a:ea typeface="+mj-ea"/>
                <a:cs typeface="+mj-cs"/>
              </a:rPr>
              <a:t>KERNEVEN 			</a:t>
            </a:r>
            <a:r>
              <a:rPr lang="fr-FR" b="1" dirty="0" smtClean="0">
                <a:solidFill>
                  <a:schemeClr val="tx2"/>
                </a:solidFill>
                <a:effectLst>
                  <a:outerShdw blurRad="63500" dist="38100" dir="5400000" algn="t" rotWithShape="0">
                    <a:prstClr val="black">
                      <a:alpha val="25000"/>
                    </a:prstClr>
                  </a:outerShdw>
                </a:effectLst>
                <a:latin typeface="Palatino Linotype"/>
              </a:rPr>
              <a:t>ESAT </a:t>
            </a:r>
            <a:r>
              <a:rPr lang="fr-FR" b="1" dirty="0">
                <a:solidFill>
                  <a:schemeClr val="tx2"/>
                </a:solidFill>
                <a:effectLst>
                  <a:outerShdw blurRad="63500" dist="38100" dir="5400000" algn="t" rotWithShape="0">
                    <a:prstClr val="black">
                      <a:alpha val="25000"/>
                    </a:prstClr>
                  </a:outerShdw>
                </a:effectLst>
                <a:latin typeface="Palatino Linotype"/>
              </a:rPr>
              <a:t>de KERLIR</a:t>
            </a:r>
          </a:p>
          <a:p>
            <a:pPr marL="0" indent="0">
              <a:buNone/>
            </a:pPr>
            <a:r>
              <a:rPr lang="fr-FR" b="1" dirty="0" err="1" smtClean="0">
                <a:solidFill>
                  <a:schemeClr val="tx2"/>
                </a:solidFill>
                <a:effectLst>
                  <a:outerShdw blurRad="63500" dist="38100" dir="5400000" algn="t" rotWithShape="0">
                    <a:prstClr val="black">
                      <a:alpha val="25000"/>
                    </a:prstClr>
                  </a:outerShdw>
                </a:effectLst>
                <a:latin typeface="Palatino Linotype"/>
                <a:ea typeface="+mj-ea"/>
                <a:cs typeface="+mj-cs"/>
              </a:rPr>
              <a:t>Kerneven</a:t>
            </a:r>
            <a:r>
              <a:rPr lang="fr-FR" b="1" dirty="0" smtClean="0">
                <a:solidFill>
                  <a:schemeClr val="tx2"/>
                </a:solidFill>
                <a:effectLst>
                  <a:outerShdw blurRad="63500" dist="38100" dir="5400000" algn="t" rotWithShape="0">
                    <a:prstClr val="black">
                      <a:alpha val="25000"/>
                    </a:prstClr>
                  </a:outerShdw>
                </a:effectLst>
                <a:latin typeface="Palatino Linotype"/>
                <a:ea typeface="+mj-ea"/>
                <a:cs typeface="+mj-cs"/>
              </a:rPr>
              <a:t>					</a:t>
            </a:r>
            <a:r>
              <a:rPr lang="fr-FR" b="1" dirty="0" err="1" smtClean="0">
                <a:solidFill>
                  <a:schemeClr val="tx2"/>
                </a:solidFill>
                <a:effectLst>
                  <a:outerShdw blurRad="63500" dist="38100" dir="5400000" algn="t" rotWithShape="0">
                    <a:prstClr val="black">
                      <a:alpha val="25000"/>
                    </a:prstClr>
                  </a:outerShdw>
                </a:effectLst>
                <a:latin typeface="Palatino Linotype"/>
                <a:ea typeface="+mj-ea"/>
                <a:cs typeface="+mj-cs"/>
              </a:rPr>
              <a:t>Kerlir</a:t>
            </a:r>
            <a:endParaRPr lang="fr-FR" b="1" dirty="0" smtClean="0">
              <a:solidFill>
                <a:schemeClr val="tx2"/>
              </a:solidFill>
              <a:effectLst>
                <a:outerShdw blurRad="63500" dist="38100" dir="5400000" algn="t" rotWithShape="0">
                  <a:prstClr val="black">
                    <a:alpha val="25000"/>
                  </a:prstClr>
                </a:outerShdw>
              </a:effectLst>
              <a:latin typeface="Palatino Linotype"/>
              <a:ea typeface="+mj-ea"/>
              <a:cs typeface="+mj-cs"/>
            </a:endParaRPr>
          </a:p>
          <a:p>
            <a:pPr marL="0" indent="0">
              <a:buNone/>
            </a:pPr>
            <a:r>
              <a:rPr lang="fr-FR" b="1" dirty="0" smtClean="0">
                <a:solidFill>
                  <a:schemeClr val="tx2"/>
                </a:solidFill>
                <a:effectLst>
                  <a:outerShdw blurRad="63500" dist="38100" dir="5400000" algn="t" rotWithShape="0">
                    <a:prstClr val="black">
                      <a:alpha val="25000"/>
                    </a:prstClr>
                  </a:outerShdw>
                </a:effectLst>
                <a:latin typeface="Palatino Linotype"/>
                <a:ea typeface="+mj-ea"/>
                <a:cs typeface="+mj-cs"/>
              </a:rPr>
              <a:t>29700 </a:t>
            </a:r>
            <a:r>
              <a:rPr lang="fr-FR" b="1" dirty="0" err="1" smtClean="0">
                <a:solidFill>
                  <a:schemeClr val="tx2"/>
                </a:solidFill>
                <a:effectLst>
                  <a:outerShdw blurRad="63500" dist="38100" dir="5400000" algn="t" rotWithShape="0">
                    <a:prstClr val="black">
                      <a:alpha val="25000"/>
                    </a:prstClr>
                  </a:outerShdw>
                </a:effectLst>
                <a:latin typeface="Palatino Linotype"/>
                <a:ea typeface="+mj-ea"/>
                <a:cs typeface="+mj-cs"/>
              </a:rPr>
              <a:t>Plomelin</a:t>
            </a:r>
            <a:r>
              <a:rPr lang="fr-FR" b="1" dirty="0" smtClean="0">
                <a:solidFill>
                  <a:schemeClr val="tx2"/>
                </a:solidFill>
                <a:effectLst>
                  <a:outerShdw blurRad="63500" dist="38100" dir="5400000" algn="t" rotWithShape="0">
                    <a:prstClr val="black">
                      <a:alpha val="25000"/>
                    </a:prstClr>
                  </a:outerShdw>
                </a:effectLst>
                <a:latin typeface="Palatino Linotype"/>
                <a:ea typeface="+mj-ea"/>
                <a:cs typeface="+mj-cs"/>
              </a:rPr>
              <a:t>				56270 Ploemeur</a:t>
            </a:r>
          </a:p>
          <a:p>
            <a:pPr marL="0" indent="0">
              <a:buNone/>
            </a:pPr>
            <a:r>
              <a:rPr lang="fr-FR" b="1" dirty="0" smtClean="0">
                <a:solidFill>
                  <a:schemeClr val="tx2"/>
                </a:solidFill>
                <a:effectLst>
                  <a:outerShdw blurRad="63500" dist="38100" dir="5400000" algn="t" rotWithShape="0">
                    <a:prstClr val="black">
                      <a:alpha val="25000"/>
                    </a:prstClr>
                  </a:outerShdw>
                </a:effectLst>
                <a:latin typeface="Palatino Linotype"/>
                <a:ea typeface="+mj-ea"/>
                <a:cs typeface="+mj-cs"/>
              </a:rPr>
              <a:t>Tél : 02 98 52 55 91				</a:t>
            </a:r>
            <a:r>
              <a:rPr lang="fr-FR" b="1" dirty="0" smtClean="0">
                <a:solidFill>
                  <a:schemeClr val="tx2"/>
                </a:solidFill>
                <a:effectLst>
                  <a:outerShdw blurRad="63500" dist="38100" dir="5400000" algn="t" rotWithShape="0">
                    <a:prstClr val="black">
                      <a:alpha val="25000"/>
                    </a:prstClr>
                  </a:outerShdw>
                </a:effectLst>
                <a:latin typeface="Palatino Linotype"/>
              </a:rPr>
              <a:t>Tél </a:t>
            </a:r>
            <a:r>
              <a:rPr lang="fr-FR" b="1" dirty="0">
                <a:solidFill>
                  <a:schemeClr val="tx2"/>
                </a:solidFill>
                <a:effectLst>
                  <a:outerShdw blurRad="63500" dist="38100" dir="5400000" algn="t" rotWithShape="0">
                    <a:prstClr val="black">
                      <a:alpha val="25000"/>
                    </a:prstClr>
                  </a:outerShdw>
                </a:effectLst>
                <a:latin typeface="Palatino Linotype"/>
              </a:rPr>
              <a:t>: 02 </a:t>
            </a:r>
            <a:r>
              <a:rPr lang="fr-FR" b="1" dirty="0" smtClean="0">
                <a:solidFill>
                  <a:schemeClr val="tx2"/>
                </a:solidFill>
                <a:effectLst>
                  <a:outerShdw blurRad="63500" dist="38100" dir="5400000" algn="t" rotWithShape="0">
                    <a:prstClr val="black">
                      <a:alpha val="25000"/>
                    </a:prstClr>
                  </a:outerShdw>
                </a:effectLst>
                <a:latin typeface="Palatino Linotype"/>
              </a:rPr>
              <a:t>97 86 13 46</a:t>
            </a:r>
            <a:endParaRPr lang="fr-FR" dirty="0">
              <a:solidFill>
                <a:schemeClr val="tx2"/>
              </a:solidFill>
            </a:endParaRPr>
          </a:p>
          <a:p>
            <a:pPr marL="0" indent="0">
              <a:buNone/>
            </a:pPr>
            <a:endParaRPr lang="fr-FR" b="1" dirty="0" smtClean="0">
              <a:solidFill>
                <a:schemeClr val="tx1"/>
              </a:solidFill>
              <a:effectLst>
                <a:outerShdw blurRad="63500" dist="38100" dir="5400000" algn="t" rotWithShape="0">
                  <a:prstClr val="black">
                    <a:alpha val="25000"/>
                  </a:prstClr>
                </a:outerShdw>
              </a:effectLst>
              <a:latin typeface="Palatino Linotype"/>
              <a:ea typeface="+mj-ea"/>
              <a:cs typeface="+mj-cs"/>
            </a:endParaRPr>
          </a:p>
          <a:p>
            <a:pPr marL="0" indent="0">
              <a:buNone/>
            </a:pPr>
            <a:endParaRPr lang="fr-FR" dirty="0">
              <a:solidFill>
                <a:schemeClr val="tx1"/>
              </a:solidFill>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3068960"/>
            <a:ext cx="2592288" cy="2592288"/>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3001" y="3320988"/>
            <a:ext cx="2718642" cy="2088232"/>
          </a:xfrm>
          <a:prstGeom prst="rect">
            <a:avLst/>
          </a:prstGeom>
        </p:spPr>
      </p:pic>
    </p:spTree>
    <p:extLst>
      <p:ext uri="{BB962C8B-B14F-4D97-AF65-F5344CB8AC3E}">
        <p14:creationId xmlns:p14="http://schemas.microsoft.com/office/powerpoint/2010/main" val="2574841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normAutofit fontScale="92500"/>
          </a:bodyPr>
          <a:lstStyle/>
          <a:p>
            <a:pPr marL="0" lvl="0" indent="0">
              <a:spcBef>
                <a:spcPts val="0"/>
              </a:spcBef>
              <a:buNone/>
            </a:pPr>
            <a:r>
              <a:rPr lang="fr-FR" sz="2800" b="1" dirty="0">
                <a:solidFill>
                  <a:prstClr val="black"/>
                </a:solidFill>
              </a:rPr>
              <a:t>L’ESAT de </a:t>
            </a:r>
            <a:r>
              <a:rPr lang="fr-FR" sz="2800" b="1" dirty="0" err="1">
                <a:solidFill>
                  <a:prstClr val="black"/>
                </a:solidFill>
              </a:rPr>
              <a:t>Kerneven</a:t>
            </a:r>
            <a:r>
              <a:rPr lang="fr-FR" sz="2800" b="1" dirty="0">
                <a:solidFill>
                  <a:prstClr val="black"/>
                </a:solidFill>
              </a:rPr>
              <a:t>  </a:t>
            </a:r>
            <a:r>
              <a:rPr lang="fr-FR" sz="2800" dirty="0">
                <a:solidFill>
                  <a:prstClr val="black"/>
                </a:solidFill>
              </a:rPr>
              <a:t>créé en 1998 par la Mutualité du Finistère capacité d’accueil : </a:t>
            </a:r>
            <a:endParaRPr lang="fr-FR" sz="2800" dirty="0" smtClean="0">
              <a:solidFill>
                <a:prstClr val="black"/>
              </a:solidFill>
            </a:endParaRPr>
          </a:p>
          <a:p>
            <a:pPr marL="0" lvl="0" indent="0">
              <a:spcBef>
                <a:spcPts val="0"/>
              </a:spcBef>
              <a:buNone/>
            </a:pPr>
            <a:r>
              <a:rPr lang="fr-FR" sz="2800" b="1" dirty="0" smtClean="0">
                <a:solidFill>
                  <a:prstClr val="black"/>
                </a:solidFill>
              </a:rPr>
              <a:t>47 </a:t>
            </a:r>
            <a:r>
              <a:rPr lang="fr-FR" sz="2800" b="1" dirty="0" err="1">
                <a:solidFill>
                  <a:prstClr val="black"/>
                </a:solidFill>
              </a:rPr>
              <a:t>etp</a:t>
            </a:r>
            <a:endParaRPr lang="fr-FR" sz="2800" b="1" dirty="0">
              <a:solidFill>
                <a:prstClr val="black"/>
              </a:solidFill>
            </a:endParaRPr>
          </a:p>
          <a:p>
            <a:pPr marL="0" lvl="0" indent="0">
              <a:spcBef>
                <a:spcPts val="0"/>
              </a:spcBef>
              <a:buNone/>
            </a:pPr>
            <a:r>
              <a:rPr lang="fr-FR" sz="2800" dirty="0" smtClean="0">
                <a:solidFill>
                  <a:prstClr val="black"/>
                </a:solidFill>
              </a:rPr>
              <a:t>2,5 </a:t>
            </a:r>
            <a:r>
              <a:rPr lang="fr-FR" sz="2800" dirty="0">
                <a:solidFill>
                  <a:prstClr val="black"/>
                </a:solidFill>
              </a:rPr>
              <a:t>équipes d’espace verts</a:t>
            </a:r>
          </a:p>
          <a:p>
            <a:pPr marL="0" lvl="0" indent="0">
              <a:spcBef>
                <a:spcPts val="0"/>
              </a:spcBef>
              <a:buNone/>
            </a:pPr>
            <a:r>
              <a:rPr lang="fr-FR" sz="2800" dirty="0">
                <a:solidFill>
                  <a:prstClr val="black"/>
                </a:solidFill>
              </a:rPr>
              <a:t>3 équipes de floriculture</a:t>
            </a:r>
          </a:p>
          <a:p>
            <a:pPr marL="0" lvl="0" indent="0">
              <a:spcBef>
                <a:spcPts val="0"/>
              </a:spcBef>
              <a:buNone/>
            </a:pPr>
            <a:endParaRPr lang="fr-FR" sz="2800" dirty="0">
              <a:solidFill>
                <a:prstClr val="black"/>
              </a:solidFill>
            </a:endParaRPr>
          </a:p>
          <a:p>
            <a:pPr marL="0" lvl="0" indent="0">
              <a:spcBef>
                <a:spcPts val="0"/>
              </a:spcBef>
              <a:buNone/>
            </a:pPr>
            <a:r>
              <a:rPr lang="fr-FR" sz="2800" b="1" dirty="0">
                <a:solidFill>
                  <a:prstClr val="black"/>
                </a:solidFill>
              </a:rPr>
              <a:t>L’ESAT de </a:t>
            </a:r>
            <a:r>
              <a:rPr lang="fr-FR" sz="2800" b="1" dirty="0" err="1">
                <a:solidFill>
                  <a:prstClr val="black"/>
                </a:solidFill>
              </a:rPr>
              <a:t>Kerlir</a:t>
            </a:r>
            <a:r>
              <a:rPr lang="fr-FR" sz="2800" b="1" dirty="0">
                <a:solidFill>
                  <a:prstClr val="black"/>
                </a:solidFill>
              </a:rPr>
              <a:t> </a:t>
            </a:r>
            <a:r>
              <a:rPr lang="fr-FR" sz="2800" dirty="0">
                <a:solidFill>
                  <a:prstClr val="black"/>
                </a:solidFill>
              </a:rPr>
              <a:t>créé en 2003 par la mutualité Finistère–Morbihan capacité d accueil : </a:t>
            </a:r>
            <a:endParaRPr lang="fr-FR" sz="2800" dirty="0" smtClean="0">
              <a:solidFill>
                <a:prstClr val="black"/>
              </a:solidFill>
            </a:endParaRPr>
          </a:p>
          <a:p>
            <a:pPr marL="0" lvl="0" indent="0">
              <a:spcBef>
                <a:spcPts val="0"/>
              </a:spcBef>
              <a:buNone/>
            </a:pPr>
            <a:r>
              <a:rPr lang="fr-FR" sz="2800" b="1" dirty="0" smtClean="0">
                <a:solidFill>
                  <a:prstClr val="black"/>
                </a:solidFill>
              </a:rPr>
              <a:t>28 </a:t>
            </a:r>
            <a:r>
              <a:rPr lang="fr-FR" sz="2800" b="1" dirty="0" err="1">
                <a:solidFill>
                  <a:prstClr val="black"/>
                </a:solidFill>
              </a:rPr>
              <a:t>etp</a:t>
            </a:r>
            <a:endParaRPr lang="fr-FR" sz="2800" b="1" dirty="0">
              <a:solidFill>
                <a:prstClr val="black"/>
              </a:solidFill>
            </a:endParaRPr>
          </a:p>
          <a:p>
            <a:pPr marL="0" lvl="0" indent="0">
              <a:spcBef>
                <a:spcPts val="0"/>
              </a:spcBef>
              <a:buNone/>
            </a:pPr>
            <a:r>
              <a:rPr lang="fr-FR" sz="2800" dirty="0">
                <a:solidFill>
                  <a:prstClr val="black"/>
                </a:solidFill>
              </a:rPr>
              <a:t>2 équipes d’espaces verts</a:t>
            </a:r>
          </a:p>
          <a:p>
            <a:pPr marL="0" lvl="0" indent="0">
              <a:spcBef>
                <a:spcPts val="0"/>
              </a:spcBef>
              <a:buNone/>
            </a:pPr>
            <a:r>
              <a:rPr lang="fr-FR" sz="2800" dirty="0">
                <a:solidFill>
                  <a:prstClr val="black"/>
                </a:solidFill>
              </a:rPr>
              <a:t>2 équipes de floriculture</a:t>
            </a:r>
          </a:p>
          <a:p>
            <a:pPr marL="0" lvl="0" indent="0">
              <a:spcBef>
                <a:spcPts val="0"/>
              </a:spcBef>
              <a:buNone/>
            </a:pPr>
            <a:endParaRPr lang="fr-FR" sz="2800" b="1" dirty="0">
              <a:solidFill>
                <a:prstClr val="black"/>
              </a:solidFill>
            </a:endParaRPr>
          </a:p>
          <a:p>
            <a:pPr marL="0" lvl="0" indent="0">
              <a:spcBef>
                <a:spcPts val="0"/>
              </a:spcBef>
              <a:buNone/>
            </a:pPr>
            <a:r>
              <a:rPr lang="fr-FR" sz="2800" b="1" dirty="0">
                <a:solidFill>
                  <a:prstClr val="black"/>
                </a:solidFill>
              </a:rPr>
              <a:t>Ces deux derniers sites accueillent des personnes traumatisées crâniens et </a:t>
            </a:r>
            <a:r>
              <a:rPr lang="fr-FR" sz="2800" b="1" dirty="0" err="1">
                <a:solidFill>
                  <a:prstClr val="black"/>
                </a:solidFill>
              </a:rPr>
              <a:t>cérébro</a:t>
            </a:r>
            <a:r>
              <a:rPr lang="fr-FR" sz="2800" b="1" dirty="0">
                <a:solidFill>
                  <a:prstClr val="black"/>
                </a:solidFill>
              </a:rPr>
              <a:t>-lésées.</a:t>
            </a:r>
          </a:p>
          <a:p>
            <a:endParaRPr lang="fr-FR" dirty="0"/>
          </a:p>
        </p:txBody>
      </p:sp>
    </p:spTree>
    <p:extLst>
      <p:ext uri="{BB962C8B-B14F-4D97-AF65-F5344CB8AC3E}">
        <p14:creationId xmlns:p14="http://schemas.microsoft.com/office/powerpoint/2010/main" val="3942805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060848"/>
            <a:ext cx="8229600" cy="4392488"/>
          </a:xfrm>
        </p:spPr>
        <p:txBody>
          <a:bodyPr>
            <a:normAutofit/>
          </a:bodyPr>
          <a:lstStyle/>
          <a:p>
            <a:endParaRPr lang="fr-FR" dirty="0"/>
          </a:p>
          <a:p>
            <a:endParaRPr lang="fr-FR" dirty="0"/>
          </a:p>
        </p:txBody>
      </p:sp>
      <p:sp>
        <p:nvSpPr>
          <p:cNvPr id="4" name="Titre 1"/>
          <p:cNvSpPr>
            <a:spLocks noGrp="1"/>
          </p:cNvSpPr>
          <p:nvPr>
            <p:ph type="title"/>
          </p:nvPr>
        </p:nvSpPr>
        <p:spPr>
          <a:xfrm>
            <a:off x="467544" y="1988840"/>
            <a:ext cx="8229600" cy="2592288"/>
          </a:xfrm>
        </p:spPr>
        <p:txBody>
          <a:bodyPr/>
          <a:lstStyle/>
          <a:p>
            <a:pPr>
              <a:lnSpc>
                <a:spcPct val="100000"/>
              </a:lnSpc>
            </a:pPr>
            <a:r>
              <a:rPr lang="fr-FR" sz="3600" b="1" i="1" dirty="0" smtClean="0">
                <a:solidFill>
                  <a:schemeClr val="accent1">
                    <a:lumMod val="75000"/>
                  </a:schemeClr>
                </a:solidFill>
              </a:rPr>
              <a:t>OBJECTIF</a:t>
            </a:r>
            <a:r>
              <a:rPr lang="fr-FR" sz="3600" b="1" dirty="0" smtClean="0">
                <a:solidFill>
                  <a:schemeClr val="accent1">
                    <a:lumMod val="75000"/>
                  </a:schemeClr>
                </a:solidFill>
              </a:rPr>
              <a:t> </a:t>
            </a:r>
            <a:r>
              <a:rPr lang="fr-FR" sz="3600" b="1" dirty="0">
                <a:solidFill>
                  <a:schemeClr val="accent1">
                    <a:lumMod val="75000"/>
                  </a:schemeClr>
                </a:solidFill>
              </a:rPr>
              <a:t>: </a:t>
            </a:r>
            <a:r>
              <a:rPr lang="fr-FR" sz="3600" b="1" dirty="0" smtClean="0">
                <a:solidFill>
                  <a:schemeClr val="accent1">
                    <a:lumMod val="75000"/>
                  </a:schemeClr>
                </a:solidFill>
              </a:rPr>
              <a:t/>
            </a:r>
            <a:br>
              <a:rPr lang="fr-FR" sz="3600" b="1" dirty="0" smtClean="0">
                <a:solidFill>
                  <a:schemeClr val="accent1">
                    <a:lumMod val="75000"/>
                  </a:schemeClr>
                </a:solidFill>
              </a:rPr>
            </a:br>
            <a:r>
              <a:rPr lang="fr-FR" sz="2800" b="1" dirty="0" smtClean="0">
                <a:solidFill>
                  <a:schemeClr val="accent1">
                    <a:lumMod val="75000"/>
                  </a:schemeClr>
                </a:solidFill>
              </a:rPr>
              <a:t>intégrer </a:t>
            </a:r>
            <a:r>
              <a:rPr lang="fr-FR" sz="2800" b="1" dirty="0">
                <a:solidFill>
                  <a:schemeClr val="accent1">
                    <a:lumMod val="75000"/>
                  </a:schemeClr>
                </a:solidFill>
              </a:rPr>
              <a:t>socialement </a:t>
            </a:r>
            <a:r>
              <a:rPr lang="fr-FR" sz="2800" b="1" dirty="0" smtClean="0">
                <a:solidFill>
                  <a:schemeClr val="accent1">
                    <a:lumMod val="75000"/>
                  </a:schemeClr>
                </a:solidFill>
              </a:rPr>
              <a:t>et professionnellement </a:t>
            </a:r>
            <a:br>
              <a:rPr lang="fr-FR" sz="2800" b="1" dirty="0" smtClean="0">
                <a:solidFill>
                  <a:schemeClr val="accent1">
                    <a:lumMod val="75000"/>
                  </a:schemeClr>
                </a:solidFill>
              </a:rPr>
            </a:br>
            <a:r>
              <a:rPr lang="fr-FR" sz="2800" b="1" dirty="0" smtClean="0">
                <a:solidFill>
                  <a:schemeClr val="accent1">
                    <a:lumMod val="75000"/>
                  </a:schemeClr>
                </a:solidFill>
              </a:rPr>
              <a:t>des </a:t>
            </a:r>
            <a:r>
              <a:rPr lang="fr-FR" sz="2800" b="1" dirty="0">
                <a:solidFill>
                  <a:schemeClr val="accent1">
                    <a:lumMod val="75000"/>
                  </a:schemeClr>
                </a:solidFill>
              </a:rPr>
              <a:t>personnes en situation de handicap</a:t>
            </a:r>
            <a:endParaRPr lang="fr-FR" sz="2800" dirty="0">
              <a:solidFill>
                <a:schemeClr val="accent1">
                  <a:lumMod val="75000"/>
                </a:schemeClr>
              </a:solidFill>
              <a:latin typeface="+mj-lt"/>
            </a:endParaRPr>
          </a:p>
        </p:txBody>
      </p:sp>
    </p:spTree>
    <p:extLst>
      <p:ext uri="{BB962C8B-B14F-4D97-AF65-F5344CB8AC3E}">
        <p14:creationId xmlns:p14="http://schemas.microsoft.com/office/powerpoint/2010/main" val="2046489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8229600" cy="5793507"/>
          </a:xfrm>
        </p:spPr>
        <p:txBody>
          <a:bodyPr/>
          <a:lstStyle/>
          <a:p>
            <a:pPr marL="0" lvl="0" indent="0">
              <a:buNone/>
            </a:pPr>
            <a:r>
              <a:rPr lang="fr-FR" b="1" dirty="0">
                <a:solidFill>
                  <a:prstClr val="black"/>
                </a:solidFill>
              </a:rPr>
              <a:t>en leur permettant d’exercer une activité à caractère professionnel en milieu de travail protégé et en leur apportant un soutien médico-social et éducatif.</a:t>
            </a:r>
          </a:p>
          <a:p>
            <a:pPr marL="0" lvl="0" indent="0">
              <a:buNone/>
            </a:pPr>
            <a:endParaRPr lang="fr-FR" b="1" dirty="0">
              <a:solidFill>
                <a:prstClr val="black"/>
              </a:solidFill>
            </a:endParaRPr>
          </a:p>
          <a:p>
            <a:pPr lvl="0">
              <a:buFont typeface="Wingdings" panose="05000000000000000000" pitchFamily="2" charset="2"/>
              <a:buChar char="Ø"/>
            </a:pPr>
            <a:r>
              <a:rPr lang="fr-FR" dirty="0">
                <a:solidFill>
                  <a:prstClr val="black"/>
                </a:solidFill>
              </a:rPr>
              <a:t>Pour mener à bien ces missions, l’organisation de l’établissement repose sur deux pôles distincts mais complémentaires :</a:t>
            </a:r>
          </a:p>
          <a:p>
            <a:pPr marL="0" lvl="0" indent="0">
              <a:buNone/>
            </a:pPr>
            <a:endParaRPr lang="fr-FR" dirty="0">
              <a:solidFill>
                <a:prstClr val="black"/>
              </a:solidFill>
            </a:endParaRPr>
          </a:p>
          <a:p>
            <a:pPr marL="0" lvl="0" indent="0">
              <a:buNone/>
            </a:pPr>
            <a:r>
              <a:rPr lang="fr-FR" dirty="0">
                <a:solidFill>
                  <a:prstClr val="black"/>
                </a:solidFill>
              </a:rPr>
              <a:t>	un pôle ESAT </a:t>
            </a:r>
            <a:r>
              <a:rPr lang="fr-FR" dirty="0" smtClean="0">
                <a:solidFill>
                  <a:prstClr val="black"/>
                </a:solidFill>
              </a:rPr>
              <a:t>dédié </a:t>
            </a:r>
            <a:r>
              <a:rPr lang="fr-FR" dirty="0">
                <a:solidFill>
                  <a:prstClr val="black"/>
                </a:solidFill>
              </a:rPr>
              <a:t>à l’insertion professionnelle </a:t>
            </a:r>
            <a:r>
              <a:rPr lang="fr-FR" dirty="0" smtClean="0">
                <a:solidFill>
                  <a:prstClr val="black"/>
                </a:solidFill>
              </a:rPr>
              <a:t>	des travailleurs </a:t>
            </a:r>
            <a:r>
              <a:rPr lang="fr-FR" dirty="0">
                <a:solidFill>
                  <a:prstClr val="black"/>
                </a:solidFill>
              </a:rPr>
              <a:t>en situation de handicap</a:t>
            </a:r>
          </a:p>
          <a:p>
            <a:pPr marL="0" lvl="0" indent="0">
              <a:buNone/>
            </a:pPr>
            <a:endParaRPr lang="fr-FR" dirty="0">
              <a:solidFill>
                <a:prstClr val="black"/>
              </a:solidFill>
            </a:endParaRPr>
          </a:p>
          <a:p>
            <a:pPr marL="0" lvl="0" indent="0">
              <a:buNone/>
            </a:pPr>
            <a:r>
              <a:rPr lang="fr-FR" dirty="0">
                <a:solidFill>
                  <a:prstClr val="black"/>
                </a:solidFill>
              </a:rPr>
              <a:t>	un pôle UVE/SAVS axé sur l’hébergement et 	l’accompagnement médico-social des </a:t>
            </a:r>
            <a:r>
              <a:rPr lang="fr-FR" dirty="0" smtClean="0">
                <a:solidFill>
                  <a:prstClr val="black"/>
                </a:solidFill>
              </a:rPr>
              <a:t>	personnes</a:t>
            </a:r>
            <a:r>
              <a:rPr lang="fr-FR" dirty="0">
                <a:solidFill>
                  <a:prstClr val="black"/>
                </a:solidFill>
              </a:rPr>
              <a:t>.</a:t>
            </a:r>
          </a:p>
          <a:p>
            <a:endParaRPr lang="fr-FR" dirty="0"/>
          </a:p>
        </p:txBody>
      </p:sp>
    </p:spTree>
    <p:extLst>
      <p:ext uri="{BB962C8B-B14F-4D97-AF65-F5344CB8AC3E}">
        <p14:creationId xmlns:p14="http://schemas.microsoft.com/office/powerpoint/2010/main" val="645291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757126"/>
            <a:ext cx="6980064" cy="5694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ZoneTexte 6"/>
          <p:cNvSpPr txBox="1"/>
          <p:nvPr/>
        </p:nvSpPr>
        <p:spPr>
          <a:xfrm>
            <a:off x="611560" y="170111"/>
            <a:ext cx="8064896" cy="461665"/>
          </a:xfrm>
          <a:prstGeom prst="rect">
            <a:avLst/>
          </a:prstGeom>
          <a:noFill/>
        </p:spPr>
        <p:txBody>
          <a:bodyPr wrap="square" rtlCol="0">
            <a:spAutoFit/>
          </a:bodyPr>
          <a:lstStyle/>
          <a:p>
            <a:pPr algn="ctr"/>
            <a:r>
              <a:rPr lang="fr-FR" sz="2400" b="1" dirty="0" smtClean="0"/>
              <a:t>Situation Géographique des ESAT</a:t>
            </a:r>
            <a:endParaRPr lang="fr-FR" sz="2400" b="1" dirty="0"/>
          </a:p>
        </p:txBody>
      </p:sp>
      <p:sp>
        <p:nvSpPr>
          <p:cNvPr id="8" name="ZoneTexte 7"/>
          <p:cNvSpPr txBox="1"/>
          <p:nvPr/>
        </p:nvSpPr>
        <p:spPr>
          <a:xfrm>
            <a:off x="3234071" y="2682966"/>
            <a:ext cx="702433" cy="253916"/>
          </a:xfrm>
          <a:prstGeom prst="rect">
            <a:avLst/>
          </a:prstGeom>
          <a:noFill/>
        </p:spPr>
        <p:txBody>
          <a:bodyPr wrap="square" rtlCol="0">
            <a:spAutoFit/>
          </a:bodyPr>
          <a:lstStyle/>
          <a:p>
            <a:r>
              <a:rPr lang="fr-FR" sz="1050" b="1" dirty="0" smtClean="0"/>
              <a:t>12 places</a:t>
            </a:r>
            <a:endParaRPr lang="fr-FR" sz="1050" b="1" dirty="0"/>
          </a:p>
        </p:txBody>
      </p:sp>
      <p:sp>
        <p:nvSpPr>
          <p:cNvPr id="10" name="ZoneTexte 9"/>
          <p:cNvSpPr txBox="1"/>
          <p:nvPr/>
        </p:nvSpPr>
        <p:spPr>
          <a:xfrm>
            <a:off x="1475656" y="4077072"/>
            <a:ext cx="702433" cy="253916"/>
          </a:xfrm>
          <a:prstGeom prst="rect">
            <a:avLst/>
          </a:prstGeom>
          <a:noFill/>
        </p:spPr>
        <p:txBody>
          <a:bodyPr wrap="square" rtlCol="0">
            <a:spAutoFit/>
          </a:bodyPr>
          <a:lstStyle/>
          <a:p>
            <a:r>
              <a:rPr lang="fr-FR" sz="1050" b="1" dirty="0" smtClean="0"/>
              <a:t>82 places</a:t>
            </a:r>
            <a:endParaRPr lang="fr-FR" sz="1050" b="1" dirty="0"/>
          </a:p>
        </p:txBody>
      </p:sp>
      <p:sp>
        <p:nvSpPr>
          <p:cNvPr id="11" name="ZoneTexte 10"/>
          <p:cNvSpPr txBox="1"/>
          <p:nvPr/>
        </p:nvSpPr>
        <p:spPr>
          <a:xfrm>
            <a:off x="5436096" y="4077072"/>
            <a:ext cx="702433" cy="253916"/>
          </a:xfrm>
          <a:prstGeom prst="rect">
            <a:avLst/>
          </a:prstGeom>
          <a:noFill/>
        </p:spPr>
        <p:txBody>
          <a:bodyPr wrap="square" rtlCol="0">
            <a:spAutoFit/>
          </a:bodyPr>
          <a:lstStyle/>
          <a:p>
            <a:r>
              <a:rPr lang="fr-FR" sz="1050" b="1" dirty="0" smtClean="0"/>
              <a:t>75 places</a:t>
            </a:r>
            <a:endParaRPr lang="fr-FR" sz="1050" b="1" dirty="0"/>
          </a:p>
        </p:txBody>
      </p:sp>
      <p:sp>
        <p:nvSpPr>
          <p:cNvPr id="12" name="ZoneTexte 11"/>
          <p:cNvSpPr txBox="1"/>
          <p:nvPr/>
        </p:nvSpPr>
        <p:spPr>
          <a:xfrm>
            <a:off x="3941575" y="5010249"/>
            <a:ext cx="702433" cy="253916"/>
          </a:xfrm>
          <a:prstGeom prst="rect">
            <a:avLst/>
          </a:prstGeom>
          <a:noFill/>
        </p:spPr>
        <p:txBody>
          <a:bodyPr wrap="square" rtlCol="0">
            <a:spAutoFit/>
          </a:bodyPr>
          <a:lstStyle/>
          <a:p>
            <a:r>
              <a:rPr lang="fr-FR" sz="1050" b="1" dirty="0" smtClean="0"/>
              <a:t>28 places</a:t>
            </a:r>
            <a:endParaRPr lang="fr-FR" sz="1050" b="1" dirty="0"/>
          </a:p>
        </p:txBody>
      </p:sp>
    </p:spTree>
    <p:extLst>
      <p:ext uri="{BB962C8B-B14F-4D97-AF65-F5344CB8AC3E}">
        <p14:creationId xmlns:p14="http://schemas.microsoft.com/office/powerpoint/2010/main" val="1738968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188640"/>
            <a:ext cx="8524534" cy="6398934"/>
          </a:xfrm>
        </p:spPr>
      </p:pic>
    </p:spTree>
    <p:extLst>
      <p:ext uri="{BB962C8B-B14F-4D97-AF65-F5344CB8AC3E}">
        <p14:creationId xmlns:p14="http://schemas.microsoft.com/office/powerpoint/2010/main" val="2457004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9552" y="404664"/>
            <a:ext cx="7992888" cy="5994666"/>
          </a:xfrm>
        </p:spPr>
      </p:pic>
    </p:spTree>
    <p:extLst>
      <p:ext uri="{BB962C8B-B14F-4D97-AF65-F5344CB8AC3E}">
        <p14:creationId xmlns:p14="http://schemas.microsoft.com/office/powerpoint/2010/main" val="3616955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écutif">
  <a:themeElements>
    <a:clrScheme name="Exécutif">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écutif">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écutif">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834</TotalTime>
  <Words>957</Words>
  <Application>Microsoft Office PowerPoint</Application>
  <PresentationFormat>Affichage à l'écran (4:3)</PresentationFormat>
  <Paragraphs>133</Paragraphs>
  <Slides>30</Slides>
  <Notes>1</Notes>
  <HiddenSlides>0</HiddenSlides>
  <MMClips>0</MMClips>
  <ScaleCrop>false</ScaleCrop>
  <HeadingPairs>
    <vt:vector size="4" baseType="variant">
      <vt:variant>
        <vt:lpstr>Thème</vt:lpstr>
      </vt:variant>
      <vt:variant>
        <vt:i4>1</vt:i4>
      </vt:variant>
      <vt:variant>
        <vt:lpstr>Titres des diapositives</vt:lpstr>
      </vt:variant>
      <vt:variant>
        <vt:i4>30</vt:i4>
      </vt:variant>
    </vt:vector>
  </HeadingPairs>
  <TitlesOfParts>
    <vt:vector size="31" baseType="lpstr">
      <vt:lpstr>Exécutif</vt:lpstr>
      <vt:lpstr>Pole ESAT  Mutualité 29-56</vt:lpstr>
      <vt:lpstr>Présentation PowerPoint</vt:lpstr>
      <vt:lpstr>Présentation PowerPoint</vt:lpstr>
      <vt:lpstr>Présentation PowerPoint</vt:lpstr>
      <vt:lpstr>OBJECTIF :  intégrer socialement et professionnellement  des personnes en situation de handicap</vt:lpstr>
      <vt:lpstr>Présentation PowerPoint</vt:lpstr>
      <vt:lpstr>Présentation PowerPoint</vt:lpstr>
      <vt:lpstr>Présentation PowerPoint</vt:lpstr>
      <vt:lpstr>Présentation PowerPoint</vt:lpstr>
      <vt:lpstr>Traumatisme crânien et cérébro-lésion </vt:lpstr>
      <vt:lpstr>Le traumatisme crânien provoque des lésions cérébrales qui entraînent des séquelles plus ou moins nombreuses, sévères et durables. </vt:lpstr>
      <vt:lpstr>Présentation PowerPoint</vt:lpstr>
      <vt:lpstr>Spécificités</vt:lpstr>
      <vt:lpstr>L’intégration en Esat</vt:lpstr>
      <vt:lpstr>Présentation PowerPoint</vt:lpstr>
      <vt:lpstr>Présentation PowerPoint</vt:lpstr>
      <vt:lpstr>Présentation PowerPoint</vt:lpstr>
      <vt:lpstr>La réinsertion professionnelle  dans le processus de réadaptation</vt:lpstr>
      <vt:lpstr>Présentation PowerPoint</vt:lpstr>
      <vt:lpstr>Présentation PowerPoint</vt:lpstr>
      <vt:lpstr>Présentation PowerPoint</vt:lpstr>
      <vt:lpstr>Proposer une activité professionnelle adaptée aux capacités de chacun </vt:lpstr>
      <vt:lpstr>Présentation PowerPoint</vt:lpstr>
      <vt:lpstr>Former et valoriser</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Sébastien Desloges</dc:creator>
  <cp:lastModifiedBy>pcorre</cp:lastModifiedBy>
  <cp:revision>97</cp:revision>
  <cp:lastPrinted>2016-06-02T14:05:05Z</cp:lastPrinted>
  <dcterms:created xsi:type="dcterms:W3CDTF">2013-01-08T08:19:56Z</dcterms:created>
  <dcterms:modified xsi:type="dcterms:W3CDTF">2016-06-02T18:48:17Z</dcterms:modified>
</cp:coreProperties>
</file>