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9" r:id="rId4"/>
    <p:sldId id="257" r:id="rId5"/>
    <p:sldId id="258" r:id="rId6"/>
    <p:sldId id="259" r:id="rId7"/>
    <p:sldId id="261" r:id="rId8"/>
    <p:sldId id="264" r:id="rId9"/>
    <p:sldId id="262" r:id="rId10"/>
    <p:sldId id="263" r:id="rId11"/>
    <p:sldId id="267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05" autoAdjust="0"/>
  </p:normalViewPr>
  <p:slideViewPr>
    <p:cSldViewPr snapToGrid="0" snapToObjects="1">
      <p:cViewPr>
        <p:scale>
          <a:sx n="74" d="100"/>
          <a:sy n="74" d="100"/>
        </p:scale>
        <p:origin x="-1770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Journées hors établissement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journées hors etablissement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5F-40FB-AEE9-457D86DB3E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5F-40FB-AEE9-457D86DB3E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5F-40FB-AEE9-457D86DB3E6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5F-40FB-AEE9-457D86DB3E6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Feuil1!$A$2:$A$5</c:f>
              <c:strCache>
                <c:ptCount val="3"/>
                <c:pt idx="0">
                  <c:v>Aucune</c:v>
                </c:pt>
                <c:pt idx="1">
                  <c:v>Inférieur à 35 jours </c:v>
                </c:pt>
                <c:pt idx="2">
                  <c:v>Supérieur à 35 jours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0.25</c:v>
                </c:pt>
                <c:pt idx="1">
                  <c:v>0.47</c:v>
                </c:pt>
                <c:pt idx="2">
                  <c:v>0.28000000000000003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85F-40FB-AEE9-457D86DB3E6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2991870807815684"/>
          <c:y val="0.35951243967305963"/>
          <c:w val="0.25156289491591333"/>
          <c:h val="0.3103295364986412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solidFill>
            <a:srgbClr val="00206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08641975301E-2"/>
          <c:y val="0.131719371104006"/>
          <c:w val="0.96373456790123502"/>
          <c:h val="0.832816795011359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DROITS </c:v>
                </c:pt>
              </c:strCache>
            </c:strRef>
          </c:tx>
          <c:invertIfNegative val="0"/>
          <c:dLbls>
            <c:dLbl>
              <c:idx val="0"/>
              <c:layout/>
              <c:spPr/>
              <c:txPr>
                <a:bodyPr rot="0" vert="horz"/>
                <a:lstStyle/>
                <a:p>
                  <a:pPr>
                    <a:defRPr sz="1200"/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</c:dLbl>
            <c:txPr>
              <a:bodyPr rot="-5400000" vert="horz"/>
              <a:lstStyle/>
              <a:p>
                <a:pPr>
                  <a:defRPr sz="1200"/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1"/>
                <c:pt idx="0">
                  <c:v>1260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2A-4161-A602-0D6CAF956CC2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CONSOMMES</c:v>
                </c:pt>
              </c:strCache>
            </c:strRef>
          </c:tx>
          <c:invertIfNegative val="0"/>
          <c:dLbls>
            <c:txPr>
              <a:bodyPr rot="0" vert="horz"/>
              <a:lstStyle/>
              <a:p>
                <a:pPr>
                  <a:defRPr sz="12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1"/>
                <c:pt idx="0">
                  <c:v>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B2A-4161-A602-0D6CAF956CC2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NON  CONSOMMES</c:v>
                </c:pt>
              </c:strCache>
            </c:strRef>
          </c:tx>
          <c:invertIfNegative val="0"/>
          <c:dLbls>
            <c:txPr>
              <a:bodyPr rot="0" vert="horz"/>
              <a:lstStyle/>
              <a:p>
                <a:pPr>
                  <a:defRPr sz="1400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Feuil1!$A$2:$A$5</c:f>
              <c:strCache>
                <c:ptCount val="1"/>
                <c:pt idx="0">
                  <c:v>Catégorie 1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1"/>
                <c:pt idx="0">
                  <c:v>460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2A-4161-A602-0D6CAF956CC2}"/>
            </c:ext>
          </c:extLst>
        </c:ser>
        <c:dLbls>
          <c:dLblPos val="outEnd"/>
          <c:showLegendKey val="0"/>
          <c:showVal val="0"/>
          <c:showCatName val="0"/>
          <c:showSerName val="1"/>
          <c:showPercent val="0"/>
          <c:showBubbleSize val="0"/>
        </c:dLbls>
        <c:gapWidth val="444"/>
        <c:overlap val="-90"/>
        <c:axId val="44488960"/>
        <c:axId val="45023232"/>
      </c:barChart>
      <c:catAx>
        <c:axId val="444889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023232"/>
        <c:crosses val="autoZero"/>
        <c:auto val="1"/>
        <c:lblAlgn val="ctr"/>
        <c:lblOffset val="100"/>
        <c:noMultiLvlLbl val="0"/>
      </c:catAx>
      <c:valAx>
        <c:axId val="450232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488960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l"/>
      <c:legendEntry>
        <c:idx val="0"/>
        <c:txPr>
          <a:bodyPr rot="0" vert="horz" anchor="b"/>
          <a:lstStyle/>
          <a:p>
            <a:pPr>
              <a:defRPr spc="-150"/>
            </a:pPr>
            <a:endParaRPr lang="fr-FR"/>
          </a:p>
        </c:txPr>
      </c:legendEntry>
      <c:legendEntry>
        <c:idx val="1"/>
        <c:txPr>
          <a:bodyPr rot="0" vert="horz" anchor="b"/>
          <a:lstStyle/>
          <a:p>
            <a:pPr>
              <a:defRPr spc="-150"/>
            </a:pPr>
            <a:endParaRPr lang="fr-FR"/>
          </a:p>
        </c:txPr>
      </c:legendEntry>
      <c:legendEntry>
        <c:idx val="2"/>
        <c:txPr>
          <a:bodyPr rot="0" vert="horz" anchor="b"/>
          <a:lstStyle/>
          <a:p>
            <a:pPr>
              <a:defRPr spc="-150"/>
            </a:pPr>
            <a:endParaRPr lang="fr-FR"/>
          </a:p>
        </c:txPr>
      </c:legendEntry>
      <c:layout/>
      <c:overlay val="1"/>
      <c:txPr>
        <a:bodyPr rot="0" vert="horz" anchor="b"/>
        <a:lstStyle/>
        <a:p>
          <a:pPr>
            <a:defRPr spc="300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2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661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97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139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97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52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72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01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65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64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58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4C652-29DC-F74C-9689-F0BF7781F1FB}" type="datetimeFigureOut">
              <a:rPr lang="fr-FR" smtClean="0"/>
              <a:t>04/10/2018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1A71A-ADE0-214E-86F6-1966B79E41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39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cid:7a9bb5a4-d78a-4c8c-b667-cff28e5b22b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7a9bb5a4-d78a-4c8c-b667-cff28e5b22b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7a9bb5a4-d78a-4c8c-b667-cff28e5b22b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cid:7a9bb5a4-d78a-4c8c-b667-cff28e5b22b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7a9bb5a4-d78a-4c8c-b667-cff28e5b22b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7a9bb5a4-d78a-4c8c-b667-cff28e5b22b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7a9bb5a4-d78a-4c8c-b667-cff28e5b22b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7a9bb5a4-d78a-4c8c-b667-cff28e5b22b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7a9bb5a4-d78a-4c8c-b667-cff28e5b22b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cid:7a9bb5a4-d78a-4c8c-b667-cff28e5b22b3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cid:7a9bb5a4-d78a-4c8c-b667-cff28e5b22b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image" Target="cid:7a9bb5a4-d78a-4c8c-b667-cff28e5b22b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5003" y="1519706"/>
            <a:ext cx="8293993" cy="2434107"/>
          </a:xfr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 fontScale="90000"/>
          </a:bodyPr>
          <a:lstStyle/>
          <a:p>
            <a:r>
              <a:rPr lang="fr-FR" b="1" dirty="0" smtClean="0">
                <a:latin typeface="Baskerville Old Face" panose="02020602080505020303" pitchFamily="18" charset="0"/>
              </a:rPr>
              <a:t>RAPT </a:t>
            </a:r>
            <a:r>
              <a:rPr lang="fr-FR" b="1" dirty="0">
                <a:latin typeface="Baskerville Old Face" panose="02020602080505020303" pitchFamily="18" charset="0"/>
              </a:rPr>
              <a:t/>
            </a:r>
            <a:br>
              <a:rPr lang="fr-FR" b="1" dirty="0">
                <a:latin typeface="Baskerville Old Face" panose="02020602080505020303" pitchFamily="18" charset="0"/>
              </a:rPr>
            </a:br>
            <a:r>
              <a:rPr lang="fr-FR" dirty="0" smtClean="0">
                <a:latin typeface="Baskerville Old Face" panose="02020602080505020303" pitchFamily="18" charset="0"/>
              </a:rPr>
              <a:t>- Réponse accompagnée pour tous -</a:t>
            </a:r>
            <a:br>
              <a:rPr lang="fr-FR" dirty="0" smtClean="0">
                <a:latin typeface="Baskerville Old Face" panose="02020602080505020303" pitchFamily="18" charset="0"/>
              </a:rPr>
            </a:br>
            <a:r>
              <a:rPr lang="fr-FR" b="1" dirty="0" smtClean="0">
                <a:latin typeface="Baskerville Old Face" panose="02020602080505020303" pitchFamily="18" charset="0"/>
              </a:rPr>
              <a:t>Une opportunité pour favoriser l’innovation</a:t>
            </a:r>
            <a:endParaRPr lang="fr-FR" b="1" dirty="0">
              <a:latin typeface="Baskerville Old Face" panose="02020602080505020303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599" y="4195293"/>
            <a:ext cx="6400800" cy="2205506"/>
          </a:xfrm>
        </p:spPr>
        <p:txBody>
          <a:bodyPr>
            <a:normAutofit fontScale="40000" lnSpcReduction="20000"/>
          </a:bodyPr>
          <a:lstStyle/>
          <a:p>
            <a:r>
              <a:rPr lang="fr-FR" sz="6000" b="1" u="sng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anose="02020602080505020303" pitchFamily="18" charset="0"/>
              </a:rPr>
              <a:t>Des objectifs </a:t>
            </a:r>
            <a:r>
              <a:rPr lang="fr-FR" sz="6000" b="1" u="sng" cap="sm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anose="02020602080505020303" pitchFamily="18" charset="0"/>
              </a:rPr>
              <a:t>partagés</a:t>
            </a:r>
            <a:r>
              <a:rPr lang="fr-FR" sz="6000" b="1" cap="sm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anose="02020602080505020303" pitchFamily="18" charset="0"/>
              </a:rPr>
              <a:t> </a:t>
            </a:r>
          </a:p>
          <a:p>
            <a:endParaRPr lang="fr-FR" sz="2500" b="1" dirty="0">
              <a:solidFill>
                <a:schemeClr val="tx1">
                  <a:lumMod val="75000"/>
                  <a:lumOff val="25000"/>
                </a:schemeClr>
              </a:solidFill>
              <a:latin typeface="Baskerville Old Face" panose="02020602080505020303" pitchFamily="18" charset="0"/>
            </a:endParaRPr>
          </a:p>
          <a:p>
            <a:pPr marL="1081088" algn="l">
              <a:tabLst>
                <a:tab pos="1081088" algn="l"/>
              </a:tabLst>
            </a:pPr>
            <a:r>
              <a:rPr lang="fr-FR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anose="02020602080505020303" pitchFamily="18" charset="0"/>
              </a:rPr>
              <a:t>→ Conseil départemental </a:t>
            </a:r>
            <a:r>
              <a:rPr lang="fr-FR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anose="02020602080505020303" pitchFamily="18" charset="0"/>
              </a:rPr>
              <a:t>de la Savoie</a:t>
            </a:r>
          </a:p>
          <a:p>
            <a:pPr marL="1081088" algn="l">
              <a:tabLst>
                <a:tab pos="1081088" algn="l"/>
              </a:tabLst>
            </a:pPr>
            <a:r>
              <a:rPr lang="fr-FR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anose="02020602080505020303" pitchFamily="18" charset="0"/>
              </a:rPr>
              <a:t>→ Résidents </a:t>
            </a:r>
            <a:r>
              <a:rPr lang="fr-FR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anose="02020602080505020303" pitchFamily="18" charset="0"/>
              </a:rPr>
              <a:t>du FAM Les Hirondelles</a:t>
            </a:r>
          </a:p>
          <a:p>
            <a:pPr marL="1081088" algn="l">
              <a:tabLst>
                <a:tab pos="1081088" algn="l"/>
              </a:tabLst>
            </a:pPr>
            <a:r>
              <a:rPr lang="fr-FR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anose="02020602080505020303" pitchFamily="18" charset="0"/>
              </a:rPr>
              <a:t>→ Familles</a:t>
            </a:r>
            <a:endParaRPr lang="fr-FR" sz="6000" dirty="0">
              <a:solidFill>
                <a:schemeClr val="tx1">
                  <a:lumMod val="75000"/>
                  <a:lumOff val="25000"/>
                </a:schemeClr>
              </a:solidFill>
              <a:latin typeface="Baskerville Old Face" panose="02020602080505020303" pitchFamily="18" charset="0"/>
            </a:endParaRPr>
          </a:p>
          <a:p>
            <a:pPr marL="1081088" algn="l">
              <a:tabLst>
                <a:tab pos="1081088" algn="l"/>
              </a:tabLst>
            </a:pPr>
            <a:r>
              <a:rPr lang="fr-FR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anose="02020602080505020303" pitchFamily="18" charset="0"/>
              </a:rPr>
              <a:t>→ APF </a:t>
            </a:r>
            <a:r>
              <a:rPr lang="fr-FR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Baskerville Old Face" panose="02020602080505020303" pitchFamily="18" charset="0"/>
              </a:rPr>
              <a:t>France handicap 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flipV="1">
            <a:off x="0" y="127804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" name="Image 3" descr="tétièr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24" y="0"/>
            <a:ext cx="2341563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854557" y="344165"/>
            <a:ext cx="4533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Baskerville Old Face" panose="02020602080505020303" pitchFamily="18" charset="0"/>
              </a:rPr>
              <a:t>Colloque du 5 octobre 2018</a:t>
            </a:r>
            <a:endParaRPr lang="fr-FR" sz="2800" b="1" dirty="0">
              <a:latin typeface="Baskerville Old Face" panose="02020602080505020303" pitchFamily="18" charset="0"/>
            </a:endParaRPr>
          </a:p>
        </p:txBody>
      </p:sp>
      <p:pic>
        <p:nvPicPr>
          <p:cNvPr id="1026" name="Picture 2" descr="cid:7a9bb5a4-d78a-4c8c-b667-cff28e5b22b3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421" y="216518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2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9003" y="34419"/>
            <a:ext cx="5391418" cy="1240712"/>
          </a:xfrm>
        </p:spPr>
        <p:txBody>
          <a:bodyPr>
            <a:noAutofit/>
          </a:bodyPr>
          <a:lstStyle/>
          <a:p>
            <a:r>
              <a:rPr lang="fr-FR" sz="2700" b="1" dirty="0" smtClean="0">
                <a:latin typeface="Baskerville Old Face" panose="02020602080505020303" pitchFamily="18" charset="0"/>
              </a:rPr>
              <a:t>De la gestion mutualisée </a:t>
            </a:r>
            <a:r>
              <a:rPr lang="fr-FR" sz="2700" b="1" dirty="0" smtClean="0">
                <a:latin typeface="Baskerville Old Face" panose="02020602080505020303" pitchFamily="18" charset="0"/>
              </a:rPr>
              <a:t/>
            </a:r>
            <a:br>
              <a:rPr lang="fr-FR" sz="2700" b="1" dirty="0" smtClean="0">
                <a:latin typeface="Baskerville Old Face" panose="02020602080505020303" pitchFamily="18" charset="0"/>
              </a:rPr>
            </a:br>
            <a:r>
              <a:rPr lang="fr-FR" sz="2700" b="1" dirty="0" smtClean="0">
                <a:latin typeface="Baskerville Old Face" panose="02020602080505020303" pitchFamily="18" charset="0"/>
              </a:rPr>
              <a:t>des </a:t>
            </a:r>
            <a:r>
              <a:rPr lang="fr-FR" sz="2700" b="1" dirty="0" smtClean="0">
                <a:latin typeface="Baskerville Old Face" panose="02020602080505020303" pitchFamily="18" charset="0"/>
              </a:rPr>
              <a:t>congés </a:t>
            </a:r>
            <a:br>
              <a:rPr lang="fr-FR" sz="2700" b="1" dirty="0" smtClean="0">
                <a:latin typeface="Baskerville Old Face" panose="02020602080505020303" pitchFamily="18" charset="0"/>
              </a:rPr>
            </a:br>
            <a:r>
              <a:rPr lang="fr-FR" sz="2700" b="1" dirty="0" smtClean="0">
                <a:latin typeface="Baskerville Old Face" panose="02020602080505020303" pitchFamily="18" charset="0"/>
              </a:rPr>
              <a:t>au dispositif « Chambre </a:t>
            </a:r>
            <a:r>
              <a:rPr lang="fr-FR" sz="2700" b="1" dirty="0">
                <a:latin typeface="Baskerville Old Face" panose="02020602080505020303" pitchFamily="18" charset="0"/>
              </a:rPr>
              <a:t>P</a:t>
            </a:r>
            <a:r>
              <a:rPr lang="fr-FR" sz="2700" b="1" dirty="0" smtClean="0">
                <a:latin typeface="Baskerville Old Face" panose="02020602080505020303" pitchFamily="18" charset="0"/>
              </a:rPr>
              <a:t>artagée »</a:t>
            </a:r>
            <a:endParaRPr lang="fr-FR" sz="2700" b="1" dirty="0">
              <a:latin typeface="Baskerville Old Face" panose="020206020805050203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214" y="1468193"/>
            <a:ext cx="8525814" cy="5389808"/>
          </a:xfrm>
        </p:spPr>
        <p:txBody>
          <a:bodyPr>
            <a:noAutofit/>
          </a:bodyPr>
          <a:lstStyle/>
          <a:p>
            <a:pPr algn="just"/>
            <a:r>
              <a:rPr lang="fr-FR" sz="1800" dirty="0" smtClean="0">
                <a:latin typeface="Baskerville Old Face" panose="02020602080505020303" pitchFamily="18" charset="0"/>
              </a:rPr>
              <a:t>Des </a:t>
            </a:r>
            <a:r>
              <a:rPr lang="fr-FR" sz="1800" dirty="0">
                <a:latin typeface="Baskerville Old Face" panose="02020602080505020303" pitchFamily="18" charset="0"/>
              </a:rPr>
              <a:t>résidents et des familles impliqués et force de proposition</a:t>
            </a:r>
          </a:p>
          <a:p>
            <a:pPr algn="just"/>
            <a:r>
              <a:rPr lang="fr-FR" sz="1800" dirty="0" smtClean="0">
                <a:latin typeface="Baskerville Old Face" panose="02020602080505020303" pitchFamily="18" charset="0"/>
              </a:rPr>
              <a:t>Une </a:t>
            </a:r>
            <a:r>
              <a:rPr lang="fr-FR" sz="1800" dirty="0">
                <a:latin typeface="Baskerville Old Face" panose="02020602080505020303" pitchFamily="18" charset="0"/>
              </a:rPr>
              <a:t>solidarité envers les personnes en situation de handicap sans solution.`</a:t>
            </a:r>
          </a:p>
          <a:p>
            <a:pPr algn="just"/>
            <a:r>
              <a:rPr lang="fr-FR" sz="1800" dirty="0">
                <a:latin typeface="Baskerville Old Face" panose="02020602080505020303" pitchFamily="18" charset="0"/>
              </a:rPr>
              <a:t>Démarche volontaire – Moyen mobilisé pour réalisation du PP.</a:t>
            </a:r>
          </a:p>
          <a:p>
            <a:pPr algn="just"/>
            <a:r>
              <a:rPr lang="fr-FR" sz="1800" dirty="0">
                <a:latin typeface="Baskerville Old Face" panose="02020602080505020303" pitchFamily="18" charset="0"/>
              </a:rPr>
              <a:t>Impact sur situation administrative :</a:t>
            </a:r>
          </a:p>
          <a:p>
            <a:pPr lvl="1" algn="just"/>
            <a:r>
              <a:rPr lang="fr-FR" sz="1800" dirty="0">
                <a:latin typeface="Baskerville Old Face" panose="02020602080505020303" pitchFamily="18" charset="0"/>
              </a:rPr>
              <a:t>Statut du résident titulaire </a:t>
            </a:r>
          </a:p>
          <a:p>
            <a:pPr lvl="1" algn="just"/>
            <a:r>
              <a:rPr lang="fr-FR" sz="1800" dirty="0">
                <a:latin typeface="Baskerville Old Face" panose="02020602080505020303" pitchFamily="18" charset="0"/>
              </a:rPr>
              <a:t>En congés sans décompte sur son droit aux 35 Jours</a:t>
            </a:r>
          </a:p>
          <a:p>
            <a:pPr lvl="1" algn="just"/>
            <a:r>
              <a:rPr lang="fr-FR" sz="1800" dirty="0">
                <a:latin typeface="Baskerville Old Face" panose="02020602080505020303" pitchFamily="18" charset="0"/>
              </a:rPr>
              <a:t>Pas de facturation au titre de sa participation aux frais de séjour</a:t>
            </a:r>
          </a:p>
          <a:p>
            <a:pPr lvl="1" algn="just"/>
            <a:r>
              <a:rPr lang="fr-FR" sz="1800" dirty="0">
                <a:latin typeface="Baskerville Old Face" panose="02020602080505020303" pitchFamily="18" charset="0"/>
              </a:rPr>
              <a:t>Mobilise ses droits à PCH  à domicile.</a:t>
            </a:r>
          </a:p>
          <a:p>
            <a:pPr lvl="1" algn="just"/>
            <a:r>
              <a:rPr lang="fr-FR" sz="1800" dirty="0" smtClean="0">
                <a:latin typeface="Baskerville Old Face" panose="02020602080505020303" pitchFamily="18" charset="0"/>
              </a:rPr>
              <a:t>Statut </a:t>
            </a:r>
            <a:r>
              <a:rPr lang="fr-FR" sz="1800" dirty="0">
                <a:latin typeface="Baskerville Old Face" panose="02020602080505020303" pitchFamily="18" charset="0"/>
              </a:rPr>
              <a:t>du « co- locataire »</a:t>
            </a:r>
          </a:p>
          <a:p>
            <a:pPr lvl="1" algn="just"/>
            <a:r>
              <a:rPr lang="fr-FR" sz="1800" dirty="0">
                <a:latin typeface="Baskerville Old Face" panose="02020602080505020303" pitchFamily="18" charset="0"/>
              </a:rPr>
              <a:t>Statut identique à un séjour temporaire ordinaire</a:t>
            </a:r>
          </a:p>
          <a:p>
            <a:pPr lvl="1" algn="just"/>
            <a:r>
              <a:rPr lang="fr-FR" sz="1800" dirty="0">
                <a:latin typeface="Baskerville Old Face" panose="02020602080505020303" pitchFamily="18" charset="0"/>
              </a:rPr>
              <a:t>Orientation MDPH – notification </a:t>
            </a:r>
            <a:r>
              <a:rPr lang="fr-FR" sz="1800" dirty="0" smtClean="0">
                <a:latin typeface="Baskerville Old Face" panose="02020602080505020303" pitchFamily="18" charset="0"/>
              </a:rPr>
              <a:t>prise </a:t>
            </a:r>
            <a:r>
              <a:rPr lang="fr-FR" sz="1800" dirty="0">
                <a:latin typeface="Baskerville Old Face" panose="02020602080505020303" pitchFamily="18" charset="0"/>
              </a:rPr>
              <a:t>en charge par les </a:t>
            </a:r>
            <a:r>
              <a:rPr lang="fr-FR" sz="1800" dirty="0" err="1" smtClean="0">
                <a:latin typeface="Baskerville Old Face" panose="02020602080505020303" pitchFamily="18" charset="0"/>
              </a:rPr>
              <a:t>Sces</a:t>
            </a:r>
            <a:r>
              <a:rPr lang="fr-FR" sz="1800" dirty="0" smtClean="0">
                <a:latin typeface="Baskerville Old Face" panose="02020602080505020303" pitchFamily="18" charset="0"/>
              </a:rPr>
              <a:t> </a:t>
            </a:r>
            <a:r>
              <a:rPr lang="fr-FR" sz="1800" dirty="0">
                <a:latin typeface="Baskerville Old Face" panose="02020602080505020303" pitchFamily="18" charset="0"/>
              </a:rPr>
              <a:t>de l’Aide Sociale.</a:t>
            </a:r>
          </a:p>
          <a:p>
            <a:pPr lvl="1" algn="just"/>
            <a:r>
              <a:rPr lang="fr-FR" sz="1800" dirty="0">
                <a:latin typeface="Baskerville Old Face" panose="02020602080505020303" pitchFamily="18" charset="0"/>
              </a:rPr>
              <a:t>Participation aux frais de séjour dans les conditions règlementaires.</a:t>
            </a:r>
          </a:p>
          <a:p>
            <a:pPr marL="0" lvl="0" indent="0" algn="just">
              <a:buNone/>
            </a:pPr>
            <a:endParaRPr lang="fr-FR" sz="800" dirty="0">
              <a:latin typeface="Baskerville Old Face" panose="02020602080505020303" pitchFamily="18" charset="0"/>
            </a:endParaRPr>
          </a:p>
          <a:p>
            <a:pPr lvl="0" algn="just"/>
            <a:r>
              <a:rPr lang="fr-FR" sz="1800" dirty="0">
                <a:latin typeface="Baskerville Old Face" panose="02020602080505020303" pitchFamily="18" charset="0"/>
              </a:rPr>
              <a:t>Quid de la notion d’espace privatif et de places	</a:t>
            </a:r>
            <a:r>
              <a:rPr lang="fr-FR" sz="1800" dirty="0" smtClean="0">
                <a:latin typeface="Baskerville Old Face" panose="02020602080505020303" pitchFamily="18" charset="0"/>
              </a:rPr>
              <a:t>?</a:t>
            </a:r>
            <a:endParaRPr lang="fr-FR" sz="1800" dirty="0">
              <a:latin typeface="Baskerville Old Face" panose="02020602080505020303" pitchFamily="18" charset="0"/>
            </a:endParaRPr>
          </a:p>
          <a:p>
            <a:pPr lvl="0" algn="just"/>
            <a:r>
              <a:rPr lang="fr-FR" sz="1800" dirty="0">
                <a:latin typeface="Baskerville Old Face" panose="02020602080505020303" pitchFamily="18" charset="0"/>
              </a:rPr>
              <a:t>Quid du droit à </a:t>
            </a:r>
            <a:r>
              <a:rPr lang="fr-FR" sz="1800" dirty="0" smtClean="0">
                <a:latin typeface="Baskerville Old Face" panose="02020602080505020303" pitchFamily="18" charset="0"/>
              </a:rPr>
              <a:t>APL ?</a:t>
            </a:r>
            <a:endParaRPr lang="fr-FR" sz="1800" dirty="0">
              <a:latin typeface="Baskerville Old Face" panose="02020602080505020303" pitchFamily="18" charset="0"/>
            </a:endParaRPr>
          </a:p>
          <a:p>
            <a:pPr lvl="0" algn="just"/>
            <a:r>
              <a:rPr lang="fr-FR" sz="1800" dirty="0">
                <a:latin typeface="Baskerville Old Face" panose="02020602080505020303" pitchFamily="18" charset="0"/>
              </a:rPr>
              <a:t>Comment Intégrer les nouveaux modes d’accueil dans la complexité administrative de gestion des ESMS ?</a:t>
            </a:r>
          </a:p>
          <a:p>
            <a:pPr marL="0" indent="0">
              <a:buNone/>
            </a:pPr>
            <a:endParaRPr lang="fr-FR" sz="1800" dirty="0">
              <a:latin typeface="Baskerville Old Face" panose="02020602080505020303" pitchFamily="18" charset="0"/>
            </a:endParaRPr>
          </a:p>
          <a:p>
            <a:endParaRPr lang="fr-FR" sz="1800" dirty="0">
              <a:latin typeface="Baskerville Old Face" panose="02020602080505020303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flipV="1">
            <a:off x="0" y="127804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" name="Image 3" descr="tétièr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590" y="6718"/>
            <a:ext cx="2212774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id:7a9bb5a4-d78a-4c8c-b667-cff28e5b22b3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421" y="216518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429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34862" y="62706"/>
            <a:ext cx="4623515" cy="1143000"/>
          </a:xfrm>
        </p:spPr>
        <p:txBody>
          <a:bodyPr/>
          <a:lstStyle/>
          <a:p>
            <a:r>
              <a:rPr lang="fr-FR" b="1" dirty="0" smtClean="0">
                <a:latin typeface="Baskerville Old Face" panose="02020602080505020303" pitchFamily="18" charset="0"/>
              </a:rPr>
              <a:t>Les suites …</a:t>
            </a:r>
            <a:endParaRPr lang="fr-FR" b="1" dirty="0">
              <a:latin typeface="Baskerville Old Face" panose="020206020805050203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973" y="1471412"/>
            <a:ext cx="8512934" cy="5148329"/>
          </a:xfrm>
        </p:spPr>
        <p:txBody>
          <a:bodyPr>
            <a:noAutofit/>
          </a:bodyPr>
          <a:lstStyle/>
          <a:p>
            <a:pPr algn="just"/>
            <a:r>
              <a:rPr lang="fr-FR" sz="2500" dirty="0" smtClean="0">
                <a:latin typeface="Baskerville Old Face" panose="02020602080505020303" pitchFamily="18" charset="0"/>
              </a:rPr>
              <a:t>Ces réflexions ont été partagées avec les autres acteurs du handicap</a:t>
            </a:r>
          </a:p>
          <a:p>
            <a:pPr marL="0" indent="0" algn="just">
              <a:buNone/>
            </a:pPr>
            <a:endParaRPr lang="fr-FR" sz="1000" dirty="0" smtClean="0">
              <a:latin typeface="Baskerville Old Face" panose="02020602080505020303" pitchFamily="18" charset="0"/>
            </a:endParaRPr>
          </a:p>
          <a:p>
            <a:pPr algn="just"/>
            <a:r>
              <a:rPr lang="fr-FR" sz="2500" dirty="0" smtClean="0">
                <a:latin typeface="Baskerville Old Face" panose="02020602080505020303" pitchFamily="18" charset="0"/>
              </a:rPr>
              <a:t>L’approche « chambre = espace privatif »  a évolué vers </a:t>
            </a:r>
          </a:p>
          <a:p>
            <a:pPr marL="715963" algn="just" defTabSz="263525">
              <a:buFont typeface="Courier New" panose="02070309020205020404" pitchFamily="49" charset="0"/>
              <a:buChar char="o"/>
            </a:pPr>
            <a:r>
              <a:rPr lang="fr-FR" sz="2500" dirty="0" smtClean="0">
                <a:latin typeface="Baskerville Old Face" panose="02020602080505020303" pitchFamily="18" charset="0"/>
                <a:cs typeface="Times New Roman"/>
              </a:rPr>
              <a:t>ré-interrogation  des valeurs de solidarités</a:t>
            </a:r>
          </a:p>
          <a:p>
            <a:pPr marL="715963" algn="just" defTabSz="263525">
              <a:buFont typeface="Courier New" panose="02070309020205020404" pitchFamily="49" charset="0"/>
              <a:buChar char="o"/>
            </a:pPr>
            <a:r>
              <a:rPr lang="fr-FR" sz="2500" dirty="0" smtClean="0">
                <a:latin typeface="Baskerville Old Face" panose="02020602080505020303" pitchFamily="18" charset="0"/>
                <a:cs typeface="Arial"/>
              </a:rPr>
              <a:t>nécessité de réfléchir à l’évolution des contrats d’accueil pour être en adéquation avec l’accueil séquentiel</a:t>
            </a:r>
          </a:p>
          <a:p>
            <a:pPr marL="715963" algn="just" defTabSz="263525">
              <a:buFont typeface="Courier New" panose="02070309020205020404" pitchFamily="49" charset="0"/>
              <a:buChar char="o"/>
            </a:pPr>
            <a:r>
              <a:rPr lang="fr-FR" sz="2500" dirty="0" smtClean="0">
                <a:latin typeface="Baskerville Old Face" panose="02020602080505020303" pitchFamily="18" charset="0"/>
              </a:rPr>
              <a:t>penser aménagement des chambres et bâti dans les futures constructions</a:t>
            </a:r>
          </a:p>
          <a:p>
            <a:pPr marL="373063" indent="0" algn="just" defTabSz="263525">
              <a:buNone/>
            </a:pPr>
            <a:endParaRPr lang="fr-FR" sz="1000" dirty="0" smtClean="0">
              <a:latin typeface="Baskerville Old Face" panose="02020602080505020303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500" dirty="0" smtClean="0">
                <a:latin typeface="Baskerville Old Face" panose="02020602080505020303" pitchFamily="18" charset="0"/>
                <a:cs typeface="Arial"/>
              </a:rPr>
              <a:t>le RDAS a évolué avec la reconnaissance des jours fériés</a:t>
            </a:r>
          </a:p>
          <a:p>
            <a:pPr marL="0" indent="0" algn="just">
              <a:buNone/>
            </a:pPr>
            <a:endParaRPr lang="fr-FR" sz="1000" dirty="0" smtClean="0">
              <a:latin typeface="Baskerville Old Face" panose="02020602080505020303" pitchFamily="18" charset="0"/>
              <a:cs typeface="Arial"/>
            </a:endParaRPr>
          </a:p>
          <a:p>
            <a:pPr marL="0" indent="0" algn="just">
              <a:buNone/>
            </a:pPr>
            <a:r>
              <a:rPr lang="fr-FR" sz="2500" dirty="0" smtClean="0">
                <a:latin typeface="Baskerville Old Face" panose="02020602080505020303" pitchFamily="18" charset="0"/>
                <a:cs typeface="Arial"/>
              </a:rPr>
              <a:t>… Et le système de la mutualisation des « 35 jours » a été généralisé</a:t>
            </a:r>
            <a:endParaRPr lang="fr-FR" sz="2500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fr-FR" sz="2600" dirty="0">
                <a:latin typeface="Baskerville Old Face" panose="02020602080505020303" pitchFamily="18" charset="0"/>
                <a:cs typeface="Arial"/>
              </a:rPr>
              <a:t> </a:t>
            </a:r>
            <a:endParaRPr lang="fr-FR" sz="2600" dirty="0" smtClean="0">
              <a:latin typeface="Baskerville Old Face" panose="02020602080505020303" pitchFamily="18" charset="0"/>
              <a:cs typeface="Arial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flipV="1">
            <a:off x="0" y="127804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" name="Image 3" descr="tétièr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" y="0"/>
            <a:ext cx="2341563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id:7a9bb5a4-d78a-4c8c-b667-cff28e5b22b3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421" y="216518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770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709974"/>
            <a:ext cx="7772400" cy="1470025"/>
          </a:xfrm>
        </p:spPr>
        <p:txBody>
          <a:bodyPr>
            <a:normAutofit/>
          </a:bodyPr>
          <a:lstStyle/>
          <a:p>
            <a:r>
              <a:rPr lang="fr-FR" sz="5400" b="1" i="1" dirty="0" smtClean="0">
                <a:latin typeface="Baskerville Old Face" panose="02020602080505020303" pitchFamily="18" charset="0"/>
              </a:rPr>
              <a:t>Merci pour votre attention</a:t>
            </a:r>
            <a:endParaRPr lang="fr-FR" sz="5400" b="1" i="1" dirty="0">
              <a:latin typeface="Baskerville Old Face" panose="02020602080505020303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 flipV="1">
            <a:off x="0" y="127804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7" name="Image 3" descr="tétièr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" y="0"/>
            <a:ext cx="2341563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id:7a9bb5a4-d78a-4c8c-b667-cff28e5b22b3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421" y="216518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379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83723" y="97232"/>
            <a:ext cx="4662151" cy="1143000"/>
          </a:xfrm>
        </p:spPr>
        <p:txBody>
          <a:bodyPr/>
          <a:lstStyle/>
          <a:p>
            <a:r>
              <a:rPr lang="fr-FR" b="1" dirty="0" smtClean="0">
                <a:latin typeface="Baskerville Old Face" panose="02020602080505020303" pitchFamily="18" charset="0"/>
              </a:rPr>
              <a:t>Un contexte</a:t>
            </a:r>
            <a:endParaRPr lang="fr-FR" b="1" dirty="0">
              <a:latin typeface="Baskerville Old Face" panose="020206020805050203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751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fr-FR" sz="2800" dirty="0" smtClean="0">
                <a:latin typeface="Baskerville Old Face" panose="02020602080505020303" pitchFamily="18" charset="0"/>
              </a:rPr>
              <a:t>Un règlement départemental d’aide sociale qui prévoit 35 jours d’absence pour convenance personnelle</a:t>
            </a:r>
          </a:p>
          <a:p>
            <a:pPr marL="0" indent="0" algn="just">
              <a:buNone/>
            </a:pPr>
            <a:endParaRPr lang="fr-FR" sz="1000" dirty="0" smtClean="0">
              <a:latin typeface="Baskerville Old Face" panose="02020602080505020303" pitchFamily="18" charset="0"/>
            </a:endParaRPr>
          </a:p>
          <a:p>
            <a:pPr algn="just"/>
            <a:r>
              <a:rPr lang="fr-FR" sz="2800" dirty="0" smtClean="0">
                <a:latin typeface="Baskerville Old Face" panose="02020602080505020303" pitchFamily="18" charset="0"/>
              </a:rPr>
              <a:t>Une évolution du soutien à domicile qui facilite le retour des résidents dans leur famille</a:t>
            </a:r>
          </a:p>
          <a:p>
            <a:pPr marL="0" indent="0" algn="just">
              <a:buNone/>
            </a:pPr>
            <a:endParaRPr lang="fr-FR" sz="1000" dirty="0" smtClean="0">
              <a:latin typeface="Baskerville Old Face" panose="02020602080505020303" pitchFamily="18" charset="0"/>
            </a:endParaRPr>
          </a:p>
          <a:p>
            <a:pPr algn="just"/>
            <a:r>
              <a:rPr lang="fr-FR" sz="2800" dirty="0" smtClean="0">
                <a:latin typeface="Baskerville Old Face" panose="02020602080505020303" pitchFamily="18" charset="0"/>
              </a:rPr>
              <a:t>La remise en cause des 35 jours par des familles du FAM pour avoir à minima un WE sur 2 et des vacances été et Noël avec leur proche</a:t>
            </a:r>
            <a:endParaRPr lang="fr-FR" sz="2800" dirty="0">
              <a:latin typeface="Baskerville Old Face" panose="02020602080505020303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flipV="1">
            <a:off x="0" y="127804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" name="Image 3" descr="tétièr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" y="0"/>
            <a:ext cx="2341563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id:7a9bb5a4-d78a-4c8c-b667-cff28e5b22b3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421" y="216518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9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2055" y="34274"/>
            <a:ext cx="4816699" cy="1143000"/>
          </a:xfrm>
        </p:spPr>
        <p:txBody>
          <a:bodyPr>
            <a:normAutofit/>
          </a:bodyPr>
          <a:lstStyle/>
          <a:p>
            <a:r>
              <a:rPr lang="fr-FR" b="1" dirty="0">
                <a:latin typeface="Baskerville Old Face" panose="02020602080505020303" pitchFamily="18" charset="0"/>
              </a:rPr>
              <a:t>N</a:t>
            </a:r>
            <a:r>
              <a:rPr lang="fr-FR" b="1" dirty="0" smtClean="0">
                <a:latin typeface="Baskerville Old Face" panose="02020602080505020303" pitchFamily="18" charset="0"/>
              </a:rPr>
              <a:t>ouvelle </a:t>
            </a:r>
            <a:r>
              <a:rPr lang="fr-FR" b="1" dirty="0" smtClean="0">
                <a:latin typeface="Baskerville Old Face" panose="02020602080505020303" pitchFamily="18" charset="0"/>
              </a:rPr>
              <a:t>réflexion</a:t>
            </a:r>
            <a:endParaRPr lang="fr-FR" b="1" dirty="0">
              <a:latin typeface="Baskerville Old Face" panose="020206020805050203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800" dirty="0" smtClean="0">
                <a:latin typeface="Baskerville Old Face" panose="02020602080505020303" pitchFamily="18" charset="0"/>
              </a:rPr>
              <a:t>Comment </a:t>
            </a:r>
            <a:r>
              <a:rPr lang="fr-FR" sz="2800" dirty="0">
                <a:latin typeface="Baskerville Old Face" panose="02020602080505020303" pitchFamily="18" charset="0"/>
              </a:rPr>
              <a:t>concilier  respect du projet de vie du </a:t>
            </a:r>
            <a:r>
              <a:rPr lang="fr-FR" sz="2800" dirty="0" smtClean="0">
                <a:latin typeface="Baskerville Old Face" panose="02020602080505020303" pitchFamily="18" charset="0"/>
              </a:rPr>
              <a:t>résident, </a:t>
            </a:r>
            <a:r>
              <a:rPr lang="fr-FR" sz="2800" dirty="0">
                <a:latin typeface="Baskerville Old Face" panose="02020602080505020303" pitchFamily="18" charset="0"/>
              </a:rPr>
              <a:t>optimisation des </a:t>
            </a:r>
            <a:r>
              <a:rPr lang="fr-FR" sz="2800" dirty="0" smtClean="0">
                <a:latin typeface="Baskerville Old Face" panose="02020602080505020303" pitchFamily="18" charset="0"/>
              </a:rPr>
              <a:t>places et </a:t>
            </a:r>
            <a:r>
              <a:rPr lang="fr-FR" sz="2800" dirty="0">
                <a:latin typeface="Baskerville Old Face" panose="02020602080505020303" pitchFamily="18" charset="0"/>
              </a:rPr>
              <a:t>évolution de l’organisation  du FAM </a:t>
            </a:r>
            <a:r>
              <a:rPr lang="fr-FR" sz="2800" dirty="0" smtClean="0">
                <a:latin typeface="Baskerville Old Face" panose="02020602080505020303" pitchFamily="18" charset="0"/>
              </a:rPr>
              <a:t>?</a:t>
            </a:r>
          </a:p>
          <a:p>
            <a:pPr marL="0" indent="0" algn="just">
              <a:buNone/>
            </a:pPr>
            <a:endParaRPr lang="fr-FR" sz="1000" dirty="0">
              <a:latin typeface="Baskerville Old Face" panose="020206020805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800" dirty="0" smtClean="0">
                <a:latin typeface="Baskerville Old Face" panose="02020602080505020303" pitchFamily="18" charset="0"/>
                <a:cs typeface="Arial"/>
              </a:rPr>
              <a:t>engagement d’une  démarche d’analyse (que font les autres départements, les impacts pour chacun, les hypothèses  ?)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800" dirty="0">
                <a:latin typeface="Baskerville Old Face" panose="02020602080505020303" pitchFamily="18" charset="0"/>
                <a:cs typeface="Arial"/>
              </a:rPr>
              <a:t> </a:t>
            </a:r>
            <a:r>
              <a:rPr lang="fr-FR" sz="2800" dirty="0" smtClean="0">
                <a:latin typeface="Baskerville Old Face" panose="02020602080505020303" pitchFamily="18" charset="0"/>
                <a:cs typeface="Arial"/>
              </a:rPr>
              <a:t>réunion avec les résidents, familles et FAM</a:t>
            </a:r>
          </a:p>
          <a:p>
            <a:pPr marL="0" indent="0" algn="just">
              <a:buNone/>
            </a:pPr>
            <a:r>
              <a:rPr lang="fr-FR" sz="2800" dirty="0" smtClean="0">
                <a:latin typeface="Baskerville Old Face" panose="02020602080505020303" pitchFamily="18" charset="0"/>
                <a:cs typeface="Arial"/>
              </a:rPr>
              <a:t> </a:t>
            </a:r>
            <a:endParaRPr lang="fr-FR" sz="2800" dirty="0">
              <a:latin typeface="Baskerville Old Face" panose="02020602080505020303" pitchFamily="18" charset="0"/>
              <a:cs typeface="Arial"/>
            </a:endParaRPr>
          </a:p>
          <a:p>
            <a:pPr marL="0" indent="0" algn="just">
              <a:buNone/>
            </a:pPr>
            <a:r>
              <a:rPr lang="fr-FR" sz="2800" dirty="0" smtClean="0">
                <a:latin typeface="Baskerville Old Face" panose="02020602080505020303" pitchFamily="18" charset="0"/>
                <a:cs typeface="Arial"/>
              </a:rPr>
              <a:t> …………..</a:t>
            </a:r>
            <a:r>
              <a:rPr lang="fr-FR" sz="2800" b="1" dirty="0" smtClean="0">
                <a:latin typeface="Baskerville Old Face" panose="02020602080505020303" pitchFamily="18" charset="0"/>
                <a:cs typeface="Arial"/>
              </a:rPr>
              <a:t>un processus </a:t>
            </a:r>
            <a:r>
              <a:rPr lang="fr-FR" sz="2800" b="1" dirty="0" err="1" smtClean="0">
                <a:latin typeface="Baskerville Old Face" panose="02020602080505020303" pitchFamily="18" charset="0"/>
                <a:cs typeface="Arial"/>
              </a:rPr>
              <a:t>tri-partite</a:t>
            </a:r>
            <a:r>
              <a:rPr lang="fr-FR" sz="2800" b="1" dirty="0" smtClean="0">
                <a:latin typeface="Baskerville Old Face" panose="02020602080505020303" pitchFamily="18" charset="0"/>
                <a:cs typeface="Arial"/>
              </a:rPr>
              <a:t> s’engage            </a:t>
            </a:r>
            <a:endParaRPr lang="fr-FR" sz="2800" b="1" dirty="0">
              <a:latin typeface="Baskerville Old Face" panose="02020602080505020303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flipV="1">
            <a:off x="0" y="127804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" name="Image 3" descr="tétièr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292438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id:7a9bb5a4-d78a-4c8c-b667-cff28e5b22b3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421" y="216518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920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4101" y="107400"/>
            <a:ext cx="5422005" cy="1143000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Baskerville Old Face" panose="02020602080505020303" pitchFamily="18" charset="0"/>
              </a:rPr>
              <a:t>U</a:t>
            </a:r>
            <a:r>
              <a:rPr lang="fr-FR" sz="3600" b="1" dirty="0" smtClean="0">
                <a:latin typeface="Baskerville Old Face" panose="02020602080505020303" pitchFamily="18" charset="0"/>
              </a:rPr>
              <a:t>sagers </a:t>
            </a:r>
            <a:r>
              <a:rPr lang="fr-FR" sz="3600" b="1" dirty="0" smtClean="0">
                <a:latin typeface="Baskerville Old Face" panose="02020602080505020303" pitchFamily="18" charset="0"/>
              </a:rPr>
              <a:t>et </a:t>
            </a:r>
            <a:r>
              <a:rPr lang="fr-FR" sz="3600" b="1" dirty="0" smtClean="0">
                <a:latin typeface="Baskerville Old Face" panose="02020602080505020303" pitchFamily="18" charset="0"/>
              </a:rPr>
              <a:t>familles  :</a:t>
            </a:r>
            <a:r>
              <a:rPr lang="fr-FR" sz="3600" b="1" dirty="0" smtClean="0">
                <a:latin typeface="Baskerville Old Face" panose="02020602080505020303" pitchFamily="18" charset="0"/>
              </a:rPr>
              <a:t/>
            </a:r>
            <a:br>
              <a:rPr lang="fr-FR" sz="3600" b="1" dirty="0" smtClean="0">
                <a:latin typeface="Baskerville Old Face" panose="02020602080505020303" pitchFamily="18" charset="0"/>
              </a:rPr>
            </a:br>
            <a:r>
              <a:rPr lang="fr-FR" sz="3600" b="1" dirty="0" smtClean="0">
                <a:latin typeface="Baskerville Old Face" panose="02020602080505020303" pitchFamily="18" charset="0"/>
              </a:rPr>
              <a:t>acteurs et citoyens</a:t>
            </a:r>
            <a:endParaRPr lang="fr-FR" sz="3600" b="1" dirty="0">
              <a:latin typeface="Baskerville Old Face" panose="020206020805050203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fr-FR" sz="2400" b="1" dirty="0">
                <a:latin typeface="Baskerville Old Face" panose="02020602080505020303" pitchFamily="18" charset="0"/>
              </a:rPr>
              <a:t>Une démarche partenariale et innovante </a:t>
            </a:r>
          </a:p>
          <a:p>
            <a:pPr algn="just"/>
            <a:r>
              <a:rPr lang="fr-FR" sz="2200" dirty="0">
                <a:latin typeface="Baskerville Old Face" panose="02020602080505020303" pitchFamily="18" charset="0"/>
              </a:rPr>
              <a:t>Rôle majeur des résidents et de leur famille :</a:t>
            </a:r>
          </a:p>
          <a:p>
            <a:pPr marL="806450" algn="just"/>
            <a:r>
              <a:rPr lang="fr-FR" sz="2200" dirty="0">
                <a:latin typeface="Baskerville Old Face" panose="02020602080505020303" pitchFamily="18" charset="0"/>
              </a:rPr>
              <a:t>Démarche revendicative et citoyenne </a:t>
            </a:r>
          </a:p>
          <a:p>
            <a:pPr marL="806450" lvl="0" algn="just"/>
            <a:r>
              <a:rPr lang="fr-FR" sz="2200" dirty="0">
                <a:latin typeface="Baskerville Old Face" panose="02020602080505020303" pitchFamily="18" charset="0"/>
              </a:rPr>
              <a:t>Maintien des liens familiaux </a:t>
            </a:r>
          </a:p>
          <a:p>
            <a:pPr marL="806450" lvl="0" algn="just"/>
            <a:r>
              <a:rPr lang="fr-FR" sz="2200" dirty="0">
                <a:latin typeface="Baskerville Old Face" panose="02020602080505020303" pitchFamily="18" charset="0"/>
              </a:rPr>
              <a:t>Implication dans l’optimisation des places </a:t>
            </a:r>
          </a:p>
          <a:p>
            <a:pPr marL="806450" algn="just"/>
            <a:r>
              <a:rPr lang="fr-FR" sz="2200" dirty="0">
                <a:latin typeface="Baskerville Old Face" panose="02020602080505020303" pitchFamily="18" charset="0"/>
              </a:rPr>
              <a:t>Démarche responsable et constructive </a:t>
            </a:r>
          </a:p>
          <a:p>
            <a:pPr marL="806450" lvl="0" algn="just"/>
            <a:r>
              <a:rPr lang="fr-FR" sz="2200" dirty="0">
                <a:latin typeface="Baskerville Old Face" panose="02020602080505020303" pitchFamily="18" charset="0"/>
              </a:rPr>
              <a:t>Création du Dispositif chambre partagée : </a:t>
            </a:r>
          </a:p>
          <a:p>
            <a:pPr marL="806450" lvl="0" algn="just"/>
            <a:r>
              <a:rPr lang="fr-FR" sz="2200" dirty="0">
                <a:latin typeface="Baskerville Old Face" panose="02020602080505020303" pitchFamily="18" charset="0"/>
              </a:rPr>
              <a:t>Principe :</a:t>
            </a:r>
          </a:p>
          <a:p>
            <a:pPr marL="1257300" lvl="1" algn="just"/>
            <a:r>
              <a:rPr lang="fr-FR" sz="2200" dirty="0">
                <a:latin typeface="Baskerville Old Face" panose="02020602080505020303" pitchFamily="18" charset="0"/>
              </a:rPr>
              <a:t>Concilier les projets de 2 personnes en situation de handicap</a:t>
            </a:r>
          </a:p>
          <a:p>
            <a:pPr marL="1257300" lvl="1" algn="just"/>
            <a:r>
              <a:rPr lang="fr-FR" sz="2200" dirty="0">
                <a:latin typeface="Baskerville Old Face" panose="02020602080505020303" pitchFamily="18" charset="0"/>
              </a:rPr>
              <a:t>Plus de temps hors établissement pour plus d’inclusion</a:t>
            </a:r>
          </a:p>
          <a:p>
            <a:pPr marL="1257300" lvl="1" algn="just"/>
            <a:r>
              <a:rPr lang="fr-FR" sz="2200" dirty="0">
                <a:latin typeface="Baskerville Old Face" panose="02020602080505020303" pitchFamily="18" charset="0"/>
              </a:rPr>
              <a:t>Plus de temps en établissement pour pérenniser la vie à domicile 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flipV="1">
            <a:off x="0" y="127804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" name="Image 3" descr="tétièr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425"/>
            <a:ext cx="2237338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id:7a9bb5a4-d78a-4c8c-b667-cff28e5b22b3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045" y="216518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99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13646" y="151463"/>
            <a:ext cx="5409126" cy="1226575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latin typeface="Baskerville Old Face" panose="02020602080505020303" pitchFamily="18" charset="0"/>
              </a:rPr>
              <a:t>De la réforme des 35 jours </a:t>
            </a:r>
            <a:r>
              <a:rPr lang="fr-FR" sz="2800" b="1" dirty="0" smtClean="0">
                <a:latin typeface="Baskerville Old Face" panose="02020602080505020303" pitchFamily="18" charset="0"/>
              </a:rPr>
              <a:t/>
            </a:r>
            <a:br>
              <a:rPr lang="fr-FR" sz="2800" b="1" dirty="0" smtClean="0">
                <a:latin typeface="Baskerville Old Face" panose="02020602080505020303" pitchFamily="18" charset="0"/>
              </a:rPr>
            </a:br>
            <a:r>
              <a:rPr lang="fr-FR" sz="2800" b="1" dirty="0" smtClean="0">
                <a:latin typeface="Baskerville Old Face" panose="02020602080505020303" pitchFamily="18" charset="0"/>
              </a:rPr>
              <a:t>à </a:t>
            </a:r>
            <a:r>
              <a:rPr lang="fr-FR" sz="2800" b="1" dirty="0" smtClean="0">
                <a:latin typeface="Baskerville Old Face" panose="02020602080505020303" pitchFamily="18" charset="0"/>
              </a:rPr>
              <a:t>l’évolution</a:t>
            </a:r>
            <a:br>
              <a:rPr lang="fr-FR" sz="2800" b="1" dirty="0" smtClean="0">
                <a:latin typeface="Baskerville Old Face" panose="02020602080505020303" pitchFamily="18" charset="0"/>
              </a:rPr>
            </a:br>
            <a:r>
              <a:rPr lang="fr-FR" sz="2800" b="1" dirty="0" smtClean="0">
                <a:latin typeface="Baskerville Old Face" panose="02020602080505020303" pitchFamily="18" charset="0"/>
              </a:rPr>
              <a:t> du concept de places en FAM</a:t>
            </a:r>
            <a:endParaRPr lang="fr-FR" sz="2800" dirty="0">
              <a:latin typeface="Baskerville Old Face" panose="020206020805050203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5894" y="2012326"/>
            <a:ext cx="8229600" cy="4118020"/>
          </a:xfrm>
        </p:spPr>
        <p:txBody>
          <a:bodyPr>
            <a:normAutofit fontScale="92500"/>
          </a:bodyPr>
          <a:lstStyle/>
          <a:p>
            <a:pPr lvl="0" algn="just"/>
            <a:r>
              <a:rPr lang="fr-FR" dirty="0" smtClean="0">
                <a:latin typeface="Baskerville Old Face" panose="02020602080505020303" pitchFamily="18" charset="0"/>
              </a:rPr>
              <a:t>Promotion de l’inclusion</a:t>
            </a:r>
          </a:p>
          <a:p>
            <a:pPr lvl="0" algn="just"/>
            <a:r>
              <a:rPr lang="fr-FR" dirty="0" smtClean="0">
                <a:latin typeface="Baskerville Old Face" panose="02020602080505020303" pitchFamily="18" charset="0"/>
              </a:rPr>
              <a:t>Renforcement </a:t>
            </a:r>
            <a:r>
              <a:rPr lang="fr-FR" dirty="0">
                <a:latin typeface="Baskerville Old Face" panose="02020602080505020303" pitchFamily="18" charset="0"/>
              </a:rPr>
              <a:t>des liens familiaux </a:t>
            </a:r>
          </a:p>
          <a:p>
            <a:pPr lvl="0" algn="just"/>
            <a:r>
              <a:rPr lang="fr-FR" dirty="0">
                <a:latin typeface="Baskerville Old Face" panose="02020602080505020303" pitchFamily="18" charset="0"/>
              </a:rPr>
              <a:t>Promotion de la vie sociale</a:t>
            </a:r>
          </a:p>
          <a:p>
            <a:pPr lvl="0" algn="just"/>
            <a:r>
              <a:rPr lang="fr-FR" dirty="0">
                <a:latin typeface="Baskerville Old Face" panose="02020602080505020303" pitchFamily="18" charset="0"/>
              </a:rPr>
              <a:t>Optimisation de l’offre Accueil temporaire à moyens constats</a:t>
            </a:r>
          </a:p>
          <a:p>
            <a:pPr lvl="0" algn="just"/>
            <a:r>
              <a:rPr lang="fr-FR" dirty="0">
                <a:latin typeface="Baskerville Old Face" panose="02020602080505020303" pitchFamily="18" charset="0"/>
              </a:rPr>
              <a:t>Réponse aux besoins de répit des aidants familiaux</a:t>
            </a:r>
          </a:p>
          <a:p>
            <a:pPr lvl="0" algn="just"/>
            <a:r>
              <a:rPr lang="fr-FR" dirty="0">
                <a:latin typeface="Baskerville Old Face" panose="02020602080505020303" pitchFamily="18" charset="0"/>
              </a:rPr>
              <a:t>Le FAM : une étape dans le parcours de l’usager</a:t>
            </a:r>
          </a:p>
          <a:p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flipV="1">
            <a:off x="0" y="150986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" name="Image 3" descr="tétièr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9465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id:7a9bb5a4-d78a-4c8c-b667-cff28e5b22b3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421" y="216518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3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2738" y="17584"/>
            <a:ext cx="5293217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 </a:t>
            </a:r>
            <a:r>
              <a:rPr lang="fr-FR" sz="2900" b="1" dirty="0" smtClean="0">
                <a:latin typeface="Baskerville Old Face" panose="02020602080505020303" pitchFamily="18" charset="0"/>
              </a:rPr>
              <a:t>Diversifier </a:t>
            </a:r>
            <a:r>
              <a:rPr lang="fr-FR" sz="2900" b="1" dirty="0" smtClean="0">
                <a:latin typeface="Baskerville Old Face" panose="02020602080505020303" pitchFamily="18" charset="0"/>
              </a:rPr>
              <a:t>des </a:t>
            </a:r>
            <a:r>
              <a:rPr lang="fr-FR" sz="2900" b="1" dirty="0">
                <a:latin typeface="Baskerville Old Face" panose="02020602080505020303" pitchFamily="18" charset="0"/>
              </a:rPr>
              <a:t>modes </a:t>
            </a:r>
            <a:r>
              <a:rPr lang="fr-FR" sz="2900" b="1" dirty="0" smtClean="0">
                <a:latin typeface="Baskerville Old Face" panose="02020602080505020303" pitchFamily="18" charset="0"/>
              </a:rPr>
              <a:t>d’accueil</a:t>
            </a:r>
            <a:r>
              <a:rPr lang="fr-FR" sz="2900" b="1" dirty="0">
                <a:latin typeface="Baskerville Old Face" panose="02020602080505020303" pitchFamily="18" charset="0"/>
              </a:rPr>
              <a:t> </a:t>
            </a:r>
            <a:r>
              <a:rPr lang="fr-FR" sz="2900" b="1" dirty="0" smtClean="0">
                <a:latin typeface="Baskerville Old Face" panose="02020602080505020303" pitchFamily="18" charset="0"/>
              </a:rPr>
              <a:t/>
            </a:r>
            <a:br>
              <a:rPr lang="fr-FR" sz="2900" b="1" dirty="0" smtClean="0">
                <a:latin typeface="Baskerville Old Face" panose="02020602080505020303" pitchFamily="18" charset="0"/>
              </a:rPr>
            </a:br>
            <a:r>
              <a:rPr lang="fr-FR" sz="2900" b="1" dirty="0" smtClean="0">
                <a:latin typeface="Baskerville Old Face" panose="02020602080505020303" pitchFamily="18" charset="0"/>
              </a:rPr>
              <a:t>pour mieux accompagner les parcours</a:t>
            </a:r>
            <a:endParaRPr lang="fr-FR" sz="2900" dirty="0">
              <a:latin typeface="Baskerville Old Face" panose="020206020805050203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97169"/>
            <a:ext cx="8229600" cy="5096814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3300" b="1" dirty="0" smtClean="0">
                <a:latin typeface="Baskerville Old Face" panose="02020602080505020303" pitchFamily="18" charset="0"/>
              </a:rPr>
              <a:t>Enjeu majeur : </a:t>
            </a:r>
            <a:r>
              <a:rPr lang="fr-FR" sz="3300" b="1" dirty="0">
                <a:latin typeface="Baskerville Old Face" panose="02020602080505020303" pitchFamily="18" charset="0"/>
              </a:rPr>
              <a:t>maintien d’une qualité d’accompagnement </a:t>
            </a:r>
            <a:r>
              <a:rPr lang="fr-FR" sz="3300" b="1" dirty="0" smtClean="0">
                <a:latin typeface="Baskerville Old Face" panose="02020602080505020303" pitchFamily="18" charset="0"/>
              </a:rPr>
              <a:t>pour les résidents </a:t>
            </a:r>
            <a:r>
              <a:rPr lang="fr-FR" sz="3300" b="1" dirty="0">
                <a:latin typeface="Baskerville Old Face" panose="02020602080505020303" pitchFamily="18" charset="0"/>
              </a:rPr>
              <a:t>et des conditions de travail </a:t>
            </a:r>
            <a:r>
              <a:rPr lang="fr-FR" sz="3300" b="1" dirty="0" smtClean="0">
                <a:latin typeface="Baskerville Old Face" panose="02020602080505020303" pitchFamily="18" charset="0"/>
              </a:rPr>
              <a:t>pour les salariés</a:t>
            </a:r>
          </a:p>
          <a:p>
            <a:pPr marL="0" indent="0">
              <a:buNone/>
            </a:pPr>
            <a:endParaRPr lang="fr-FR" sz="1100" b="1" dirty="0">
              <a:latin typeface="Baskerville Old Face" panose="02020602080505020303" pitchFamily="18" charset="0"/>
            </a:endParaRPr>
          </a:p>
          <a:p>
            <a:r>
              <a:rPr lang="fr-FR" sz="3100" dirty="0">
                <a:latin typeface="Baskerville Old Face" panose="02020602080505020303" pitchFamily="18" charset="0"/>
              </a:rPr>
              <a:t>Majoration significative de l’activité :</a:t>
            </a:r>
          </a:p>
          <a:p>
            <a:pPr lvl="1"/>
            <a:r>
              <a:rPr lang="fr-FR" sz="3100" dirty="0">
                <a:latin typeface="Baskerville Old Face" panose="02020602080505020303" pitchFamily="18" charset="0"/>
              </a:rPr>
              <a:t>Logistique : entretien, état des lieux…</a:t>
            </a:r>
          </a:p>
          <a:p>
            <a:pPr lvl="1"/>
            <a:r>
              <a:rPr lang="fr-FR" sz="3100" dirty="0">
                <a:latin typeface="Baskerville Old Face" panose="02020602080505020303" pitchFamily="18" charset="0"/>
              </a:rPr>
              <a:t>Administrative : contrat de séjour, information, procédure d’admission et fin de séjour </a:t>
            </a:r>
          </a:p>
          <a:p>
            <a:pPr lvl="1"/>
            <a:r>
              <a:rPr lang="fr-FR" sz="3100" dirty="0">
                <a:latin typeface="Baskerville Old Face" panose="02020602080505020303" pitchFamily="18" charset="0"/>
              </a:rPr>
              <a:t>Coordination acteurs internes et </a:t>
            </a:r>
            <a:r>
              <a:rPr lang="fr-FR" sz="3100" dirty="0" smtClean="0">
                <a:latin typeface="Baskerville Old Face" panose="02020602080505020303" pitchFamily="18" charset="0"/>
              </a:rPr>
              <a:t>externes</a:t>
            </a:r>
          </a:p>
          <a:p>
            <a:pPr marL="457200" lvl="1" indent="0">
              <a:buNone/>
            </a:pPr>
            <a:endParaRPr lang="fr-FR" sz="1300" dirty="0">
              <a:latin typeface="Baskerville Old Face" panose="02020602080505020303" pitchFamily="18" charset="0"/>
            </a:endParaRPr>
          </a:p>
          <a:p>
            <a:r>
              <a:rPr lang="fr-FR" sz="3100" dirty="0">
                <a:latin typeface="Baskerville Old Face" panose="02020602080505020303" pitchFamily="18" charset="0"/>
              </a:rPr>
              <a:t>Incidences sur les pratiques professionnelles :</a:t>
            </a:r>
          </a:p>
          <a:p>
            <a:pPr lvl="1"/>
            <a:r>
              <a:rPr lang="fr-FR" sz="3100" dirty="0">
                <a:latin typeface="Baskerville Old Face" panose="02020602080505020303" pitchFamily="18" charset="0"/>
              </a:rPr>
              <a:t>Savoirs faire acquis pour l’accompagnement au long cour / références à construire pour le court séjour</a:t>
            </a:r>
            <a:r>
              <a:rPr lang="fr-FR" sz="3100" dirty="0" smtClean="0">
                <a:latin typeface="Baskerville Old Face" panose="02020602080505020303" pitchFamily="18" charset="0"/>
              </a:rPr>
              <a:t>.</a:t>
            </a:r>
          </a:p>
          <a:p>
            <a:pPr marL="457200" lvl="1" indent="0">
              <a:buNone/>
            </a:pPr>
            <a:endParaRPr lang="fr-FR" sz="1300" dirty="0">
              <a:latin typeface="Baskerville Old Face" panose="02020602080505020303" pitchFamily="18" charset="0"/>
            </a:endParaRPr>
          </a:p>
          <a:p>
            <a:r>
              <a:rPr lang="fr-FR" sz="3100" dirty="0">
                <a:latin typeface="Baskerville Old Face" panose="02020602080505020303" pitchFamily="18" charset="0"/>
              </a:rPr>
              <a:t>Comment accompagner l’évolution des pratiques :</a:t>
            </a:r>
          </a:p>
          <a:p>
            <a:pPr lvl="1"/>
            <a:r>
              <a:rPr lang="fr-FR" sz="3100" dirty="0">
                <a:latin typeface="Baskerville Old Face" panose="02020602080505020303" pitchFamily="18" charset="0"/>
              </a:rPr>
              <a:t>Formation</a:t>
            </a:r>
          </a:p>
          <a:p>
            <a:pPr lvl="1"/>
            <a:r>
              <a:rPr lang="fr-FR" sz="3100" dirty="0" smtClean="0">
                <a:latin typeface="Baskerville Old Face" panose="02020602080505020303" pitchFamily="18" charset="0"/>
              </a:rPr>
              <a:t>Supervision</a:t>
            </a:r>
          </a:p>
          <a:p>
            <a:pPr lvl="1"/>
            <a:r>
              <a:rPr lang="fr-FR" sz="3100" dirty="0" smtClean="0">
                <a:latin typeface="Baskerville Old Face" panose="02020602080505020303" pitchFamily="18" charset="0"/>
              </a:rPr>
              <a:t>Temps institutionnels dédiés au travail en réseau</a:t>
            </a:r>
            <a:endParaRPr lang="fr-FR" sz="3100" dirty="0">
              <a:latin typeface="Baskerville Old Face" panose="02020602080505020303" pitchFamily="18" charset="0"/>
            </a:endParaRPr>
          </a:p>
          <a:p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flipV="1">
            <a:off x="0" y="127804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" name="Image 3" descr="tétièr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41563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id:7a9bb5a4-d78a-4c8c-b667-cff28e5b22b3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045" y="254585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2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7945" y="62706"/>
            <a:ext cx="5172476" cy="1143000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Baskerville Old Face" panose="02020602080505020303" pitchFamily="18" charset="0"/>
              </a:rPr>
              <a:t>Analyse quantitative </a:t>
            </a:r>
            <a:r>
              <a:rPr lang="fr-FR" sz="2800" b="1" dirty="0" smtClean="0">
                <a:latin typeface="Baskerville Old Face" panose="02020602080505020303" pitchFamily="18" charset="0"/>
              </a:rPr>
              <a:t/>
            </a:r>
            <a:br>
              <a:rPr lang="fr-FR" sz="2800" b="1" dirty="0" smtClean="0">
                <a:latin typeface="Baskerville Old Face" panose="02020602080505020303" pitchFamily="18" charset="0"/>
              </a:rPr>
            </a:br>
            <a:r>
              <a:rPr lang="fr-FR" sz="2800" b="1" dirty="0" smtClean="0">
                <a:latin typeface="Baskerville Old Face" panose="02020602080505020303" pitchFamily="18" charset="0"/>
              </a:rPr>
              <a:t>des </a:t>
            </a:r>
            <a:r>
              <a:rPr lang="fr-FR" sz="2800" b="1" dirty="0">
                <a:latin typeface="Baskerville Old Face" panose="02020602080505020303" pitchFamily="18" charset="0"/>
              </a:rPr>
              <a:t>sorties</a:t>
            </a: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1400" b="1" dirty="0">
                <a:latin typeface="Baskerville Old Face" panose="02020602080505020303" pitchFamily="18" charset="0"/>
              </a:rPr>
              <a:t>Exercice 2017</a:t>
            </a:r>
            <a:r>
              <a:rPr lang="fr-FR" sz="900" b="1" dirty="0"/>
              <a:t/>
            </a:r>
            <a:br>
              <a:rPr lang="fr-FR" sz="900" b="1" dirty="0"/>
            </a:br>
            <a:endParaRPr lang="fr-FR" sz="9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5964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 flipV="1">
            <a:off x="0" y="127804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6" name="Image 3" descr="tétière_pp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" y="0"/>
            <a:ext cx="2341563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id:7a9bb5a4-d78a-4c8c-b667-cff28e5b22b3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421" y="216518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73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2738" y="110098"/>
            <a:ext cx="5339902" cy="11430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latin typeface="Baskerville Old Face" panose="02020602080505020303" pitchFamily="18" charset="0"/>
              </a:rPr>
              <a:t>Innover pour favoriser </a:t>
            </a:r>
            <a:br>
              <a:rPr lang="fr-FR" sz="3200" b="1" dirty="0" smtClean="0">
                <a:latin typeface="Baskerville Old Face" panose="02020602080505020303" pitchFamily="18" charset="0"/>
              </a:rPr>
            </a:br>
            <a:r>
              <a:rPr lang="fr-FR" sz="3200" b="1" dirty="0" smtClean="0">
                <a:latin typeface="Baskerville Old Face" panose="02020602080505020303" pitchFamily="18" charset="0"/>
              </a:rPr>
              <a:t>des réponses </a:t>
            </a:r>
            <a:r>
              <a:rPr lang="fr-FR" sz="3200" b="1" dirty="0" smtClean="0">
                <a:latin typeface="Baskerville Old Face" panose="02020602080505020303" pitchFamily="18" charset="0"/>
              </a:rPr>
              <a:t>globales</a:t>
            </a:r>
            <a:endParaRPr lang="fr-FR" sz="3200" b="1" dirty="0">
              <a:latin typeface="Baskerville Old Face" panose="02020602080505020303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626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fr-FR" b="1" dirty="0" smtClean="0">
                <a:latin typeface="Baskerville Old Face" panose="02020602080505020303" pitchFamily="18" charset="0"/>
              </a:rPr>
              <a:t> D’une </a:t>
            </a:r>
            <a:r>
              <a:rPr lang="fr-FR" b="1" dirty="0">
                <a:latin typeface="Baskerville Old Face" panose="02020602080505020303" pitchFamily="18" charset="0"/>
              </a:rPr>
              <a:t>logique de droits individualisés à une gestion mutualisée des droits par </a:t>
            </a:r>
            <a:r>
              <a:rPr lang="fr-FR" b="1" dirty="0" smtClean="0">
                <a:latin typeface="Baskerville Old Face" panose="02020602080505020303" pitchFamily="18" charset="0"/>
              </a:rPr>
              <a:t>structure</a:t>
            </a:r>
          </a:p>
          <a:p>
            <a:pPr marL="0" indent="0" algn="just">
              <a:buNone/>
            </a:pPr>
            <a:endParaRPr lang="fr-FR" sz="2200" b="1" dirty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fr-FR" dirty="0">
                <a:latin typeface="Baskerville Old Face" panose="02020602080505020303" pitchFamily="18" charset="0"/>
              </a:rPr>
              <a:t>→ Des valeurs : solidarité entre les </a:t>
            </a:r>
            <a:r>
              <a:rPr lang="fr-FR" dirty="0" smtClean="0">
                <a:latin typeface="Baskerville Old Face" panose="02020602080505020303" pitchFamily="18" charset="0"/>
              </a:rPr>
              <a:t>usagers</a:t>
            </a:r>
          </a:p>
          <a:p>
            <a:pPr marL="0" indent="0" algn="just">
              <a:buNone/>
            </a:pPr>
            <a:endParaRPr lang="fr-FR" sz="1200" dirty="0">
              <a:latin typeface="Baskerville Old Face" panose="02020602080505020303" pitchFamily="18" charset="0"/>
            </a:endParaRPr>
          </a:p>
          <a:p>
            <a:pPr marL="541338" indent="-541338" algn="just">
              <a:buNone/>
            </a:pPr>
            <a:r>
              <a:rPr lang="fr-FR" dirty="0">
                <a:latin typeface="Baskerville Old Face" panose="02020602080505020303" pitchFamily="18" charset="0"/>
              </a:rPr>
              <a:t>→ </a:t>
            </a:r>
            <a:r>
              <a:rPr lang="fr-FR" dirty="0" smtClean="0">
                <a:latin typeface="Baskerville Old Face" panose="02020602080505020303" pitchFamily="18" charset="0"/>
              </a:rPr>
              <a:t>Réponse </a:t>
            </a:r>
            <a:r>
              <a:rPr lang="fr-FR" dirty="0">
                <a:latin typeface="Baskerville Old Face" panose="02020602080505020303" pitchFamily="18" charset="0"/>
              </a:rPr>
              <a:t>efficiente aux contraintes de gestion : respect des dispositions RDAS et réponses aux préférences individuelles sans surcout d’exploitation</a:t>
            </a:r>
            <a:r>
              <a:rPr lang="fr-FR" dirty="0" smtClean="0">
                <a:latin typeface="Baskerville Old Face" panose="02020602080505020303" pitchFamily="18" charset="0"/>
              </a:rPr>
              <a:t>.</a:t>
            </a:r>
          </a:p>
          <a:p>
            <a:pPr marL="541338" indent="-541338" algn="just">
              <a:buNone/>
            </a:pPr>
            <a:endParaRPr lang="fr-FR" sz="1200" dirty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fr-FR" dirty="0">
                <a:latin typeface="Baskerville Old Face" panose="02020602080505020303" pitchFamily="18" charset="0"/>
              </a:rPr>
              <a:t>→ Favorise la démarche </a:t>
            </a:r>
            <a:r>
              <a:rPr lang="fr-FR" dirty="0" smtClean="0">
                <a:latin typeface="Baskerville Old Face" panose="02020602080505020303" pitchFamily="18" charset="0"/>
              </a:rPr>
              <a:t>d’inclusion</a:t>
            </a:r>
          </a:p>
          <a:p>
            <a:pPr marL="0" indent="0" algn="just">
              <a:buNone/>
            </a:pPr>
            <a:endParaRPr lang="fr-FR" sz="1200" dirty="0"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fr-FR" dirty="0">
                <a:latin typeface="Baskerville Old Face" panose="02020602080505020303" pitchFamily="18" charset="0"/>
              </a:rPr>
              <a:t>→ Renforce la notion de parcours individuel</a:t>
            </a:r>
          </a:p>
          <a:p>
            <a:pPr marL="0" indent="0" algn="just">
              <a:buNone/>
            </a:pPr>
            <a:r>
              <a:rPr lang="fr-FR" dirty="0">
                <a:latin typeface="Baskerville Old Face" panose="02020602080505020303" pitchFamily="18" charset="0"/>
              </a:rPr>
              <a:t> </a:t>
            </a:r>
          </a:p>
          <a:p>
            <a:endParaRPr lang="fr-FR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 flipV="1">
            <a:off x="0" y="127804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" name="Image 3" descr="tétière_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" y="0"/>
            <a:ext cx="2341563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id:7a9bb5a4-d78a-4c8c-b667-cff28e5b22b3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421" y="216518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2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1222" y="61018"/>
            <a:ext cx="5352781" cy="1143000"/>
          </a:xfrm>
        </p:spPr>
        <p:txBody>
          <a:bodyPr>
            <a:normAutofit/>
          </a:bodyPr>
          <a:lstStyle/>
          <a:p>
            <a:r>
              <a:rPr lang="fr-FR" sz="3100" b="1" dirty="0" smtClean="0">
                <a:latin typeface="Baskerville Old Face" panose="02020602080505020303" pitchFamily="18" charset="0"/>
              </a:rPr>
              <a:t>Mutualisation des 35 jours</a:t>
            </a:r>
            <a:endParaRPr lang="fr-FR" sz="3100" b="1" dirty="0">
              <a:latin typeface="Baskerville Old Face" panose="02020602080505020303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152797"/>
              </p:ext>
            </p:extLst>
          </p:nvPr>
        </p:nvGraphicFramePr>
        <p:xfrm>
          <a:off x="457199" y="1600200"/>
          <a:ext cx="8351949" cy="4826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 flipV="1">
            <a:off x="0" y="1278049"/>
            <a:ext cx="9144000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6" name="Image 3" descr="tétière_pp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" y="0"/>
            <a:ext cx="2341563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id:7a9bb5a4-d78a-4c8c-b667-cff28e5b22b3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421" y="216518"/>
            <a:ext cx="2343955" cy="7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17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299</Words>
  <Application>Microsoft Office PowerPoint</Application>
  <PresentationFormat>Affichage à l'écran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RAPT  - Réponse accompagnée pour tous - Une opportunité pour favoriser l’innovation</vt:lpstr>
      <vt:lpstr>Un contexte</vt:lpstr>
      <vt:lpstr>Nouvelle réflexion</vt:lpstr>
      <vt:lpstr>Usagers et familles  : acteurs et citoyens</vt:lpstr>
      <vt:lpstr>De la réforme des 35 jours  à l’évolution  du concept de places en FAM</vt:lpstr>
      <vt:lpstr> Diversifier des modes d’accueil  pour mieux accompagner les parcours</vt:lpstr>
      <vt:lpstr>Analyse quantitative  des sorties Exercice 2017 </vt:lpstr>
      <vt:lpstr>Innover pour favoriser  des réponses globales</vt:lpstr>
      <vt:lpstr>Mutualisation des 35 jours</vt:lpstr>
      <vt:lpstr>De la gestion mutualisée  des congés  au dispositif « Chambre Partagée »</vt:lpstr>
      <vt:lpstr>Les suites …</vt:lpstr>
      <vt:lpstr>Merci pour votre attention</vt:lpstr>
    </vt:vector>
  </TitlesOfParts>
  <Company>APF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RAPT : une opportunité pour favoriser l’innovation</dc:title>
  <dc:creator>OUMEDJBEUR OUMEDJBEUR</dc:creator>
  <cp:lastModifiedBy>Edith FABRE</cp:lastModifiedBy>
  <cp:revision>48</cp:revision>
  <dcterms:created xsi:type="dcterms:W3CDTF">2018-09-30T16:33:38Z</dcterms:created>
  <dcterms:modified xsi:type="dcterms:W3CDTF">2018-10-04T06:47:08Z</dcterms:modified>
</cp:coreProperties>
</file>