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3"/>
  </p:notesMasterIdLst>
  <p:handoutMasterIdLst>
    <p:handoutMasterId r:id="rId34"/>
  </p:handoutMasterIdLst>
  <p:sldIdLst>
    <p:sldId id="260" r:id="rId2"/>
    <p:sldId id="314" r:id="rId3"/>
    <p:sldId id="318" r:id="rId4"/>
    <p:sldId id="319" r:id="rId5"/>
    <p:sldId id="320" r:id="rId6"/>
    <p:sldId id="321" r:id="rId7"/>
    <p:sldId id="257" r:id="rId8"/>
    <p:sldId id="316" r:id="rId9"/>
    <p:sldId id="317" r:id="rId10"/>
    <p:sldId id="263" r:id="rId11"/>
    <p:sldId id="265" r:id="rId12"/>
    <p:sldId id="300" r:id="rId13"/>
    <p:sldId id="301" r:id="rId14"/>
    <p:sldId id="278" r:id="rId15"/>
    <p:sldId id="262" r:id="rId16"/>
    <p:sldId id="267" r:id="rId17"/>
    <p:sldId id="303" r:id="rId18"/>
    <p:sldId id="288" r:id="rId19"/>
    <p:sldId id="271" r:id="rId20"/>
    <p:sldId id="305" r:id="rId21"/>
    <p:sldId id="304" r:id="rId22"/>
    <p:sldId id="272" r:id="rId23"/>
    <p:sldId id="273" r:id="rId24"/>
    <p:sldId id="322" r:id="rId25"/>
    <p:sldId id="279" r:id="rId26"/>
    <p:sldId id="302" r:id="rId27"/>
    <p:sldId id="313" r:id="rId28"/>
    <p:sldId id="311" r:id="rId29"/>
    <p:sldId id="310" r:id="rId30"/>
    <p:sldId id="277" r:id="rId31"/>
    <p:sldId id="315" r:id="rId32"/>
  </p:sldIdLst>
  <p:sldSz cx="9144000" cy="6858000" type="screen4x3"/>
  <p:notesSz cx="6797675" cy="9926638"/>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FFC5"/>
    <a:srgbClr val="FFFFDF"/>
    <a:srgbClr val="DFFFFF"/>
    <a:srgbClr val="FFFF99"/>
    <a:srgbClr val="FFFFCC"/>
    <a:srgbClr val="0000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1" autoAdjust="0"/>
    <p:restoredTop sz="90988" autoAdjust="0"/>
  </p:normalViewPr>
  <p:slideViewPr>
    <p:cSldViewPr>
      <p:cViewPr varScale="1">
        <p:scale>
          <a:sx n="62" d="100"/>
          <a:sy n="62" d="100"/>
        </p:scale>
        <p:origin x="-123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0" y="-9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4339" tIns="47169" rIns="94339" bIns="47169" numCol="1" anchor="t" anchorCtr="0" compatLnSpc="1">
            <a:prstTxWarp prst="textNoShape">
              <a:avLst/>
            </a:prstTxWarp>
          </a:bodyPr>
          <a:lstStyle>
            <a:lvl1pPr defTabSz="942975">
              <a:defRPr sz="1200">
                <a:latin typeface="Times New Roman" charset="0"/>
              </a:defRPr>
            </a:lvl1pPr>
          </a:lstStyle>
          <a:p>
            <a:pPr>
              <a:defRPr/>
            </a:pPr>
            <a:endParaRPr lang="fr-FR"/>
          </a:p>
        </p:txBody>
      </p:sp>
      <p:sp>
        <p:nvSpPr>
          <p:cNvPr id="16387" name="Rectangle 3"/>
          <p:cNvSpPr>
            <a:spLocks noGrp="1" noChangeArrowheads="1"/>
          </p:cNvSpPr>
          <p:nvPr>
            <p:ph type="dt" sz="quarter" idx="1"/>
          </p:nvPr>
        </p:nvSpPr>
        <p:spPr bwMode="auto">
          <a:xfrm>
            <a:off x="3852863" y="0"/>
            <a:ext cx="2944812" cy="496888"/>
          </a:xfrm>
          <a:prstGeom prst="rect">
            <a:avLst/>
          </a:prstGeom>
          <a:noFill/>
          <a:ln>
            <a:noFill/>
          </a:ln>
          <a:effectLst/>
          <a:extLst/>
        </p:spPr>
        <p:txBody>
          <a:bodyPr vert="horz" wrap="square" lIns="94339" tIns="47169" rIns="94339" bIns="47169" numCol="1" anchor="t" anchorCtr="0" compatLnSpc="1">
            <a:prstTxWarp prst="textNoShape">
              <a:avLst/>
            </a:prstTxWarp>
          </a:bodyPr>
          <a:lstStyle>
            <a:lvl1pPr algn="r" defTabSz="942975">
              <a:defRPr sz="1200">
                <a:latin typeface="Times New Roman" charset="0"/>
              </a:defRPr>
            </a:lvl1pPr>
          </a:lstStyle>
          <a:p>
            <a:pPr>
              <a:defRPr/>
            </a:pPr>
            <a:endParaRPr lang="fr-FR"/>
          </a:p>
        </p:txBody>
      </p:sp>
      <p:sp>
        <p:nvSpPr>
          <p:cNvPr id="16388" name="Rectangle 4"/>
          <p:cNvSpPr>
            <a:spLocks noGrp="1" noChangeArrowheads="1"/>
          </p:cNvSpPr>
          <p:nvPr>
            <p:ph type="ftr" sz="quarter" idx="2"/>
          </p:nvPr>
        </p:nvSpPr>
        <p:spPr bwMode="auto">
          <a:xfrm>
            <a:off x="0" y="9429750"/>
            <a:ext cx="2944813" cy="496888"/>
          </a:xfrm>
          <a:prstGeom prst="rect">
            <a:avLst/>
          </a:prstGeom>
          <a:noFill/>
          <a:ln>
            <a:noFill/>
          </a:ln>
          <a:effectLst/>
          <a:extLst/>
        </p:spPr>
        <p:txBody>
          <a:bodyPr vert="horz" wrap="square" lIns="94339" tIns="47169" rIns="94339" bIns="47169" numCol="1" anchor="b" anchorCtr="0" compatLnSpc="1">
            <a:prstTxWarp prst="textNoShape">
              <a:avLst/>
            </a:prstTxWarp>
          </a:bodyPr>
          <a:lstStyle>
            <a:lvl1pPr defTabSz="942975">
              <a:defRPr sz="1200">
                <a:latin typeface="Times New Roman" charset="0"/>
              </a:defRPr>
            </a:lvl1pPr>
          </a:lstStyle>
          <a:p>
            <a:pPr>
              <a:defRPr/>
            </a:pPr>
            <a:endParaRPr lang="fr-FR"/>
          </a:p>
        </p:txBody>
      </p:sp>
      <p:sp>
        <p:nvSpPr>
          <p:cNvPr id="16389" name="Rectangle 5"/>
          <p:cNvSpPr>
            <a:spLocks noGrp="1" noChangeArrowheads="1"/>
          </p:cNvSpPr>
          <p:nvPr>
            <p:ph type="sldNum" sz="quarter" idx="3"/>
          </p:nvPr>
        </p:nvSpPr>
        <p:spPr bwMode="auto">
          <a:xfrm>
            <a:off x="3852863" y="9429750"/>
            <a:ext cx="2944812" cy="496888"/>
          </a:xfrm>
          <a:prstGeom prst="rect">
            <a:avLst/>
          </a:prstGeom>
          <a:noFill/>
          <a:ln>
            <a:noFill/>
          </a:ln>
          <a:effectLst/>
          <a:extLst/>
        </p:spPr>
        <p:txBody>
          <a:bodyPr vert="horz" wrap="square" lIns="94339" tIns="47169" rIns="94339" bIns="47169" numCol="1" anchor="b" anchorCtr="0" compatLnSpc="1">
            <a:prstTxWarp prst="textNoShape">
              <a:avLst/>
            </a:prstTxWarp>
          </a:bodyPr>
          <a:lstStyle>
            <a:lvl1pPr algn="r" defTabSz="942975">
              <a:defRPr sz="1200">
                <a:latin typeface="Times New Roman" charset="0"/>
              </a:defRPr>
            </a:lvl1pPr>
          </a:lstStyle>
          <a:p>
            <a:pPr>
              <a:defRPr/>
            </a:pPr>
            <a:fld id="{6A723D3B-A9CF-4C0F-909E-1DD44E22CDA1}"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32113" cy="4714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fr-FR"/>
          </a:p>
        </p:txBody>
      </p:sp>
      <p:sp>
        <p:nvSpPr>
          <p:cNvPr id="26627" name="Rectangle 3"/>
          <p:cNvSpPr>
            <a:spLocks noGrp="1" noChangeArrowheads="1"/>
          </p:cNvSpPr>
          <p:nvPr>
            <p:ph type="dt" idx="1"/>
          </p:nvPr>
        </p:nvSpPr>
        <p:spPr bwMode="auto">
          <a:xfrm>
            <a:off x="3835400" y="0"/>
            <a:ext cx="2932113" cy="4714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fr-FR"/>
          </a:p>
        </p:txBody>
      </p:sp>
      <p:sp>
        <p:nvSpPr>
          <p:cNvPr id="33796" name="Rectangle 4"/>
          <p:cNvSpPr>
            <a:spLocks noChangeArrowheads="1" noTextEdit="1"/>
          </p:cNvSpPr>
          <p:nvPr>
            <p:ph type="sldImg" idx="2"/>
          </p:nvPr>
        </p:nvSpPr>
        <p:spPr bwMode="auto">
          <a:xfrm>
            <a:off x="868363" y="708025"/>
            <a:ext cx="5030787" cy="3773488"/>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01700" y="4716463"/>
            <a:ext cx="4964113" cy="44815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6630" name="Rectangle 6"/>
          <p:cNvSpPr>
            <a:spLocks noGrp="1" noChangeArrowheads="1"/>
          </p:cNvSpPr>
          <p:nvPr>
            <p:ph type="ftr" sz="quarter" idx="4"/>
          </p:nvPr>
        </p:nvSpPr>
        <p:spPr bwMode="auto">
          <a:xfrm>
            <a:off x="0" y="9432925"/>
            <a:ext cx="2932113" cy="4730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fr-FR"/>
          </a:p>
        </p:txBody>
      </p:sp>
      <p:sp>
        <p:nvSpPr>
          <p:cNvPr id="26631" name="Rectangle 7"/>
          <p:cNvSpPr>
            <a:spLocks noGrp="1" noChangeArrowheads="1"/>
          </p:cNvSpPr>
          <p:nvPr>
            <p:ph type="sldNum" sz="quarter" idx="5"/>
          </p:nvPr>
        </p:nvSpPr>
        <p:spPr bwMode="auto">
          <a:xfrm>
            <a:off x="3835400" y="9432925"/>
            <a:ext cx="2932113" cy="4730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37712EDD-BE3B-4696-A043-6DA19E59DB8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5DCF264B-42D9-481C-87F5-05C37CCDF4D2}" type="slidenum">
              <a:rPr lang="fr-FR" altLang="fr-FR" smtClean="0">
                <a:latin typeface="Times New Roman" pitchFamily="18" charset="0"/>
              </a:rPr>
              <a:pPr/>
              <a:t>1</a:t>
            </a:fld>
            <a:endParaRPr lang="fr-FR" altLang="fr-FR" smtClean="0">
              <a:latin typeface="Times New Roman" pitchFamily="18" charset="0"/>
            </a:endParaRPr>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62952523-D5A1-4495-B451-C212C10E5CBB}" type="slidenum">
              <a:rPr lang="fr-FR" altLang="fr-FR" smtClean="0">
                <a:latin typeface="Times New Roman" pitchFamily="18" charset="0"/>
              </a:rPr>
              <a:pPr/>
              <a:t>10</a:t>
            </a:fld>
            <a:endParaRPr lang="fr-FR" altLang="fr-FR" smtClean="0">
              <a:latin typeface="Times New Roman" pitchFamily="18"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B6B6B11B-D620-4C06-B285-EBA1C9CFF839}" type="slidenum">
              <a:rPr lang="fr-FR" altLang="fr-FR" smtClean="0">
                <a:latin typeface="Times New Roman" pitchFamily="18" charset="0"/>
              </a:rPr>
              <a:pPr/>
              <a:t>11</a:t>
            </a:fld>
            <a:endParaRPr lang="fr-FR" altLang="fr-FR" smtClean="0">
              <a:latin typeface="Times New Roman" pitchFamily="18"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A40F96D7-2DC7-40EC-B294-D30072974841}" type="slidenum">
              <a:rPr lang="fr-FR" altLang="fr-FR" smtClean="0">
                <a:latin typeface="Times New Roman" pitchFamily="18" charset="0"/>
              </a:rPr>
              <a:pPr/>
              <a:t>12</a:t>
            </a:fld>
            <a:endParaRPr lang="fr-FR" altLang="fr-FR" smtClean="0">
              <a:latin typeface="Times New Roman" pitchFamily="18" charset="0"/>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09782937-2B9A-4710-B9CD-4323E5218FD5}" type="slidenum">
              <a:rPr lang="fr-FR" altLang="fr-FR" smtClean="0">
                <a:latin typeface="Times New Roman" pitchFamily="18" charset="0"/>
              </a:rPr>
              <a:pPr/>
              <a:t>13</a:t>
            </a:fld>
            <a:endParaRPr lang="fr-FR" altLang="fr-FR" smtClean="0">
              <a:latin typeface="Times New Roman" pitchFamily="18"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2CF2F014-22DA-432E-9595-761E6BD4ABA0}" type="slidenum">
              <a:rPr lang="fr-FR" altLang="fr-FR" smtClean="0">
                <a:latin typeface="Times New Roman" pitchFamily="18" charset="0"/>
              </a:rPr>
              <a:pPr/>
              <a:t>14</a:t>
            </a:fld>
            <a:endParaRPr lang="fr-FR" altLang="fr-FR" smtClean="0">
              <a:latin typeface="Times New Roman" pitchFamily="18"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6102FE93-F09C-4D2F-AD68-65B734352721}" type="slidenum">
              <a:rPr lang="fr-FR" altLang="fr-FR" smtClean="0">
                <a:latin typeface="Times New Roman" pitchFamily="18" charset="0"/>
              </a:rPr>
              <a:pPr/>
              <a:t>15</a:t>
            </a:fld>
            <a:endParaRPr lang="fr-FR" altLang="fr-FR" smtClean="0">
              <a:latin typeface="Times New Roman" pitchFamily="18"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CA257D80-F411-411F-B0AD-132C5C033FD9}" type="slidenum">
              <a:rPr lang="fr-FR" altLang="fr-FR" smtClean="0">
                <a:latin typeface="Times New Roman" pitchFamily="18" charset="0"/>
              </a:rPr>
              <a:pPr/>
              <a:t>17</a:t>
            </a:fld>
            <a:endParaRPr lang="fr-FR" altLang="fr-FR" smtClean="0">
              <a:latin typeface="Times New Roman" pitchFamily="18" charset="0"/>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1D491517-1875-487E-A799-A3ABB8CF3D0F}" type="slidenum">
              <a:rPr lang="fr-FR" altLang="fr-FR" smtClean="0">
                <a:latin typeface="Times New Roman" pitchFamily="18" charset="0"/>
              </a:rPr>
              <a:pPr/>
              <a:t>19</a:t>
            </a:fld>
            <a:endParaRPr lang="fr-FR" altLang="fr-FR" smtClean="0">
              <a:latin typeface="Times New Roman" pitchFamily="18"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2F57CEF7-D5BE-4545-B4CC-DE62C591C947}" type="slidenum">
              <a:rPr lang="fr-FR" altLang="fr-FR" smtClean="0">
                <a:latin typeface="Times New Roman" pitchFamily="18" charset="0"/>
              </a:rPr>
              <a:pPr/>
              <a:t>20</a:t>
            </a:fld>
            <a:endParaRPr lang="fr-FR" altLang="fr-FR" smtClean="0">
              <a:latin typeface="Times New Roman" pitchFamily="18" charset="0"/>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87327393-D7B6-4D62-B045-7FA6EE230420}" type="slidenum">
              <a:rPr lang="fr-FR" altLang="fr-FR" smtClean="0">
                <a:latin typeface="Times New Roman" pitchFamily="18" charset="0"/>
              </a:rPr>
              <a:pPr/>
              <a:t>21</a:t>
            </a:fld>
            <a:endParaRPr lang="fr-FR" altLang="fr-FR" smtClean="0">
              <a:latin typeface="Times New Roman" pitchFamily="18"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94056E17-E243-4C6A-B4D9-D362F5852D34}" type="slidenum">
              <a:rPr lang="fr-FR" altLang="fr-FR" smtClean="0">
                <a:latin typeface="Times New Roman" pitchFamily="18" charset="0"/>
              </a:rPr>
              <a:pPr/>
              <a:t>2</a:t>
            </a:fld>
            <a:endParaRPr lang="fr-FR" altLang="fr-FR" smtClean="0">
              <a:latin typeface="Times New Roman" pitchFamily="18" charset="0"/>
            </a:endParaRPr>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810BCC6C-793D-4ED7-A18D-283B79599121}" type="slidenum">
              <a:rPr lang="fr-FR" altLang="fr-FR" smtClean="0">
                <a:latin typeface="Times New Roman" pitchFamily="18" charset="0"/>
              </a:rPr>
              <a:pPr/>
              <a:t>22</a:t>
            </a:fld>
            <a:endParaRPr lang="fr-FR" altLang="fr-FR" smtClean="0">
              <a:latin typeface="Times New Roman" pitchFamily="18" charset="0"/>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95148D1E-581D-4115-A599-1B9027FF7234}" type="slidenum">
              <a:rPr lang="fr-FR" altLang="fr-FR" smtClean="0">
                <a:latin typeface="Times New Roman" pitchFamily="18" charset="0"/>
              </a:rPr>
              <a:pPr/>
              <a:t>23</a:t>
            </a:fld>
            <a:endParaRPr lang="fr-FR" altLang="fr-FR" smtClean="0">
              <a:latin typeface="Times New Roman" pitchFamily="18"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DE671A30-DFFF-4CFE-8CFC-7F312664E6C4}" type="slidenum">
              <a:rPr lang="fr-FR" altLang="fr-FR" smtClean="0">
                <a:latin typeface="Times New Roman" pitchFamily="18" charset="0"/>
              </a:rPr>
              <a:pPr/>
              <a:t>24</a:t>
            </a:fld>
            <a:endParaRPr lang="fr-FR" altLang="fr-FR" smtClean="0">
              <a:latin typeface="Times New Roman" pitchFamily="18" charset="0"/>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4DD47656-A1CF-4C39-889B-5C86962D731F}" type="slidenum">
              <a:rPr lang="fr-FR" altLang="fr-FR" smtClean="0">
                <a:latin typeface="Times New Roman" pitchFamily="18" charset="0"/>
              </a:rPr>
              <a:pPr/>
              <a:t>26</a:t>
            </a:fld>
            <a:endParaRPr lang="fr-FR" altLang="fr-FR" smtClean="0">
              <a:latin typeface="Times New Roman" pitchFamily="18"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F0620D11-8ADE-406A-9524-064AFE7CC2D4}" type="slidenum">
              <a:rPr lang="fr-FR" altLang="fr-FR" smtClean="0">
                <a:latin typeface="Times New Roman" pitchFamily="18" charset="0"/>
              </a:rPr>
              <a:pPr/>
              <a:t>27</a:t>
            </a:fld>
            <a:endParaRPr lang="fr-FR" altLang="fr-FR" smtClean="0">
              <a:latin typeface="Times New Roman" pitchFamily="18"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31C09C4D-8F71-4280-BB10-BF5367B27783}" type="slidenum">
              <a:rPr lang="fr-FR" altLang="fr-FR" smtClean="0">
                <a:latin typeface="Times New Roman" pitchFamily="18" charset="0"/>
              </a:rPr>
              <a:pPr/>
              <a:t>28</a:t>
            </a:fld>
            <a:endParaRPr lang="fr-FR" altLang="fr-FR" smtClean="0">
              <a:latin typeface="Times New Roman" pitchFamily="18"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B5DE154A-0D3E-4F2D-9CD2-C40FCBA8AE68}" type="slidenum">
              <a:rPr lang="fr-FR" altLang="fr-FR" smtClean="0">
                <a:latin typeface="Times New Roman" pitchFamily="18" charset="0"/>
              </a:rPr>
              <a:pPr/>
              <a:t>29</a:t>
            </a:fld>
            <a:endParaRPr lang="fr-FR" altLang="fr-FR" smtClean="0">
              <a:latin typeface="Times New Roman" pitchFamily="18"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DB2B0524-3773-46D8-AF00-563CED792311}" type="slidenum">
              <a:rPr lang="fr-FR" altLang="fr-FR" smtClean="0">
                <a:latin typeface="Times New Roman" pitchFamily="18" charset="0"/>
              </a:rPr>
              <a:pPr/>
              <a:t>30</a:t>
            </a:fld>
            <a:endParaRPr lang="fr-FR" altLang="fr-FR" smtClean="0">
              <a:latin typeface="Times New Roman" pitchFamily="18"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176E11D4-16EB-4EEC-803D-4320B3CF88AD}" type="slidenum">
              <a:rPr lang="fr-FR" altLang="fr-FR" smtClean="0">
                <a:latin typeface="Times New Roman" pitchFamily="18" charset="0"/>
              </a:rPr>
              <a:pPr/>
              <a:t>31</a:t>
            </a:fld>
            <a:endParaRPr lang="fr-FR" altLang="fr-FR" smtClean="0">
              <a:latin typeface="Times New Roman" pitchFamily="18"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93E4FED7-3AF2-4E32-BF62-12F3C00FF119}" type="slidenum">
              <a:rPr lang="fr-FR" altLang="fr-FR" smtClean="0">
                <a:latin typeface="Times New Roman" pitchFamily="18" charset="0"/>
              </a:rPr>
              <a:pPr/>
              <a:t>3</a:t>
            </a:fld>
            <a:endParaRPr lang="fr-FR" altLang="fr-FR" smtClean="0">
              <a:latin typeface="Times New Roman" pitchFamily="18" charset="0"/>
            </a:endParaRPr>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6F7FD617-4674-484F-BBE9-7D7DC3152F91}" type="slidenum">
              <a:rPr lang="fr-FR" altLang="fr-FR" smtClean="0">
                <a:latin typeface="Times New Roman" pitchFamily="18" charset="0"/>
              </a:rPr>
              <a:pPr/>
              <a:t>4</a:t>
            </a:fld>
            <a:endParaRPr lang="fr-FR" altLang="fr-FR" smtClean="0">
              <a:latin typeface="Times New Roman" pitchFamily="18" charset="0"/>
            </a:endParaRPr>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46FF53F7-B629-4677-8B3E-AA9573834558}" type="slidenum">
              <a:rPr lang="fr-FR" altLang="fr-FR" smtClean="0">
                <a:latin typeface="Times New Roman" pitchFamily="18" charset="0"/>
              </a:rPr>
              <a:pPr/>
              <a:t>5</a:t>
            </a:fld>
            <a:endParaRPr lang="fr-FR" altLang="fr-FR" smtClean="0">
              <a:latin typeface="Times New Roman" pitchFamily="18" charset="0"/>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76B9623F-7307-493D-BA19-C8DC82099279}" type="slidenum">
              <a:rPr lang="fr-FR" altLang="fr-FR" smtClean="0">
                <a:latin typeface="Times New Roman" pitchFamily="18" charset="0"/>
              </a:rPr>
              <a:pPr/>
              <a:t>6</a:t>
            </a:fld>
            <a:endParaRPr lang="fr-FR" altLang="fr-FR" smtClean="0">
              <a:latin typeface="Times New Roman" pitchFamily="18" charset="0"/>
            </a:endParaRPr>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4D3EA2D9-BE9A-4A7E-B6CC-E36096BE2B5D}" type="slidenum">
              <a:rPr lang="fr-FR" altLang="fr-FR" smtClean="0">
                <a:latin typeface="Times New Roman" pitchFamily="18" charset="0"/>
              </a:rPr>
              <a:pPr/>
              <a:t>7</a:t>
            </a:fld>
            <a:endParaRPr lang="fr-FR" altLang="fr-FR" smtClean="0">
              <a:latin typeface="Times New Roman" pitchFamily="18"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D70C709C-DED1-4F35-8310-4BFBFB852F4D}" type="slidenum">
              <a:rPr lang="fr-FR" altLang="fr-FR" smtClean="0">
                <a:latin typeface="Times New Roman" pitchFamily="18" charset="0"/>
              </a:rPr>
              <a:pPr/>
              <a:t>8</a:t>
            </a:fld>
            <a:endParaRPr lang="fr-FR" altLang="fr-FR" smtClean="0">
              <a:latin typeface="Times New Roman" pitchFamily="18" charset="0"/>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0E097D0A-E451-4466-8AB9-E0792F0774DC}" type="slidenum">
              <a:rPr lang="fr-FR" altLang="fr-FR" smtClean="0">
                <a:latin typeface="Times New Roman" pitchFamily="18" charset="0"/>
              </a:rPr>
              <a:pPr/>
              <a:t>9</a:t>
            </a:fld>
            <a:endParaRPr lang="fr-FR" altLang="fr-FR" smtClean="0">
              <a:latin typeface="Times New Roman" pitchFamily="18"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fr-FR" altLang="fr-F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6" name="Rectangle 6"/>
          <p:cNvSpPr>
            <a:spLocks noGrp="1" noChangeArrowheads="1"/>
          </p:cNvSpPr>
          <p:nvPr>
            <p:ph type="sldNum" sz="quarter" idx="12"/>
          </p:nvPr>
        </p:nvSpPr>
        <p:spPr>
          <a:ln/>
        </p:spPr>
        <p:txBody>
          <a:bodyPr/>
          <a:lstStyle>
            <a:lvl1pPr>
              <a:defRPr/>
            </a:lvl1pPr>
          </a:lstStyle>
          <a:p>
            <a:pPr>
              <a:defRPr/>
            </a:pPr>
            <a:fld id="{4C1BE38C-B67A-47E3-823B-71832E8E4C0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6" name="Rectangle 6"/>
          <p:cNvSpPr>
            <a:spLocks noGrp="1" noChangeArrowheads="1"/>
          </p:cNvSpPr>
          <p:nvPr>
            <p:ph type="sldNum" sz="quarter" idx="12"/>
          </p:nvPr>
        </p:nvSpPr>
        <p:spPr>
          <a:ln/>
        </p:spPr>
        <p:txBody>
          <a:bodyPr/>
          <a:lstStyle>
            <a:lvl1pPr>
              <a:defRPr/>
            </a:lvl1pPr>
          </a:lstStyle>
          <a:p>
            <a:pPr>
              <a:defRPr/>
            </a:pPr>
            <a:fld id="{9EC71629-B2A7-4D2C-AE39-F353269B653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836613"/>
            <a:ext cx="2057400" cy="52895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836613"/>
            <a:ext cx="6019800" cy="52895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6" name="Rectangle 6"/>
          <p:cNvSpPr>
            <a:spLocks noGrp="1" noChangeArrowheads="1"/>
          </p:cNvSpPr>
          <p:nvPr>
            <p:ph type="sldNum" sz="quarter" idx="12"/>
          </p:nvPr>
        </p:nvSpPr>
        <p:spPr>
          <a:ln/>
        </p:spPr>
        <p:txBody>
          <a:bodyPr/>
          <a:lstStyle>
            <a:lvl1pPr>
              <a:defRPr/>
            </a:lvl1pPr>
          </a:lstStyle>
          <a:p>
            <a:pPr>
              <a:defRPr/>
            </a:pPr>
            <a:fld id="{F90AB2AE-4E9E-4B8A-B05B-28B34B6B29F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6" name="Rectangle 6"/>
          <p:cNvSpPr>
            <a:spLocks noGrp="1" noChangeArrowheads="1"/>
          </p:cNvSpPr>
          <p:nvPr>
            <p:ph type="sldNum" sz="quarter" idx="12"/>
          </p:nvPr>
        </p:nvSpPr>
        <p:spPr>
          <a:ln/>
        </p:spPr>
        <p:txBody>
          <a:bodyPr/>
          <a:lstStyle>
            <a:lvl1pPr>
              <a:defRPr/>
            </a:lvl1pPr>
          </a:lstStyle>
          <a:p>
            <a:pPr>
              <a:defRPr/>
            </a:pPr>
            <a:fld id="{A75F5C29-726F-4ED7-9541-2D5A4D64EAB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6" name="Rectangle 6"/>
          <p:cNvSpPr>
            <a:spLocks noGrp="1" noChangeArrowheads="1"/>
          </p:cNvSpPr>
          <p:nvPr>
            <p:ph type="sldNum" sz="quarter" idx="12"/>
          </p:nvPr>
        </p:nvSpPr>
        <p:spPr>
          <a:ln/>
        </p:spPr>
        <p:txBody>
          <a:bodyPr/>
          <a:lstStyle>
            <a:lvl1pPr>
              <a:defRPr/>
            </a:lvl1pPr>
          </a:lstStyle>
          <a:p>
            <a:pPr>
              <a:defRPr/>
            </a:pPr>
            <a:fld id="{1CBCAA0A-53E9-4F40-9CBE-AB2F81ECEFD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7" name="Rectangle 6"/>
          <p:cNvSpPr>
            <a:spLocks noGrp="1" noChangeArrowheads="1"/>
          </p:cNvSpPr>
          <p:nvPr>
            <p:ph type="sldNum" sz="quarter" idx="12"/>
          </p:nvPr>
        </p:nvSpPr>
        <p:spPr>
          <a:ln/>
        </p:spPr>
        <p:txBody>
          <a:bodyPr/>
          <a:lstStyle>
            <a:lvl1pPr>
              <a:defRPr/>
            </a:lvl1pPr>
          </a:lstStyle>
          <a:p>
            <a:pPr>
              <a:defRPr/>
            </a:pPr>
            <a:fld id="{C3725250-7E47-406D-9391-5C9EECB5F83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9" name="Rectangle 6"/>
          <p:cNvSpPr>
            <a:spLocks noGrp="1" noChangeArrowheads="1"/>
          </p:cNvSpPr>
          <p:nvPr>
            <p:ph type="sldNum" sz="quarter" idx="12"/>
          </p:nvPr>
        </p:nvSpPr>
        <p:spPr>
          <a:ln/>
        </p:spPr>
        <p:txBody>
          <a:bodyPr/>
          <a:lstStyle>
            <a:lvl1pPr>
              <a:defRPr/>
            </a:lvl1pPr>
          </a:lstStyle>
          <a:p>
            <a:pPr>
              <a:defRPr/>
            </a:pPr>
            <a:fld id="{43855F62-ACCB-472C-B4E0-F4E21B1B9BD9}"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5" name="Rectangle 6"/>
          <p:cNvSpPr>
            <a:spLocks noGrp="1" noChangeArrowheads="1"/>
          </p:cNvSpPr>
          <p:nvPr>
            <p:ph type="sldNum" sz="quarter" idx="12"/>
          </p:nvPr>
        </p:nvSpPr>
        <p:spPr>
          <a:ln/>
        </p:spPr>
        <p:txBody>
          <a:bodyPr/>
          <a:lstStyle>
            <a:lvl1pPr>
              <a:defRPr/>
            </a:lvl1pPr>
          </a:lstStyle>
          <a:p>
            <a:pPr>
              <a:defRPr/>
            </a:pPr>
            <a:fld id="{8AA460BE-302B-4FA5-86CC-EAE28C45907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4" name="Rectangle 6"/>
          <p:cNvSpPr>
            <a:spLocks noGrp="1" noChangeArrowheads="1"/>
          </p:cNvSpPr>
          <p:nvPr>
            <p:ph type="sldNum" sz="quarter" idx="12"/>
          </p:nvPr>
        </p:nvSpPr>
        <p:spPr>
          <a:ln/>
        </p:spPr>
        <p:txBody>
          <a:bodyPr/>
          <a:lstStyle>
            <a:lvl1pPr>
              <a:defRPr/>
            </a:lvl1pPr>
          </a:lstStyle>
          <a:p>
            <a:pPr>
              <a:defRPr/>
            </a:pPr>
            <a:fld id="{7D7068E1-6402-4F3D-86F8-DC0D3286037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7" name="Rectangle 6"/>
          <p:cNvSpPr>
            <a:spLocks noGrp="1" noChangeArrowheads="1"/>
          </p:cNvSpPr>
          <p:nvPr>
            <p:ph type="sldNum" sz="quarter" idx="12"/>
          </p:nvPr>
        </p:nvSpPr>
        <p:spPr>
          <a:ln/>
        </p:spPr>
        <p:txBody>
          <a:bodyPr/>
          <a:lstStyle>
            <a:lvl1pPr>
              <a:defRPr/>
            </a:lvl1pPr>
          </a:lstStyle>
          <a:p>
            <a:pPr>
              <a:defRPr/>
            </a:pPr>
            <a:fld id="{1A52C381-D497-44B9-9445-11F5D4E4167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www.trisomie21-france.org</a:t>
            </a:r>
          </a:p>
        </p:txBody>
      </p:sp>
      <p:sp>
        <p:nvSpPr>
          <p:cNvPr id="7" name="Rectangle 6"/>
          <p:cNvSpPr>
            <a:spLocks noGrp="1" noChangeArrowheads="1"/>
          </p:cNvSpPr>
          <p:nvPr>
            <p:ph type="sldNum" sz="quarter" idx="12"/>
          </p:nvPr>
        </p:nvSpPr>
        <p:spPr>
          <a:ln/>
        </p:spPr>
        <p:txBody>
          <a:bodyPr/>
          <a:lstStyle>
            <a:lvl1pPr>
              <a:defRPr/>
            </a:lvl1pPr>
          </a:lstStyle>
          <a:p>
            <a:pPr>
              <a:defRPr/>
            </a:pPr>
            <a:fld id="{BAA836ED-08F8-4B61-A464-F8AD694E5403}"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6613"/>
            <a:ext cx="82296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fr-FR"/>
          </a:p>
        </p:txBody>
      </p:sp>
      <p:sp>
        <p:nvSpPr>
          <p:cNvPr id="22533" name="Rectangle 5"/>
          <p:cNvSpPr>
            <a:spLocks noGrp="1" noChangeArrowheads="1"/>
          </p:cNvSpPr>
          <p:nvPr>
            <p:ph type="ftr" sz="quarter" idx="3"/>
          </p:nvPr>
        </p:nvSpPr>
        <p:spPr bwMode="auto">
          <a:xfrm>
            <a:off x="3124200" y="6381750"/>
            <a:ext cx="2895600"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800" b="1">
                <a:solidFill>
                  <a:srgbClr val="000066"/>
                </a:solidFill>
                <a:latin typeface="Times New Roman" charset="0"/>
              </a:defRPr>
            </a:lvl1pPr>
          </a:lstStyle>
          <a:p>
            <a:pPr>
              <a:defRPr/>
            </a:pPr>
            <a:r>
              <a:rPr lang="fr-FR"/>
              <a:t>www.trisomie21-france.org</a:t>
            </a:r>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067F7E21-6B77-4BEE-BD65-C2D76516CBAF}" type="slidenum">
              <a:rPr lang="fr-FR"/>
              <a:pPr>
                <a:defRPr/>
              </a:pPr>
              <a:t>‹N°›</a:t>
            </a:fld>
            <a:endParaRPr lang="fr-FR"/>
          </a:p>
        </p:txBody>
      </p:sp>
      <p:pic>
        <p:nvPicPr>
          <p:cNvPr id="1031" name="Picture 7"/>
          <p:cNvPicPr>
            <a:picLocks noChangeAspect="1" noChangeArrowheads="1"/>
          </p:cNvPicPr>
          <p:nvPr userDrawn="1"/>
        </p:nvPicPr>
        <p:blipFill>
          <a:blip r:embed="rId13" cstate="print"/>
          <a:srcRect/>
          <a:stretch>
            <a:fillRect/>
          </a:stretch>
        </p:blipFill>
        <p:spPr bwMode="auto">
          <a:xfrm>
            <a:off x="0" y="0"/>
            <a:ext cx="2411413" cy="979488"/>
          </a:xfrm>
          <a:prstGeom prst="rect">
            <a:avLst/>
          </a:prstGeom>
          <a:noFill/>
          <a:ln w="9525">
            <a:noFill/>
            <a:miter lim="800000"/>
            <a:headEnd/>
            <a:tailEnd/>
          </a:ln>
        </p:spPr>
      </p:pic>
      <p:pic>
        <p:nvPicPr>
          <p:cNvPr id="1032" name="Picture 8"/>
          <p:cNvPicPr>
            <a:picLocks noChangeAspect="1" noChangeArrowheads="1"/>
          </p:cNvPicPr>
          <p:nvPr userDrawn="1"/>
        </p:nvPicPr>
        <p:blipFill>
          <a:blip r:embed="rId14" cstate="print"/>
          <a:srcRect/>
          <a:stretch>
            <a:fillRect/>
          </a:stretch>
        </p:blipFill>
        <p:spPr bwMode="auto">
          <a:xfrm>
            <a:off x="6553200" y="0"/>
            <a:ext cx="2590800" cy="752475"/>
          </a:xfrm>
          <a:prstGeom prst="rect">
            <a:avLst/>
          </a:prstGeom>
          <a:noFill/>
          <a:ln w="9525">
            <a:noFill/>
            <a:miter lim="800000"/>
            <a:headEnd/>
            <a:tailEnd/>
          </a:ln>
        </p:spPr>
      </p:pic>
      <p:pic>
        <p:nvPicPr>
          <p:cNvPr id="1033" name="Picture 9"/>
          <p:cNvPicPr>
            <a:picLocks noChangeAspect="1" noChangeArrowheads="1"/>
          </p:cNvPicPr>
          <p:nvPr userDrawn="1"/>
        </p:nvPicPr>
        <p:blipFill>
          <a:blip r:embed="rId15" cstate="print"/>
          <a:srcRect/>
          <a:stretch>
            <a:fillRect/>
          </a:stretch>
        </p:blipFill>
        <p:spPr bwMode="auto">
          <a:xfrm>
            <a:off x="0" y="6477000"/>
            <a:ext cx="561975" cy="381000"/>
          </a:xfrm>
          <a:prstGeom prst="rect">
            <a:avLst/>
          </a:prstGeom>
          <a:noFill/>
          <a:ln w="9525">
            <a:noFill/>
            <a:miter lim="800000"/>
            <a:headEnd/>
            <a:tailEnd/>
          </a:ln>
        </p:spPr>
      </p:pic>
      <p:pic>
        <p:nvPicPr>
          <p:cNvPr id="1034" name="Picture 10"/>
          <p:cNvPicPr>
            <a:picLocks noChangeAspect="1" noChangeArrowheads="1"/>
          </p:cNvPicPr>
          <p:nvPr userDrawn="1"/>
        </p:nvPicPr>
        <p:blipFill>
          <a:blip r:embed="rId16" cstate="print"/>
          <a:srcRect/>
          <a:stretch>
            <a:fillRect/>
          </a:stretch>
        </p:blipFill>
        <p:spPr bwMode="auto">
          <a:xfrm>
            <a:off x="7553325" y="6153150"/>
            <a:ext cx="1590675" cy="704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Graphique_Microsoft_Office_Excel2.xls"/><Relationship Id="rId5" Type="http://schemas.openxmlformats.org/officeDocument/2006/relationships/oleObject" Target="../embeddings/Graphique_Microsoft_Office_Excel1.xls"/><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p:nvSpPr>
        <p:spPr bwMode="auto">
          <a:xfrm>
            <a:off x="3686175" y="2924175"/>
            <a:ext cx="9144000" cy="0"/>
          </a:xfrm>
          <a:prstGeom prst="rect">
            <a:avLst/>
          </a:prstGeom>
          <a:noFill/>
          <a:ln w="9525">
            <a:noFill/>
            <a:miter lim="800000"/>
            <a:headEnd/>
            <a:tailEnd/>
          </a:ln>
        </p:spPr>
        <p:txBody>
          <a:bodyPr>
            <a:spAutoFit/>
          </a:bodyPr>
          <a:lstStyle/>
          <a:p>
            <a:endParaRPr lang="fr-FR" altLang="fr-FR"/>
          </a:p>
        </p:txBody>
      </p:sp>
      <p:pic>
        <p:nvPicPr>
          <p:cNvPr id="2051"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grpSp>
        <p:nvGrpSpPr>
          <p:cNvPr id="2052" name="Group 4"/>
          <p:cNvGrpSpPr>
            <a:grpSpLocks noChangeAspect="1"/>
          </p:cNvGrpSpPr>
          <p:nvPr/>
        </p:nvGrpSpPr>
        <p:grpSpPr bwMode="auto">
          <a:xfrm>
            <a:off x="409575" y="1196975"/>
            <a:ext cx="7762875" cy="4706938"/>
            <a:chOff x="431" y="652"/>
            <a:chExt cx="4944" cy="2965"/>
          </a:xfrm>
        </p:grpSpPr>
        <p:sp>
          <p:nvSpPr>
            <p:cNvPr id="2053" name="AutoShape 3"/>
            <p:cNvSpPr>
              <a:spLocks noChangeAspect="1" noChangeArrowheads="1" noTextEdit="1"/>
            </p:cNvSpPr>
            <p:nvPr/>
          </p:nvSpPr>
          <p:spPr bwMode="auto">
            <a:xfrm>
              <a:off x="431" y="652"/>
              <a:ext cx="4944" cy="2965"/>
            </a:xfrm>
            <a:prstGeom prst="rect">
              <a:avLst/>
            </a:prstGeom>
            <a:noFill/>
            <a:ln w="9525">
              <a:noFill/>
              <a:miter lim="800000"/>
              <a:headEnd/>
              <a:tailEnd/>
            </a:ln>
          </p:spPr>
          <p:txBody>
            <a:bodyPr/>
            <a:lstStyle/>
            <a:p>
              <a:endParaRPr lang="fr-FR"/>
            </a:p>
          </p:txBody>
        </p:sp>
        <p:pic>
          <p:nvPicPr>
            <p:cNvPr id="2054" name="Picture 5"/>
            <p:cNvPicPr>
              <a:picLocks noChangeAspect="1" noChangeArrowheads="1"/>
            </p:cNvPicPr>
            <p:nvPr/>
          </p:nvPicPr>
          <p:blipFill>
            <a:blip r:embed="rId4" cstate="print"/>
            <a:srcRect/>
            <a:stretch>
              <a:fillRect/>
            </a:stretch>
          </p:blipFill>
          <p:spPr bwMode="auto">
            <a:xfrm>
              <a:off x="431" y="652"/>
              <a:ext cx="4949" cy="297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1"/>
          <p:cNvSpPr>
            <a:spLocks noChangeArrowheads="1"/>
          </p:cNvSpPr>
          <p:nvPr/>
        </p:nvSpPr>
        <p:spPr bwMode="auto">
          <a:xfrm>
            <a:off x="-31750" y="277813"/>
            <a:ext cx="7416800" cy="369887"/>
          </a:xfrm>
          <a:prstGeom prst="rect">
            <a:avLst/>
          </a:prstGeom>
          <a:noFill/>
          <a:ln w="9525">
            <a:noFill/>
            <a:miter lim="800000"/>
            <a:headEnd/>
            <a:tailEnd/>
          </a:ln>
        </p:spPr>
        <p:txBody>
          <a:bodyPr>
            <a:spAutoFit/>
          </a:bodyPr>
          <a:lstStyle/>
          <a:p>
            <a:pPr algn="ctr">
              <a:spcAft>
                <a:spcPts val="400"/>
              </a:spcAft>
            </a:pPr>
            <a:r>
              <a:rPr lang="fr-FR" altLang="fr-FR" sz="1800" b="1">
                <a:solidFill>
                  <a:srgbClr val="3C4693"/>
                </a:solidFill>
                <a:latin typeface="Cambria" pitchFamily="18" charset="0"/>
                <a:ea typeface="CMU Concrete"/>
                <a:cs typeface="CMU Concrete"/>
              </a:rPr>
              <a:t>Pôle de Compétence et de Prestations Externalisées</a:t>
            </a:r>
          </a:p>
        </p:txBody>
      </p:sp>
      <p:pic>
        <p:nvPicPr>
          <p:cNvPr id="11267"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11268" name="ZoneTexte 1"/>
          <p:cNvSpPr txBox="1">
            <a:spLocks noChangeArrowheads="1"/>
          </p:cNvSpPr>
          <p:nvPr/>
        </p:nvSpPr>
        <p:spPr bwMode="auto">
          <a:xfrm>
            <a:off x="1084263" y="879475"/>
            <a:ext cx="5184775" cy="831850"/>
          </a:xfrm>
          <a:prstGeom prst="rect">
            <a:avLst/>
          </a:prstGeom>
          <a:noFill/>
          <a:ln w="9525">
            <a:noFill/>
            <a:miter lim="800000"/>
            <a:headEnd/>
            <a:tailEnd/>
          </a:ln>
        </p:spPr>
        <p:txBody>
          <a:bodyPr>
            <a:spAutoFit/>
          </a:bodyPr>
          <a:lstStyle/>
          <a:p>
            <a:pPr algn="ctr"/>
            <a:r>
              <a:rPr lang="fr-FR" altLang="fr-FR" b="1"/>
              <a:t>CELLULE MPI </a:t>
            </a:r>
          </a:p>
          <a:p>
            <a:pPr algn="ctr"/>
            <a:r>
              <a:rPr lang="fr-FR" altLang="fr-FR" b="1"/>
              <a:t>5 PERSONNES   = 3,4 ETP</a:t>
            </a:r>
          </a:p>
        </p:txBody>
      </p:sp>
      <p:sp>
        <p:nvSpPr>
          <p:cNvPr id="5" name="ZoneTexte 4"/>
          <p:cNvSpPr txBox="1"/>
          <p:nvPr/>
        </p:nvSpPr>
        <p:spPr>
          <a:xfrm>
            <a:off x="900113" y="3500438"/>
            <a:ext cx="7205662" cy="831850"/>
          </a:xfrm>
          <a:prstGeom prst="rect">
            <a:avLst/>
          </a:prstGeom>
          <a:noFill/>
        </p:spPr>
        <p:txBody>
          <a:bodyPr>
            <a:spAutoFit/>
          </a:bodyPr>
          <a:lstStyle/>
          <a:p>
            <a:pPr algn="ctr">
              <a:defRPr/>
            </a:pPr>
            <a:r>
              <a:rPr lang="fr-FR" b="1" dirty="0">
                <a:solidFill>
                  <a:schemeClr val="accent2">
                    <a:lumMod val="50000"/>
                  </a:schemeClr>
                </a:solidFill>
                <a:latin typeface="Times New Roman" charset="0"/>
              </a:rPr>
              <a:t>FONCTIONNE SOUS LE MODE DU MANAGEMENT COLLABORATIF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1"/>
          <p:cNvSpPr>
            <a:spLocks noChangeArrowheads="1"/>
          </p:cNvSpPr>
          <p:nvPr/>
        </p:nvSpPr>
        <p:spPr bwMode="auto">
          <a:xfrm>
            <a:off x="-31750" y="277813"/>
            <a:ext cx="7416800" cy="369887"/>
          </a:xfrm>
          <a:prstGeom prst="rect">
            <a:avLst/>
          </a:prstGeom>
          <a:noFill/>
          <a:ln w="9525">
            <a:noFill/>
            <a:miter lim="800000"/>
            <a:headEnd/>
            <a:tailEnd/>
          </a:ln>
        </p:spPr>
        <p:txBody>
          <a:bodyPr>
            <a:spAutoFit/>
          </a:bodyPr>
          <a:lstStyle/>
          <a:p>
            <a:pPr algn="ctr">
              <a:spcAft>
                <a:spcPts val="400"/>
              </a:spcAft>
            </a:pPr>
            <a:r>
              <a:rPr lang="fr-FR" altLang="fr-FR" sz="1800" b="1">
                <a:solidFill>
                  <a:srgbClr val="3C4693"/>
                </a:solidFill>
                <a:latin typeface="Cambria" pitchFamily="18" charset="0"/>
                <a:ea typeface="CMU Concrete"/>
                <a:cs typeface="CMU Concrete"/>
              </a:rPr>
              <a:t>Pôle de Compétence et de Prestations Externalisées</a:t>
            </a:r>
          </a:p>
        </p:txBody>
      </p:sp>
      <p:pic>
        <p:nvPicPr>
          <p:cNvPr id="12291"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3" name="ZoneTexte 2"/>
          <p:cNvSpPr txBox="1"/>
          <p:nvPr/>
        </p:nvSpPr>
        <p:spPr>
          <a:xfrm>
            <a:off x="893763" y="979488"/>
            <a:ext cx="6983412" cy="4892675"/>
          </a:xfrm>
          <a:prstGeom prst="rect">
            <a:avLst/>
          </a:prstGeom>
          <a:noFill/>
        </p:spPr>
        <p:txBody>
          <a:bodyPr>
            <a:spAutoFit/>
          </a:bodyPr>
          <a:lstStyle/>
          <a:p>
            <a:pPr>
              <a:defRPr/>
            </a:pPr>
            <a:r>
              <a:rPr lang="fr-FR" dirty="0">
                <a:latin typeface="Times New Roman" charset="0"/>
              </a:rPr>
              <a:t>LES 4 C DU MANAGEMENT COLLABORATIF</a:t>
            </a:r>
          </a:p>
          <a:p>
            <a:pPr marL="342900" indent="-342900">
              <a:buFont typeface="Wingdings" pitchFamily="2" charset="2"/>
              <a:buChar char="Ø"/>
              <a:defRPr/>
            </a:pPr>
            <a:endParaRPr lang="fr-FR" dirty="0">
              <a:latin typeface="Times New Roman" charset="0"/>
            </a:endParaRPr>
          </a:p>
          <a:p>
            <a:pPr marL="342900" indent="-342900">
              <a:buFont typeface="Wingdings" pitchFamily="2" charset="2"/>
              <a:buChar char="Ø"/>
              <a:defRPr/>
            </a:pPr>
            <a:r>
              <a:rPr lang="fr-FR" b="1" dirty="0">
                <a:latin typeface="Times New Roman" charset="0"/>
              </a:rPr>
              <a:t>LE CHOIX</a:t>
            </a:r>
          </a:p>
          <a:p>
            <a:pPr>
              <a:defRPr/>
            </a:pPr>
            <a:r>
              <a:rPr lang="fr-FR" dirty="0">
                <a:latin typeface="Times New Roman" charset="0"/>
              </a:rPr>
              <a:t>Engagement liberté, flexibilité, </a:t>
            </a:r>
            <a:r>
              <a:rPr lang="fr-FR" dirty="0" err="1">
                <a:latin typeface="Times New Roman" charset="0"/>
              </a:rPr>
              <a:t>co-responsabilité</a:t>
            </a:r>
            <a:endParaRPr lang="fr-FR" dirty="0">
              <a:latin typeface="Times New Roman" charset="0"/>
            </a:endParaRPr>
          </a:p>
          <a:p>
            <a:pPr>
              <a:defRPr/>
            </a:pPr>
            <a:endParaRPr lang="fr-FR" dirty="0">
              <a:latin typeface="Times New Roman" charset="0"/>
            </a:endParaRPr>
          </a:p>
          <a:p>
            <a:pPr marL="342900" indent="-342900">
              <a:buFont typeface="Wingdings" pitchFamily="2" charset="2"/>
              <a:buChar char="Ø"/>
              <a:defRPr/>
            </a:pPr>
            <a:r>
              <a:rPr lang="fr-FR" b="1" dirty="0">
                <a:latin typeface="Times New Roman" charset="0"/>
              </a:rPr>
              <a:t>LA COOPERATION</a:t>
            </a:r>
          </a:p>
          <a:p>
            <a:pPr>
              <a:defRPr/>
            </a:pPr>
            <a:r>
              <a:rPr lang="fr-FR" dirty="0">
                <a:latin typeface="Times New Roman" charset="0"/>
              </a:rPr>
              <a:t>Soutien, complémentarité, transversalité</a:t>
            </a:r>
          </a:p>
          <a:p>
            <a:pPr>
              <a:defRPr/>
            </a:pPr>
            <a:endParaRPr lang="fr-FR" dirty="0">
              <a:latin typeface="Times New Roman" charset="0"/>
            </a:endParaRPr>
          </a:p>
          <a:p>
            <a:pPr marL="342900" indent="-342900">
              <a:buFont typeface="Wingdings" pitchFamily="2" charset="2"/>
              <a:buChar char="Ø"/>
              <a:defRPr/>
            </a:pPr>
            <a:r>
              <a:rPr lang="fr-FR" b="1" dirty="0">
                <a:latin typeface="Times New Roman" charset="0"/>
              </a:rPr>
              <a:t>LA CONFIANCE</a:t>
            </a:r>
          </a:p>
          <a:p>
            <a:pPr>
              <a:defRPr/>
            </a:pPr>
            <a:r>
              <a:rPr lang="fr-FR" dirty="0">
                <a:latin typeface="Times New Roman" charset="0"/>
              </a:rPr>
              <a:t>Proximité, valorisation, sens</a:t>
            </a:r>
          </a:p>
          <a:p>
            <a:pPr>
              <a:defRPr/>
            </a:pPr>
            <a:endParaRPr lang="fr-FR" dirty="0">
              <a:latin typeface="Times New Roman" charset="0"/>
            </a:endParaRPr>
          </a:p>
          <a:p>
            <a:pPr marL="342900" indent="-342900">
              <a:buFont typeface="Wingdings" pitchFamily="2" charset="2"/>
              <a:buChar char="Ø"/>
              <a:defRPr/>
            </a:pPr>
            <a:r>
              <a:rPr lang="fr-FR" b="1" dirty="0">
                <a:latin typeface="Times New Roman" charset="0"/>
              </a:rPr>
              <a:t>LA CONVIVIALITE</a:t>
            </a:r>
          </a:p>
          <a:p>
            <a:pPr>
              <a:defRPr/>
            </a:pPr>
            <a:r>
              <a:rPr lang="fr-FR" dirty="0">
                <a:latin typeface="Times New Roman" charset="0"/>
              </a:rPr>
              <a:t>Ambiance, plaisir, équilibre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heel(1)">
                                      <p:cBhvr>
                                        <p:cTn id="32" dur="2000"/>
                                        <p:tgtEl>
                                          <p:spTgt spid="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1)">
                                      <p:cBhvr>
                                        <p:cTn id="37" dur="2000"/>
                                        <p:tgtEl>
                                          <p:spTgt spid="3">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heel(1)">
                                      <p:cBhvr>
                                        <p:cTn id="42" dur="2000"/>
                                        <p:tgtEl>
                                          <p:spTgt spid="3">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heel(1)">
                                      <p:cBhvr>
                                        <p:cTn id="4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13315" name="Titre 1"/>
          <p:cNvSpPr txBox="1">
            <a:spLocks/>
          </p:cNvSpPr>
          <p:nvPr/>
        </p:nvSpPr>
        <p:spPr bwMode="auto">
          <a:xfrm>
            <a:off x="547688" y="692150"/>
            <a:ext cx="8229600" cy="1441450"/>
          </a:xfrm>
          <a:prstGeom prst="rect">
            <a:avLst/>
          </a:prstGeom>
          <a:noFill/>
          <a:ln w="9525">
            <a:noFill/>
            <a:miter lim="800000"/>
            <a:headEnd/>
            <a:tailEnd/>
          </a:ln>
        </p:spPr>
        <p:txBody>
          <a:bodyPr anchor="ctr"/>
          <a:lstStyle/>
          <a:p>
            <a:pPr algn="ctr" eaLnBrk="0" hangingPunct="0"/>
            <a:r>
              <a:rPr lang="fr-FR" altLang="fr-FR" sz="1600" b="1">
                <a:solidFill>
                  <a:schemeClr val="tx2"/>
                </a:solidFill>
                <a:latin typeface="Arial" pitchFamily="34" charset="0"/>
              </a:rPr>
              <a:t>PROPOSITION DE VALORISER LE TEMPS DE COORDINATION AU SEIN DE L’EQUIPE</a:t>
            </a:r>
            <a:endParaRPr lang="fr-FR" altLang="fr-FR" sz="1600">
              <a:solidFill>
                <a:schemeClr val="tx2"/>
              </a:solidFill>
              <a:latin typeface="Arial" pitchFamily="34" charset="0"/>
            </a:endParaRPr>
          </a:p>
        </p:txBody>
      </p:sp>
      <p:pic>
        <p:nvPicPr>
          <p:cNvPr id="13316" name="Picture 2"/>
          <p:cNvPicPr>
            <a:picLocks noChangeAspect="1" noChangeArrowheads="1"/>
          </p:cNvPicPr>
          <p:nvPr/>
        </p:nvPicPr>
        <p:blipFill>
          <a:blip r:embed="rId4" cstate="print"/>
          <a:srcRect/>
          <a:stretch>
            <a:fillRect/>
          </a:stretch>
        </p:blipFill>
        <p:spPr bwMode="auto">
          <a:xfrm>
            <a:off x="547688" y="1889125"/>
            <a:ext cx="8443912" cy="496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pic>
        <p:nvPicPr>
          <p:cNvPr id="14339" name="Picture 2"/>
          <p:cNvPicPr>
            <a:picLocks noChangeAspect="1" noChangeArrowheads="1"/>
          </p:cNvPicPr>
          <p:nvPr/>
        </p:nvPicPr>
        <p:blipFill>
          <a:blip r:embed="rId4" cstate="print"/>
          <a:srcRect/>
          <a:stretch>
            <a:fillRect/>
          </a:stretch>
        </p:blipFill>
        <p:spPr bwMode="auto">
          <a:xfrm>
            <a:off x="395288" y="836613"/>
            <a:ext cx="8229600" cy="1176337"/>
          </a:xfrm>
          <a:prstGeom prst="rect">
            <a:avLst/>
          </a:prstGeom>
          <a:noFill/>
          <a:ln w="9525">
            <a:noFill/>
            <a:miter lim="800000"/>
            <a:headEnd/>
            <a:tailEnd/>
          </a:ln>
          <a:effectLst/>
        </p:spPr>
      </p:pic>
      <p:sp>
        <p:nvSpPr>
          <p:cNvPr id="5" name="Titre 1"/>
          <p:cNvSpPr txBox="1">
            <a:spLocks/>
          </p:cNvSpPr>
          <p:nvPr/>
        </p:nvSpPr>
        <p:spPr bwMode="auto">
          <a:xfrm>
            <a:off x="107950" y="1557338"/>
            <a:ext cx="8928100" cy="4751387"/>
          </a:xfrm>
          <a:prstGeom prst="rect">
            <a:avLst/>
          </a:prstGeom>
          <a:noFill/>
          <a:ln w="9525">
            <a:noFill/>
            <a:miter lim="800000"/>
            <a:headEnd/>
            <a:tailEnd/>
          </a:ln>
        </p:spPr>
        <p:txBody>
          <a:bodyPr anchor="ctr"/>
          <a:lstStyle/>
          <a:p>
            <a:pPr algn="ctr" eaLnBrk="0" hangingPunct="0"/>
            <a:r>
              <a:rPr lang="fr-FR" altLang="fr-FR" sz="1800" b="1">
                <a:solidFill>
                  <a:schemeClr val="tx2"/>
                </a:solidFill>
                <a:latin typeface="Arial" pitchFamily="34" charset="0"/>
              </a:rPr>
              <a:t>UN MEDIATEUR DE PARCOURS INCLUSIF </a:t>
            </a:r>
            <a:r>
              <a:rPr lang="fr-FR" altLang="fr-FR" sz="2000">
                <a:solidFill>
                  <a:schemeClr val="tx2"/>
                </a:solidFill>
                <a:latin typeface="Arial" pitchFamily="34" charset="0"/>
              </a:rPr>
              <a:t>est un professionnel de l’action médico sociale comme éducateur spécialisé, conseillère en économie sociale et familiale mais aussi psychomotricien. C’est la pluralité des professions qui constitue la richesse de l’équipe. Le regard croisé permet une élaboration et une recherche de ressources.</a:t>
            </a:r>
          </a:p>
          <a:p>
            <a:pPr algn="ctr" eaLnBrk="0" hangingPunct="0"/>
            <a:endParaRPr lang="fr-FR" altLang="fr-FR" sz="2000">
              <a:solidFill>
                <a:schemeClr val="tx2"/>
              </a:solidFill>
              <a:latin typeface="Arial" pitchFamily="34" charset="0"/>
            </a:endParaRPr>
          </a:p>
          <a:p>
            <a:pPr algn="ctr" eaLnBrk="0" hangingPunct="0"/>
            <a:r>
              <a:rPr lang="fr-FR" altLang="fr-FR" sz="2800" b="1">
                <a:solidFill>
                  <a:schemeClr val="tx2"/>
                </a:solidFill>
                <a:latin typeface="Arial" pitchFamily="34" charset="0"/>
              </a:rPr>
              <a:t>Le MPI  =  UNE DEMARCHE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1"/>
          <p:cNvSpPr>
            <a:spLocks noChangeArrowheads="1"/>
          </p:cNvSpPr>
          <p:nvPr/>
        </p:nvSpPr>
        <p:spPr bwMode="auto">
          <a:xfrm>
            <a:off x="-31750" y="277813"/>
            <a:ext cx="7416800" cy="369887"/>
          </a:xfrm>
          <a:prstGeom prst="rect">
            <a:avLst/>
          </a:prstGeom>
          <a:noFill/>
          <a:ln w="9525">
            <a:noFill/>
            <a:miter lim="800000"/>
            <a:headEnd/>
            <a:tailEnd/>
          </a:ln>
        </p:spPr>
        <p:txBody>
          <a:bodyPr>
            <a:spAutoFit/>
          </a:bodyPr>
          <a:lstStyle/>
          <a:p>
            <a:pPr algn="ctr">
              <a:spcAft>
                <a:spcPts val="400"/>
              </a:spcAft>
            </a:pPr>
            <a:r>
              <a:rPr lang="fr-FR" altLang="fr-FR" sz="1800" b="1">
                <a:solidFill>
                  <a:srgbClr val="3C4693"/>
                </a:solidFill>
                <a:latin typeface="Cambria" pitchFamily="18" charset="0"/>
                <a:ea typeface="CMU Concrete"/>
                <a:cs typeface="CMU Concrete"/>
              </a:rPr>
              <a:t>Pôle de Compétence et de Prestations Externalisées</a:t>
            </a:r>
          </a:p>
        </p:txBody>
      </p:sp>
      <p:pic>
        <p:nvPicPr>
          <p:cNvPr id="15363"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3" name="ZoneTexte 2"/>
          <p:cNvSpPr txBox="1">
            <a:spLocks noChangeArrowheads="1"/>
          </p:cNvSpPr>
          <p:nvPr/>
        </p:nvSpPr>
        <p:spPr bwMode="auto">
          <a:xfrm>
            <a:off x="863600" y="2708275"/>
            <a:ext cx="6985000" cy="954088"/>
          </a:xfrm>
          <a:prstGeom prst="rect">
            <a:avLst/>
          </a:prstGeom>
          <a:noFill/>
          <a:ln w="9525">
            <a:noFill/>
            <a:miter lim="800000"/>
            <a:headEnd/>
            <a:tailEnd/>
          </a:ln>
        </p:spPr>
        <p:txBody>
          <a:bodyPr>
            <a:spAutoFit/>
          </a:bodyPr>
          <a:lstStyle/>
          <a:p>
            <a:pPr algn="ctr"/>
            <a:r>
              <a:rPr lang="fr-FR" altLang="fr-FR" sz="2800" b="1"/>
              <a:t>S’APPUIE SUR LES FONDAMENTAUX DE PRISME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1"/>
          <p:cNvSpPr>
            <a:spLocks noChangeArrowheads="1"/>
          </p:cNvSpPr>
          <p:nvPr/>
        </p:nvSpPr>
        <p:spPr bwMode="auto">
          <a:xfrm>
            <a:off x="3686175" y="2924175"/>
            <a:ext cx="9144000" cy="0"/>
          </a:xfrm>
          <a:prstGeom prst="rect">
            <a:avLst/>
          </a:prstGeom>
          <a:noFill/>
          <a:ln w="9525">
            <a:noFill/>
            <a:miter lim="800000"/>
            <a:headEnd/>
            <a:tailEnd/>
          </a:ln>
        </p:spPr>
        <p:txBody>
          <a:bodyPr>
            <a:spAutoFit/>
          </a:bodyPr>
          <a:lstStyle/>
          <a:p>
            <a:endParaRPr lang="fr-FR" altLang="fr-FR"/>
          </a:p>
        </p:txBody>
      </p:sp>
      <p:pic>
        <p:nvPicPr>
          <p:cNvPr id="16387"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pic>
        <p:nvPicPr>
          <p:cNvPr id="16388" name="Picture 2"/>
          <p:cNvPicPr>
            <a:picLocks noChangeAspect="1" noChangeArrowheads="1"/>
          </p:cNvPicPr>
          <p:nvPr/>
        </p:nvPicPr>
        <p:blipFill>
          <a:blip r:embed="rId4" cstate="print"/>
          <a:srcRect/>
          <a:stretch>
            <a:fillRect/>
          </a:stretch>
        </p:blipFill>
        <p:spPr bwMode="auto">
          <a:xfrm>
            <a:off x="0" y="1196975"/>
            <a:ext cx="8893175"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endParaRPr lang="fr-FR" altLang="fr-FR" smtClean="0"/>
          </a:p>
        </p:txBody>
      </p:sp>
      <p:sp>
        <p:nvSpPr>
          <p:cNvPr id="17411" name="Espace réservé du pied de page 2"/>
          <p:cNvSpPr>
            <a:spLocks noGrp="1"/>
          </p:cNvSpPr>
          <p:nvPr>
            <p:ph type="ftr" sz="quarter" idx="11"/>
          </p:nvPr>
        </p:nvSpPr>
        <p:spPr>
          <a:noFill/>
          <a:ln>
            <a:miter lim="800000"/>
            <a:headEnd/>
            <a:tailEnd/>
          </a:ln>
        </p:spPr>
        <p:txBody>
          <a:bodyPr/>
          <a:lstStyle/>
          <a:p>
            <a:r>
              <a:rPr lang="fr-FR" altLang="fr-FR" smtClean="0">
                <a:latin typeface="Times New Roman" pitchFamily="18" charset="0"/>
              </a:rPr>
              <a:t>www.trisomie21-france.org</a:t>
            </a:r>
          </a:p>
        </p:txBody>
      </p:sp>
      <p:pic>
        <p:nvPicPr>
          <p:cNvPr id="17412" name="Image 3"/>
          <p:cNvPicPr>
            <a:picLocks noChangeAspect="1"/>
          </p:cNvPicPr>
          <p:nvPr/>
        </p:nvPicPr>
        <p:blipFill>
          <a:blip r:embed="rId2" cstate="print"/>
          <a:srcRect/>
          <a:stretch>
            <a:fillRect/>
          </a:stretch>
        </p:blipFill>
        <p:spPr bwMode="auto">
          <a:xfrm>
            <a:off x="-180975" y="0"/>
            <a:ext cx="9653588" cy="690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3" name="Titre 1"/>
          <p:cNvSpPr>
            <a:spLocks noGrp="1"/>
          </p:cNvSpPr>
          <p:nvPr>
            <p:ph type="title"/>
          </p:nvPr>
        </p:nvSpPr>
        <p:spPr>
          <a:xfrm>
            <a:off x="395288" y="908050"/>
            <a:ext cx="8229600" cy="3457575"/>
          </a:xfrm>
        </p:spPr>
        <p:txBody>
          <a:bodyPr/>
          <a:lstStyle/>
          <a:p>
            <a:pPr>
              <a:defRPr/>
            </a:pPr>
            <a:r>
              <a:rPr lang="fr-FR" b="1" dirty="0" smtClean="0">
                <a:solidFill>
                  <a:schemeClr val="accent2">
                    <a:lumMod val="60000"/>
                    <a:lumOff val="40000"/>
                  </a:schemeClr>
                </a:solidFill>
              </a:rPr>
              <a:t>Une approche qui part des préoccupations de la personne</a:t>
            </a:r>
            <a:endParaRPr lang="fr-FR" b="1"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613"/>
            <a:ext cx="8229600" cy="4608512"/>
          </a:xfrm>
        </p:spPr>
        <p:txBody>
          <a:bodyPr/>
          <a:lstStyle/>
          <a:p>
            <a:pPr>
              <a:defRPr/>
            </a:pPr>
            <a:r>
              <a:rPr lang="fr-FR" b="1" dirty="0" smtClean="0">
                <a:solidFill>
                  <a:schemeClr val="accent1">
                    <a:lumMod val="50000"/>
                  </a:schemeClr>
                </a:solidFill>
              </a:rPr>
              <a:t>Une approche centrée sur les solutions</a:t>
            </a:r>
            <a:endParaRPr lang="fr-FR"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31750" y="277813"/>
            <a:ext cx="7416800" cy="369887"/>
          </a:xfrm>
          <a:prstGeom prst="rect">
            <a:avLst/>
          </a:prstGeom>
          <a:noFill/>
          <a:ln w="9525">
            <a:noFill/>
            <a:miter lim="800000"/>
            <a:headEnd/>
            <a:tailEnd/>
          </a:ln>
        </p:spPr>
        <p:txBody>
          <a:bodyPr>
            <a:spAutoFit/>
          </a:bodyPr>
          <a:lstStyle/>
          <a:p>
            <a:pPr algn="ctr">
              <a:spcAft>
                <a:spcPts val="400"/>
              </a:spcAft>
            </a:pPr>
            <a:r>
              <a:rPr lang="fr-FR" altLang="fr-FR" sz="1800" b="1">
                <a:solidFill>
                  <a:srgbClr val="3C4693"/>
                </a:solidFill>
                <a:latin typeface="Cambria" pitchFamily="18" charset="0"/>
                <a:ea typeface="CMU Concrete"/>
                <a:cs typeface="CMU Concrete"/>
              </a:rPr>
              <a:t>Pôle de Compétence et de Prestations Externalisées</a:t>
            </a:r>
          </a:p>
        </p:txBody>
      </p:sp>
      <p:pic>
        <p:nvPicPr>
          <p:cNvPr id="20483"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5" name="Rectangle à coins arrondis 4"/>
          <p:cNvSpPr/>
          <p:nvPr/>
        </p:nvSpPr>
        <p:spPr>
          <a:xfrm>
            <a:off x="3790950" y="2994025"/>
            <a:ext cx="1562100" cy="869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200" b="1">
                <a:ea typeface="Calibri"/>
                <a:cs typeface="Times New Roman"/>
              </a:rPr>
              <a:t>Votre parcours avec le soutien du MPI</a:t>
            </a:r>
            <a:endParaRPr lang="fr-FR" sz="1100">
              <a:ea typeface="Calibri"/>
              <a:cs typeface="Times New Roman"/>
            </a:endParaRPr>
          </a:p>
        </p:txBody>
      </p:sp>
      <p:sp>
        <p:nvSpPr>
          <p:cNvPr id="6" name="Zone de texte 3"/>
          <p:cNvSpPr txBox="1"/>
          <p:nvPr/>
        </p:nvSpPr>
        <p:spPr>
          <a:xfrm>
            <a:off x="5975350" y="2276475"/>
            <a:ext cx="1155700" cy="558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fr-FR" sz="1200">
                <a:ea typeface="Calibri"/>
                <a:cs typeface="Times New Roman"/>
              </a:rPr>
              <a:t>Faire un état</a:t>
            </a:r>
            <a:br>
              <a:rPr lang="fr-FR" sz="1200">
                <a:ea typeface="Calibri"/>
                <a:cs typeface="Times New Roman"/>
              </a:rPr>
            </a:br>
            <a:r>
              <a:rPr lang="fr-FR" sz="1200">
                <a:ea typeface="Calibri"/>
                <a:cs typeface="Times New Roman"/>
              </a:rPr>
              <a:t>des lieux</a:t>
            </a:r>
            <a:endParaRPr lang="fr-FR" sz="1100">
              <a:ea typeface="Calibri"/>
              <a:cs typeface="Times New Roman"/>
            </a:endParaRPr>
          </a:p>
        </p:txBody>
      </p:sp>
      <p:sp>
        <p:nvSpPr>
          <p:cNvPr id="7" name="Zone de texte 6"/>
          <p:cNvSpPr txBox="1"/>
          <p:nvPr/>
        </p:nvSpPr>
        <p:spPr>
          <a:xfrm>
            <a:off x="6337300" y="3448050"/>
            <a:ext cx="2095500" cy="476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fr-FR" sz="1200">
                <a:ea typeface="Calibri"/>
                <a:cs typeface="Times New Roman"/>
              </a:rPr>
              <a:t>De quoi j’ai besoin ?</a:t>
            </a:r>
            <a:br>
              <a:rPr lang="fr-FR" sz="1200">
                <a:ea typeface="Calibri"/>
                <a:cs typeface="Times New Roman"/>
              </a:rPr>
            </a:br>
            <a:r>
              <a:rPr lang="fr-FR" sz="1200">
                <a:ea typeface="Calibri"/>
                <a:cs typeface="Times New Roman"/>
              </a:rPr>
              <a:t>Qui peut m’aider ?</a:t>
            </a:r>
            <a:endParaRPr lang="fr-FR" sz="1100">
              <a:ea typeface="Calibri"/>
              <a:cs typeface="Times New Roman"/>
            </a:endParaRPr>
          </a:p>
        </p:txBody>
      </p:sp>
      <p:sp>
        <p:nvSpPr>
          <p:cNvPr id="8" name="Zone de texte 9"/>
          <p:cNvSpPr txBox="1"/>
          <p:nvPr/>
        </p:nvSpPr>
        <p:spPr>
          <a:xfrm>
            <a:off x="5975350" y="4868863"/>
            <a:ext cx="1600200" cy="635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fr-FR" sz="1200">
                <a:ea typeface="Calibri"/>
                <a:cs typeface="Times New Roman"/>
              </a:rPr>
              <a:t>Définir le rôle de chacun (parents, partenaires….)</a:t>
            </a:r>
            <a:endParaRPr lang="fr-FR" sz="1100">
              <a:ea typeface="Calibri"/>
              <a:cs typeface="Times New Roman"/>
            </a:endParaRPr>
          </a:p>
        </p:txBody>
      </p:sp>
      <p:sp>
        <p:nvSpPr>
          <p:cNvPr id="9" name="Zone de texte 11"/>
          <p:cNvSpPr txBox="1"/>
          <p:nvPr/>
        </p:nvSpPr>
        <p:spPr>
          <a:xfrm>
            <a:off x="3009900" y="4868863"/>
            <a:ext cx="1333500" cy="647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fr-FR" sz="1200">
                <a:ea typeface="Calibri"/>
                <a:cs typeface="Times New Roman"/>
              </a:rPr>
              <a:t>Comment la ressource se met en place ?</a:t>
            </a:r>
            <a:endParaRPr lang="fr-FR" sz="1100">
              <a:ea typeface="Calibri"/>
              <a:cs typeface="Times New Roman"/>
            </a:endParaRPr>
          </a:p>
        </p:txBody>
      </p:sp>
      <p:sp>
        <p:nvSpPr>
          <p:cNvPr id="10" name="Zone de texte 12"/>
          <p:cNvSpPr txBox="1"/>
          <p:nvPr/>
        </p:nvSpPr>
        <p:spPr>
          <a:xfrm>
            <a:off x="827088" y="3654425"/>
            <a:ext cx="2038350" cy="5397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fr-FR" sz="1200">
                <a:ea typeface="Calibri"/>
                <a:cs typeface="Times New Roman"/>
              </a:rPr>
              <a:t>La ressource a-t-elle répondu à mes besoins ?</a:t>
            </a:r>
            <a:endParaRPr lang="fr-FR" sz="1100">
              <a:ea typeface="Calibri"/>
              <a:cs typeface="Times New Roman"/>
            </a:endParaRPr>
          </a:p>
        </p:txBody>
      </p:sp>
      <p:sp>
        <p:nvSpPr>
          <p:cNvPr id="11" name="Zone de texte 13"/>
          <p:cNvSpPr txBox="1"/>
          <p:nvPr/>
        </p:nvSpPr>
        <p:spPr>
          <a:xfrm>
            <a:off x="933450" y="2251075"/>
            <a:ext cx="1968500" cy="6794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fr-FR" sz="1200">
                <a:ea typeface="Calibri"/>
                <a:cs typeface="Times New Roman"/>
              </a:rPr>
              <a:t>Les différents interlocuteurs ont-ils pu travailler ensemble ?</a:t>
            </a:r>
            <a:endParaRPr lang="fr-FR" sz="1100">
              <a:ea typeface="Calibri"/>
              <a:cs typeface="Times New Roman"/>
            </a:endParaRPr>
          </a:p>
        </p:txBody>
      </p:sp>
      <p:sp>
        <p:nvSpPr>
          <p:cNvPr id="12" name="Virage 11"/>
          <p:cNvSpPr/>
          <p:nvPr/>
        </p:nvSpPr>
        <p:spPr>
          <a:xfrm>
            <a:off x="4500563" y="2335213"/>
            <a:ext cx="1130300" cy="527050"/>
          </a:xfrm>
          <a:prstGeom prst="bentArrow">
            <a:avLst/>
          </a:prstGeom>
          <a:solidFill>
            <a:srgbClr val="5B9BD5"/>
          </a:solidFill>
          <a:ln w="12700" cap="flat" cmpd="sng" algn="ctr">
            <a:solidFill>
              <a:srgbClr val="5B9BD5">
                <a:shade val="50000"/>
              </a:srgbClr>
            </a:solidFill>
            <a:prstDash val="solid"/>
            <a:miter lim="800000"/>
          </a:ln>
          <a:effectLst/>
        </p:spPr>
        <p:txBody>
          <a:bodyPr anchor="ctr"/>
          <a:lstStyle/>
          <a:p>
            <a:pPr>
              <a:defRPr/>
            </a:pPr>
            <a:endParaRPr lang="fr-FR">
              <a:latin typeface="Times New Roman" charset="0"/>
            </a:endParaRPr>
          </a:p>
        </p:txBody>
      </p:sp>
      <p:sp>
        <p:nvSpPr>
          <p:cNvPr id="13" name="Flèche vers le bas 12"/>
          <p:cNvSpPr/>
          <p:nvPr/>
        </p:nvSpPr>
        <p:spPr>
          <a:xfrm>
            <a:off x="7038975" y="2976563"/>
            <a:ext cx="184150" cy="349250"/>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14" name="Flèche vers le bas 13"/>
          <p:cNvSpPr/>
          <p:nvPr/>
        </p:nvSpPr>
        <p:spPr>
          <a:xfrm>
            <a:off x="6946900" y="4244975"/>
            <a:ext cx="184150" cy="349250"/>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16" name="Flèche gauche 15"/>
          <p:cNvSpPr/>
          <p:nvPr/>
        </p:nvSpPr>
        <p:spPr>
          <a:xfrm>
            <a:off x="4910138" y="5081588"/>
            <a:ext cx="311150" cy="222250"/>
          </a:xfrm>
          <a:prstGeom prst="leftArrow">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17" name="Virage 16"/>
          <p:cNvSpPr/>
          <p:nvPr/>
        </p:nvSpPr>
        <p:spPr>
          <a:xfrm rot="16200000">
            <a:off x="1701801" y="4624387"/>
            <a:ext cx="431800" cy="593725"/>
          </a:xfrm>
          <a:prstGeom prst="bentArrow">
            <a:avLst/>
          </a:prstGeom>
          <a:solidFill>
            <a:srgbClr val="5B9BD5"/>
          </a:solidFill>
          <a:ln w="12700" cap="flat" cmpd="sng" algn="ctr">
            <a:solidFill>
              <a:srgbClr val="5B9BD5">
                <a:shade val="50000"/>
              </a:srgbClr>
            </a:solidFill>
            <a:prstDash val="solid"/>
            <a:miter lim="800000"/>
          </a:ln>
          <a:effectLst/>
        </p:spPr>
        <p:txBody>
          <a:bodyPr anchor="ctr"/>
          <a:lstStyle/>
          <a:p>
            <a:pPr>
              <a:defRPr/>
            </a:pPr>
            <a:endParaRPr lang="fr-FR">
              <a:latin typeface="Times New Roman" charset="0"/>
            </a:endParaRPr>
          </a:p>
        </p:txBody>
      </p:sp>
      <p:sp>
        <p:nvSpPr>
          <p:cNvPr id="20496" name="Flèche vers le bas 17"/>
          <p:cNvSpPr>
            <a:spLocks noChangeArrowheads="1"/>
          </p:cNvSpPr>
          <p:nvPr/>
        </p:nvSpPr>
        <p:spPr bwMode="auto">
          <a:xfrm rot="10800000">
            <a:off x="1735138" y="3109913"/>
            <a:ext cx="222250" cy="431800"/>
          </a:xfrm>
          <a:prstGeom prst="downArrow">
            <a:avLst>
              <a:gd name="adj1" fmla="val 50000"/>
              <a:gd name="adj2" fmla="val 50002"/>
            </a:avLst>
          </a:prstGeom>
          <a:solidFill>
            <a:srgbClr val="5B9BD5"/>
          </a:solidFill>
          <a:ln w="12700" algn="ctr">
            <a:solidFill>
              <a:srgbClr val="41719C"/>
            </a:solidFill>
            <a:miter lim="800000"/>
            <a:headEnd/>
            <a:tailEnd/>
          </a:ln>
        </p:spPr>
        <p:txBody>
          <a:bodyPr anchor="ctr"/>
          <a:lstStyle/>
          <a:p>
            <a:endParaRPr lang="fr-FR" altLang="fr-FR"/>
          </a:p>
        </p:txBody>
      </p:sp>
      <p:sp>
        <p:nvSpPr>
          <p:cNvPr id="20497" name="Rectangle 11"/>
          <p:cNvSpPr>
            <a:spLocks noChangeArrowheads="1"/>
          </p:cNvSpPr>
          <p:nvPr/>
        </p:nvSpPr>
        <p:spPr bwMode="auto">
          <a:xfrm>
            <a:off x="82550" y="1052513"/>
            <a:ext cx="7416800" cy="369887"/>
          </a:xfrm>
          <a:prstGeom prst="rect">
            <a:avLst/>
          </a:prstGeom>
          <a:noFill/>
          <a:ln w="9525">
            <a:noFill/>
            <a:miter lim="800000"/>
            <a:headEnd/>
            <a:tailEnd/>
          </a:ln>
        </p:spPr>
        <p:txBody>
          <a:bodyPr>
            <a:spAutoFit/>
          </a:bodyPr>
          <a:lstStyle/>
          <a:p>
            <a:pPr algn="ctr">
              <a:spcAft>
                <a:spcPts val="400"/>
              </a:spcAft>
            </a:pPr>
            <a:r>
              <a:rPr lang="fr-FR" altLang="fr-FR" sz="1800" b="1">
                <a:solidFill>
                  <a:srgbClr val="3C4693"/>
                </a:solidFill>
                <a:latin typeface="Cambria" pitchFamily="18" charset="0"/>
                <a:ea typeface="CMU Concrete"/>
                <a:cs typeface="CMU Concrete"/>
              </a:rPr>
              <a:t>PRESENTATION DU PARCOURS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3075" name="Rectangle 11"/>
          <p:cNvSpPr>
            <a:spLocks noChangeArrowheads="1"/>
          </p:cNvSpPr>
          <p:nvPr/>
        </p:nvSpPr>
        <p:spPr bwMode="auto">
          <a:xfrm>
            <a:off x="650875" y="981075"/>
            <a:ext cx="8024813" cy="7170738"/>
          </a:xfrm>
          <a:prstGeom prst="rect">
            <a:avLst/>
          </a:prstGeom>
          <a:noFill/>
          <a:ln w="9525">
            <a:noFill/>
            <a:miter lim="800000"/>
            <a:headEnd/>
            <a:tailEnd/>
          </a:ln>
        </p:spPr>
        <p:txBody>
          <a:bodyPr>
            <a:spAutoFit/>
          </a:bodyPr>
          <a:lstStyle/>
          <a:p>
            <a:pPr algn="ctr">
              <a:spcAft>
                <a:spcPts val="400"/>
              </a:spcAft>
            </a:pPr>
            <a:r>
              <a:rPr lang="fr-FR" altLang="fr-FR" sz="3800" b="1">
                <a:solidFill>
                  <a:srgbClr val="3C4693"/>
                </a:solidFill>
                <a:latin typeface="Cambria" pitchFamily="18" charset="0"/>
                <a:ea typeface="CMU Concrete"/>
                <a:cs typeface="CMU Concrete"/>
              </a:rPr>
              <a:t>PRISME</a:t>
            </a:r>
          </a:p>
          <a:p>
            <a:pPr algn="ctr">
              <a:spcAft>
                <a:spcPts val="400"/>
              </a:spcAft>
            </a:pPr>
            <a:r>
              <a:rPr lang="fr-FR" altLang="fr-FR" sz="3800" b="1">
                <a:solidFill>
                  <a:srgbClr val="3C4693"/>
                </a:solidFill>
                <a:latin typeface="Cambria" pitchFamily="18" charset="0"/>
                <a:ea typeface="CMU Concrete"/>
                <a:cs typeface="CMU Concrete"/>
              </a:rPr>
              <a:t>P</a:t>
            </a:r>
            <a:r>
              <a:rPr lang="fr-FR" altLang="fr-FR" sz="3800">
                <a:solidFill>
                  <a:srgbClr val="3C4693"/>
                </a:solidFill>
                <a:latin typeface="Cambria" pitchFamily="18" charset="0"/>
                <a:ea typeface="CMU Concrete"/>
                <a:cs typeface="CMU Concrete"/>
              </a:rPr>
              <a:t>alette </a:t>
            </a:r>
            <a:r>
              <a:rPr lang="fr-FR" altLang="fr-FR" sz="3800" b="1">
                <a:solidFill>
                  <a:srgbClr val="3C4693"/>
                </a:solidFill>
                <a:latin typeface="Cambria" pitchFamily="18" charset="0"/>
                <a:ea typeface="CMU Concrete"/>
                <a:cs typeface="CMU Concrete"/>
              </a:rPr>
              <a:t>R</a:t>
            </a:r>
            <a:r>
              <a:rPr lang="fr-FR" altLang="fr-FR" sz="3800">
                <a:solidFill>
                  <a:srgbClr val="3C4693"/>
                </a:solidFill>
                <a:latin typeface="Cambria" pitchFamily="18" charset="0"/>
                <a:ea typeface="CMU Concrete"/>
                <a:cs typeface="CMU Concrete"/>
              </a:rPr>
              <a:t>essource pour l’</a:t>
            </a:r>
            <a:r>
              <a:rPr lang="fr-FR" altLang="fr-FR" sz="3800" b="1">
                <a:solidFill>
                  <a:srgbClr val="3C4693"/>
                </a:solidFill>
                <a:latin typeface="Cambria" pitchFamily="18" charset="0"/>
                <a:ea typeface="CMU Concrete"/>
                <a:cs typeface="CMU Concrete"/>
              </a:rPr>
              <a:t>I</a:t>
            </a:r>
            <a:r>
              <a:rPr lang="fr-FR" altLang="fr-FR" sz="3800">
                <a:solidFill>
                  <a:srgbClr val="3C4693"/>
                </a:solidFill>
                <a:latin typeface="Cambria" pitchFamily="18" charset="0"/>
                <a:ea typeface="CMU Concrete"/>
                <a:cs typeface="CMU Concrete"/>
              </a:rPr>
              <a:t>nclusion </a:t>
            </a:r>
            <a:r>
              <a:rPr lang="fr-FR" altLang="fr-FR" sz="3800" b="1">
                <a:solidFill>
                  <a:srgbClr val="3C4693"/>
                </a:solidFill>
                <a:latin typeface="Cambria" pitchFamily="18" charset="0"/>
                <a:ea typeface="CMU Concrete"/>
                <a:cs typeface="CMU Concrete"/>
              </a:rPr>
              <a:t>M</a:t>
            </a:r>
            <a:r>
              <a:rPr lang="fr-FR" altLang="fr-FR" sz="3800">
                <a:solidFill>
                  <a:srgbClr val="3C4693"/>
                </a:solidFill>
                <a:latin typeface="Cambria" pitchFamily="18" charset="0"/>
                <a:ea typeface="CMU Concrete"/>
                <a:cs typeface="CMU Concrete"/>
              </a:rPr>
              <a:t>edico </a:t>
            </a:r>
            <a:r>
              <a:rPr lang="fr-FR" altLang="fr-FR" sz="3800" b="1">
                <a:solidFill>
                  <a:srgbClr val="3C4693"/>
                </a:solidFill>
                <a:latin typeface="Cambria" pitchFamily="18" charset="0"/>
                <a:ea typeface="CMU Concrete"/>
                <a:cs typeface="CMU Concrete"/>
              </a:rPr>
              <a:t>S</a:t>
            </a:r>
            <a:r>
              <a:rPr lang="fr-FR" altLang="fr-FR" sz="3800">
                <a:solidFill>
                  <a:srgbClr val="3C4693"/>
                </a:solidFill>
                <a:latin typeface="Cambria" pitchFamily="18" charset="0"/>
                <a:ea typeface="CMU Concrete"/>
                <a:cs typeface="CMU Concrete"/>
              </a:rPr>
              <a:t>ocial</a:t>
            </a:r>
            <a:r>
              <a:rPr lang="fr-FR" altLang="fr-FR" sz="3800" b="1">
                <a:solidFill>
                  <a:srgbClr val="3C4693"/>
                </a:solidFill>
                <a:latin typeface="Cambria" pitchFamily="18" charset="0"/>
                <a:ea typeface="CMU Concrete"/>
                <a:cs typeface="CMU Concrete"/>
              </a:rPr>
              <a:t>E</a:t>
            </a:r>
            <a:r>
              <a:rPr lang="fr-FR" altLang="fr-FR" sz="3800">
                <a:solidFill>
                  <a:srgbClr val="3C4693"/>
                </a:solidFill>
                <a:latin typeface="Cambria" pitchFamily="18" charset="0"/>
                <a:ea typeface="CMU Concrete"/>
                <a:cs typeface="CMU Concrete"/>
              </a:rPr>
              <a:t> </a:t>
            </a:r>
          </a:p>
          <a:p>
            <a:pPr algn="ctr">
              <a:spcAft>
                <a:spcPts val="400"/>
              </a:spcAft>
            </a:pPr>
            <a:endParaRPr lang="fr-FR" altLang="fr-FR" sz="3800">
              <a:solidFill>
                <a:srgbClr val="3C4693"/>
              </a:solidFill>
              <a:latin typeface="Cambria" pitchFamily="18" charset="0"/>
              <a:ea typeface="CMU Concrete"/>
              <a:cs typeface="CMU Concrete"/>
            </a:endParaRPr>
          </a:p>
          <a:p>
            <a:pPr algn="just">
              <a:spcAft>
                <a:spcPts val="400"/>
              </a:spcAft>
            </a:pPr>
            <a:r>
              <a:rPr lang="fr-FR" sz="2000">
                <a:latin typeface="Arial" pitchFamily="34" charset="0"/>
              </a:rPr>
              <a:t>« </a:t>
            </a:r>
            <a:r>
              <a:rPr lang="fr-FR" sz="2800">
                <a:latin typeface="Arial" pitchFamily="34" charset="0"/>
              </a:rPr>
              <a:t>Le dispositif PRISME, issu d’une expérimentation mise en œuvre par l’association GEIST 21-Trisomie 21 Mayenne, a été élaboré au cours des années 2013-2015 et sa mise en œuvre effective dans la Loire a été enclenchée en septembre 2015. »</a:t>
            </a:r>
          </a:p>
          <a:p>
            <a:pPr eaLnBrk="0" hangingPunct="0">
              <a:spcBef>
                <a:spcPct val="20000"/>
              </a:spcBef>
            </a:pPr>
            <a:endParaRPr lang="fr-FR" sz="2000">
              <a:latin typeface="Arial" pitchFamily="34" charset="0"/>
            </a:endParaRPr>
          </a:p>
          <a:p>
            <a:pPr algn="just">
              <a:spcAft>
                <a:spcPts val="400"/>
              </a:spcAft>
            </a:pPr>
            <a:endParaRPr lang="fr-FR" altLang="fr-FR" sz="2000">
              <a:solidFill>
                <a:srgbClr val="3C4693"/>
              </a:solidFill>
              <a:latin typeface="Cambria" pitchFamily="18" charset="0"/>
              <a:ea typeface="CMU Concrete"/>
              <a:cs typeface="CMU Concrete"/>
            </a:endParaRPr>
          </a:p>
          <a:p>
            <a:pPr algn="ctr">
              <a:spcAft>
                <a:spcPts val="400"/>
              </a:spcAft>
            </a:pPr>
            <a:endParaRPr lang="fr-FR" altLang="fr-FR" sz="3800">
              <a:solidFill>
                <a:srgbClr val="3C4693"/>
              </a:solidFill>
              <a:latin typeface="Cambria" pitchFamily="18" charset="0"/>
              <a:ea typeface="CMU Concrete"/>
              <a:cs typeface="CMU Concrete"/>
            </a:endParaRPr>
          </a:p>
          <a:p>
            <a:pPr algn="ctr">
              <a:spcAft>
                <a:spcPts val="400"/>
              </a:spcAft>
            </a:pPr>
            <a:endParaRPr lang="fr-FR" altLang="fr-FR" sz="3800">
              <a:solidFill>
                <a:srgbClr val="3C4693"/>
              </a:solidFill>
              <a:latin typeface="Cambria" pitchFamily="18" charset="0"/>
              <a:ea typeface="CMU Concrete"/>
              <a:cs typeface="CMU Concret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21507" name="Titre 1"/>
          <p:cNvSpPr>
            <a:spLocks noGrp="1"/>
          </p:cNvSpPr>
          <p:nvPr>
            <p:ph type="title"/>
          </p:nvPr>
        </p:nvSpPr>
        <p:spPr>
          <a:xfrm>
            <a:off x="457200" y="836613"/>
            <a:ext cx="8229600" cy="3960812"/>
          </a:xfrm>
        </p:spPr>
        <p:txBody>
          <a:bodyPr/>
          <a:lstStyle/>
          <a:p>
            <a:r>
              <a:rPr lang="fr-FR" altLang="fr-FR" smtClean="0"/>
              <a:t>Utilisation d’outils visuels comme la Carte mentale</a:t>
            </a:r>
            <a:br>
              <a:rPr lang="fr-FR" altLang="fr-FR" smtClean="0"/>
            </a:br>
            <a:r>
              <a:rPr lang="fr-FR" altLang="fr-FR" smtClean="0"/>
              <a:t>Adaptation des textes en FALC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pic>
        <p:nvPicPr>
          <p:cNvPr id="22531" name="Picture 2"/>
          <p:cNvPicPr>
            <a:picLocks noChangeAspect="1" noChangeArrowheads="1"/>
          </p:cNvPicPr>
          <p:nvPr/>
        </p:nvPicPr>
        <p:blipFill>
          <a:blip r:embed="rId4" cstate="print"/>
          <a:srcRect/>
          <a:stretch>
            <a:fillRect/>
          </a:stretch>
        </p:blipFill>
        <p:spPr bwMode="auto">
          <a:xfrm>
            <a:off x="323850" y="1989138"/>
            <a:ext cx="8624888" cy="4248150"/>
          </a:xfrm>
          <a:prstGeom prst="rect">
            <a:avLst/>
          </a:prstGeom>
          <a:noFill/>
          <a:ln w="9525">
            <a:noFill/>
            <a:miter lim="800000"/>
            <a:headEnd/>
            <a:tailEnd/>
          </a:ln>
        </p:spPr>
      </p:pic>
      <p:sp>
        <p:nvSpPr>
          <p:cNvPr id="22532" name="Titre 1"/>
          <p:cNvSpPr>
            <a:spLocks noGrp="1"/>
          </p:cNvSpPr>
          <p:nvPr>
            <p:ph type="title"/>
          </p:nvPr>
        </p:nvSpPr>
        <p:spPr>
          <a:xfrm>
            <a:off x="323850" y="692150"/>
            <a:ext cx="8229600" cy="1296988"/>
          </a:xfrm>
        </p:spPr>
        <p:txBody>
          <a:bodyPr/>
          <a:lstStyle/>
          <a:p>
            <a:r>
              <a:rPr lang="fr-FR" altLang="fr-FR" smtClean="0"/>
              <a:t>UNE CARTE MENTALE KESAKO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1"/>
          <p:cNvSpPr>
            <a:spLocks noChangeArrowheads="1"/>
          </p:cNvSpPr>
          <p:nvPr/>
        </p:nvSpPr>
        <p:spPr bwMode="auto">
          <a:xfrm>
            <a:off x="-31750" y="277813"/>
            <a:ext cx="7416800" cy="369887"/>
          </a:xfrm>
          <a:prstGeom prst="rect">
            <a:avLst/>
          </a:prstGeom>
          <a:noFill/>
          <a:ln w="9525">
            <a:noFill/>
            <a:miter lim="800000"/>
            <a:headEnd/>
            <a:tailEnd/>
          </a:ln>
        </p:spPr>
        <p:txBody>
          <a:bodyPr>
            <a:spAutoFit/>
          </a:bodyPr>
          <a:lstStyle/>
          <a:p>
            <a:pPr algn="ctr">
              <a:spcAft>
                <a:spcPts val="400"/>
              </a:spcAft>
            </a:pPr>
            <a:r>
              <a:rPr lang="fr-FR" altLang="fr-FR" sz="1800" b="1">
                <a:solidFill>
                  <a:srgbClr val="3C4693"/>
                </a:solidFill>
                <a:latin typeface="Cambria" pitchFamily="18" charset="0"/>
                <a:ea typeface="CMU Concrete"/>
                <a:cs typeface="CMU Concrete"/>
              </a:rPr>
              <a:t>Pôle de Compétence et de Prestations Externalisées</a:t>
            </a:r>
          </a:p>
        </p:txBody>
      </p:sp>
      <p:pic>
        <p:nvPicPr>
          <p:cNvPr id="23555" name="Image 1" descr="42 LOIRE"/>
          <p:cNvPicPr>
            <a:picLocks noChangeAspect="1" noChangeArrowheads="1"/>
          </p:cNvPicPr>
          <p:nvPr/>
        </p:nvPicPr>
        <p:blipFill>
          <a:blip r:embed="rId4" cstate="print"/>
          <a:srcRect/>
          <a:stretch>
            <a:fillRect/>
          </a:stretch>
        </p:blipFill>
        <p:spPr bwMode="auto">
          <a:xfrm>
            <a:off x="6553200" y="0"/>
            <a:ext cx="2590800" cy="1295400"/>
          </a:xfrm>
          <a:prstGeom prst="rect">
            <a:avLst/>
          </a:prstGeom>
          <a:noFill/>
          <a:ln w="9525">
            <a:noFill/>
            <a:miter lim="800000"/>
            <a:headEnd/>
            <a:tailEnd/>
          </a:ln>
        </p:spPr>
      </p:pic>
      <p:sp>
        <p:nvSpPr>
          <p:cNvPr id="23556" name="Titre 1"/>
          <p:cNvSpPr>
            <a:spLocks noGrp="1"/>
          </p:cNvSpPr>
          <p:nvPr>
            <p:ph type="title"/>
          </p:nvPr>
        </p:nvSpPr>
        <p:spPr>
          <a:xfrm>
            <a:off x="323850" y="692150"/>
            <a:ext cx="8229600" cy="1296988"/>
          </a:xfrm>
        </p:spPr>
        <p:txBody>
          <a:bodyPr/>
          <a:lstStyle/>
          <a:p>
            <a:r>
              <a:rPr lang="fr-FR" altLang="fr-FR" smtClean="0"/>
              <a:t>QUELQUES CHIFFRES</a:t>
            </a:r>
          </a:p>
        </p:txBody>
      </p:sp>
      <p:graphicFrame>
        <p:nvGraphicFramePr>
          <p:cNvPr id="23557" name="Graphique 5"/>
          <p:cNvGraphicFramePr>
            <a:graphicFrameLocks/>
          </p:cNvGraphicFramePr>
          <p:nvPr/>
        </p:nvGraphicFramePr>
        <p:xfrm>
          <a:off x="1695450" y="3233738"/>
          <a:ext cx="6235700" cy="3270250"/>
        </p:xfrm>
        <a:graphic>
          <a:graphicData uri="http://schemas.openxmlformats.org/presentationml/2006/ole">
            <p:oleObj spid="_x0000_s23557" r:id="rId5" imgW="6236749" imgH="3267739" progId="Excel.Chart.8">
              <p:embed/>
            </p:oleObj>
          </a:graphicData>
        </a:graphic>
      </p:graphicFrame>
      <p:sp>
        <p:nvSpPr>
          <p:cNvPr id="23558" name="Titre 1"/>
          <p:cNvSpPr txBox="1">
            <a:spLocks/>
          </p:cNvSpPr>
          <p:nvPr/>
        </p:nvSpPr>
        <p:spPr bwMode="auto">
          <a:xfrm>
            <a:off x="490538" y="1700213"/>
            <a:ext cx="8229600" cy="1296987"/>
          </a:xfrm>
          <a:prstGeom prst="rect">
            <a:avLst/>
          </a:prstGeom>
          <a:noFill/>
          <a:ln w="9525">
            <a:noFill/>
            <a:miter lim="800000"/>
            <a:headEnd/>
            <a:tailEnd/>
          </a:ln>
        </p:spPr>
        <p:txBody>
          <a:bodyPr anchor="ctr"/>
          <a:lstStyle/>
          <a:p>
            <a:pPr algn="ctr" eaLnBrk="0" hangingPunct="0"/>
            <a:r>
              <a:rPr lang="fr-FR" altLang="fr-FR" sz="4400">
                <a:solidFill>
                  <a:schemeClr val="tx2"/>
                </a:solidFill>
                <a:latin typeface="Arial" pitchFamily="34" charset="0"/>
              </a:rPr>
              <a:t>96 personnes rencontrées depuis le 1/01/2018</a:t>
            </a:r>
          </a:p>
        </p:txBody>
      </p:sp>
      <p:graphicFrame>
        <p:nvGraphicFramePr>
          <p:cNvPr id="23559" name="Graphique 7"/>
          <p:cNvGraphicFramePr>
            <a:graphicFrameLocks/>
          </p:cNvGraphicFramePr>
          <p:nvPr/>
        </p:nvGraphicFramePr>
        <p:xfrm>
          <a:off x="1281113" y="3090863"/>
          <a:ext cx="6294437" cy="3413125"/>
        </p:xfrm>
        <a:graphic>
          <a:graphicData uri="http://schemas.openxmlformats.org/presentationml/2006/ole">
            <p:oleObj spid="_x0000_s23559" r:id="rId6" imgW="6297714" imgH="3414056" progId="Excel.Char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1"/>
          <p:cNvSpPr>
            <a:spLocks noChangeArrowheads="1"/>
          </p:cNvSpPr>
          <p:nvPr/>
        </p:nvSpPr>
        <p:spPr bwMode="auto">
          <a:xfrm>
            <a:off x="-31750" y="277813"/>
            <a:ext cx="7416800" cy="369887"/>
          </a:xfrm>
          <a:prstGeom prst="rect">
            <a:avLst/>
          </a:prstGeom>
          <a:noFill/>
          <a:ln w="9525">
            <a:noFill/>
            <a:miter lim="800000"/>
            <a:headEnd/>
            <a:tailEnd/>
          </a:ln>
        </p:spPr>
        <p:txBody>
          <a:bodyPr>
            <a:spAutoFit/>
          </a:bodyPr>
          <a:lstStyle/>
          <a:p>
            <a:pPr algn="ctr">
              <a:spcAft>
                <a:spcPts val="400"/>
              </a:spcAft>
            </a:pPr>
            <a:r>
              <a:rPr lang="fr-FR" altLang="fr-FR" sz="1800" b="1">
                <a:solidFill>
                  <a:srgbClr val="3C4693"/>
                </a:solidFill>
                <a:latin typeface="Cambria" pitchFamily="18" charset="0"/>
                <a:ea typeface="CMU Concrete"/>
                <a:cs typeface="CMU Concrete"/>
              </a:rPr>
              <a:t>Pôle de Compétence et de Prestations Externalisées</a:t>
            </a:r>
          </a:p>
        </p:txBody>
      </p:sp>
      <p:pic>
        <p:nvPicPr>
          <p:cNvPr id="24579"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24580" name="Titre 1"/>
          <p:cNvSpPr>
            <a:spLocks noGrp="1"/>
          </p:cNvSpPr>
          <p:nvPr>
            <p:ph type="title"/>
          </p:nvPr>
        </p:nvSpPr>
        <p:spPr>
          <a:xfrm>
            <a:off x="323850" y="692150"/>
            <a:ext cx="8229600" cy="1296988"/>
          </a:xfrm>
        </p:spPr>
        <p:txBody>
          <a:bodyPr/>
          <a:lstStyle/>
          <a:p>
            <a:r>
              <a:rPr lang="fr-FR" altLang="fr-FR" smtClean="0"/>
              <a:t>24 SORTIES </a:t>
            </a:r>
          </a:p>
        </p:txBody>
      </p:sp>
      <p:graphicFrame>
        <p:nvGraphicFramePr>
          <p:cNvPr id="4" name="Tableau 3"/>
          <p:cNvGraphicFramePr>
            <a:graphicFrameLocks noGrp="1"/>
          </p:cNvGraphicFramePr>
          <p:nvPr/>
        </p:nvGraphicFramePr>
        <p:xfrm>
          <a:off x="827088" y="2133600"/>
          <a:ext cx="6840537" cy="3598863"/>
        </p:xfrm>
        <a:graphic>
          <a:graphicData uri="http://schemas.openxmlformats.org/drawingml/2006/table">
            <a:tbl>
              <a:tblPr>
                <a:tableStyleId>{5C22544A-7EE6-4342-B048-85BDC9FD1C3A}</a:tableStyleId>
              </a:tblPr>
              <a:tblGrid>
                <a:gridCol w="1710134"/>
                <a:gridCol w="1710134"/>
                <a:gridCol w="1710134"/>
                <a:gridCol w="1710134"/>
              </a:tblGrid>
              <a:tr h="378827">
                <a:tc>
                  <a:txBody>
                    <a:bodyPr/>
                    <a:lstStyle/>
                    <a:p>
                      <a:pPr algn="l" fontAlgn="b"/>
                      <a:r>
                        <a:rPr lang="fr-FR" sz="1100" u="none" strike="noStrike">
                          <a:effectLst/>
                        </a:rPr>
                        <a:t> </a:t>
                      </a:r>
                      <a:endParaRPr lang="fr-FR" sz="1100" b="0" i="0" u="none" strike="noStrike">
                        <a:solidFill>
                          <a:srgbClr val="000000"/>
                        </a:solidFill>
                        <a:effectLst/>
                        <a:latin typeface="Calibri"/>
                      </a:endParaRPr>
                    </a:p>
                  </a:txBody>
                  <a:tcPr marL="9525" marR="9525" marT="9521" marB="0" anchor="b"/>
                </a:tc>
                <a:tc>
                  <a:txBody>
                    <a:bodyPr/>
                    <a:lstStyle/>
                    <a:p>
                      <a:pPr algn="l" fontAlgn="b"/>
                      <a:r>
                        <a:rPr lang="fr-FR" sz="1100" u="none" strike="noStrike">
                          <a:effectLst/>
                        </a:rPr>
                        <a:t>ENFANTS</a:t>
                      </a:r>
                      <a:endParaRPr lang="fr-FR" sz="1100" b="1" i="0" u="none" strike="noStrike">
                        <a:solidFill>
                          <a:srgbClr val="000000"/>
                        </a:solidFill>
                        <a:effectLst/>
                        <a:latin typeface="Calibri"/>
                      </a:endParaRPr>
                    </a:p>
                  </a:txBody>
                  <a:tcPr marL="9525" marR="9525" marT="9521" marB="0" anchor="b"/>
                </a:tc>
                <a:tc>
                  <a:txBody>
                    <a:bodyPr/>
                    <a:lstStyle/>
                    <a:p>
                      <a:pPr algn="l" fontAlgn="b"/>
                      <a:r>
                        <a:rPr lang="fr-FR" sz="1100" u="none" strike="noStrike">
                          <a:effectLst/>
                        </a:rPr>
                        <a:t>ADULTES</a:t>
                      </a:r>
                      <a:endParaRPr lang="fr-FR" sz="1100" b="1"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TOTAL</a:t>
                      </a:r>
                      <a:endParaRPr lang="fr-FR" sz="1100" b="1" i="0" u="none" strike="noStrike">
                        <a:solidFill>
                          <a:srgbClr val="000000"/>
                        </a:solidFill>
                        <a:effectLst/>
                        <a:latin typeface="Calibri"/>
                      </a:endParaRPr>
                    </a:p>
                  </a:txBody>
                  <a:tcPr marL="9525" marR="9525" marT="9521" marB="0" anchor="b"/>
                </a:tc>
              </a:tr>
              <a:tr h="685678">
                <a:tc>
                  <a:txBody>
                    <a:bodyPr/>
                    <a:lstStyle/>
                    <a:p>
                      <a:pPr algn="l" fontAlgn="b"/>
                      <a:r>
                        <a:rPr lang="fr-FR" sz="1100" u="none" strike="noStrike">
                          <a:effectLst/>
                        </a:rPr>
                        <a:t>SORTIS DEF</a:t>
                      </a:r>
                      <a:endParaRPr lang="fr-FR" sz="1100" b="0"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8</a:t>
                      </a:r>
                      <a:endParaRPr lang="fr-FR" sz="1100" b="0"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1</a:t>
                      </a:r>
                      <a:endParaRPr lang="fr-FR" sz="1100" b="0" i="0" u="none" strike="noStrike">
                        <a:solidFill>
                          <a:srgbClr val="000000"/>
                        </a:solidFill>
                        <a:effectLst/>
                        <a:latin typeface="Calibri"/>
                      </a:endParaRPr>
                    </a:p>
                  </a:txBody>
                  <a:tcPr marL="9525" marR="9525" marT="9521" marB="0" anchor="b"/>
                </a:tc>
                <a:tc>
                  <a:txBody>
                    <a:bodyPr/>
                    <a:lstStyle/>
                    <a:p>
                      <a:pPr algn="r" fontAlgn="b"/>
                      <a:r>
                        <a:rPr lang="fr-FR" sz="1100" u="none" strike="noStrike">
                          <a:effectLst/>
                        </a:rPr>
                        <a:t>9</a:t>
                      </a:r>
                      <a:endParaRPr lang="fr-FR" sz="1100" b="0" i="0" u="none" strike="noStrike">
                        <a:solidFill>
                          <a:srgbClr val="000000"/>
                        </a:solidFill>
                        <a:effectLst/>
                        <a:latin typeface="Calibri"/>
                      </a:endParaRPr>
                    </a:p>
                  </a:txBody>
                  <a:tcPr marL="9525" marR="9525" marT="9521" marB="0" anchor="b"/>
                </a:tc>
              </a:tr>
              <a:tr h="757656">
                <a:tc>
                  <a:txBody>
                    <a:bodyPr/>
                    <a:lstStyle/>
                    <a:p>
                      <a:pPr algn="l" fontAlgn="b"/>
                      <a:r>
                        <a:rPr lang="fr-FR" sz="1100" u="none" strike="noStrike">
                          <a:effectLst/>
                        </a:rPr>
                        <a:t>SORTIS VERS T21</a:t>
                      </a:r>
                      <a:endParaRPr lang="fr-FR" sz="1100" b="0"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8</a:t>
                      </a:r>
                      <a:endParaRPr lang="fr-FR" sz="1100" b="0"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4</a:t>
                      </a:r>
                      <a:endParaRPr lang="fr-FR" sz="1100" b="0" i="0" u="none" strike="noStrike">
                        <a:solidFill>
                          <a:srgbClr val="000000"/>
                        </a:solidFill>
                        <a:effectLst/>
                        <a:latin typeface="Calibri"/>
                      </a:endParaRPr>
                    </a:p>
                  </a:txBody>
                  <a:tcPr marL="9525" marR="9525" marT="9521" marB="0" anchor="b"/>
                </a:tc>
                <a:tc>
                  <a:txBody>
                    <a:bodyPr/>
                    <a:lstStyle/>
                    <a:p>
                      <a:pPr algn="r" fontAlgn="b"/>
                      <a:r>
                        <a:rPr lang="fr-FR" sz="1100" u="none" strike="noStrike">
                          <a:effectLst/>
                        </a:rPr>
                        <a:t>12</a:t>
                      </a:r>
                      <a:endParaRPr lang="fr-FR" sz="1100" b="0" i="0" u="none" strike="noStrike">
                        <a:solidFill>
                          <a:srgbClr val="000000"/>
                        </a:solidFill>
                        <a:effectLst/>
                        <a:latin typeface="Calibri"/>
                      </a:endParaRPr>
                    </a:p>
                  </a:txBody>
                  <a:tcPr marL="9525" marR="9525" marT="9521" marB="0" anchor="b"/>
                </a:tc>
              </a:tr>
              <a:tr h="1019047">
                <a:tc>
                  <a:txBody>
                    <a:bodyPr/>
                    <a:lstStyle/>
                    <a:p>
                      <a:pPr algn="l" fontAlgn="b"/>
                      <a:r>
                        <a:rPr lang="fr-FR" sz="1100" u="none" strike="noStrike">
                          <a:effectLst/>
                        </a:rPr>
                        <a:t>SORTIS AUTRE SERVICES</a:t>
                      </a:r>
                      <a:endParaRPr lang="fr-FR" sz="1100" b="0"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2</a:t>
                      </a:r>
                      <a:endParaRPr lang="fr-FR" sz="1100" b="0"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0</a:t>
                      </a:r>
                      <a:endParaRPr lang="fr-FR" sz="1100" b="0" i="0" u="none" strike="noStrike">
                        <a:solidFill>
                          <a:srgbClr val="000000"/>
                        </a:solidFill>
                        <a:effectLst/>
                        <a:latin typeface="Calibri"/>
                      </a:endParaRPr>
                    </a:p>
                  </a:txBody>
                  <a:tcPr marL="9525" marR="9525" marT="9521" marB="0" anchor="b"/>
                </a:tc>
                <a:tc>
                  <a:txBody>
                    <a:bodyPr/>
                    <a:lstStyle/>
                    <a:p>
                      <a:pPr algn="r" fontAlgn="b"/>
                      <a:r>
                        <a:rPr lang="fr-FR" sz="1100" u="none" strike="noStrike">
                          <a:effectLst/>
                        </a:rPr>
                        <a:t>2</a:t>
                      </a:r>
                      <a:endParaRPr lang="fr-FR" sz="1100" b="0" i="0" u="none" strike="noStrike">
                        <a:solidFill>
                          <a:srgbClr val="000000"/>
                        </a:solidFill>
                        <a:effectLst/>
                        <a:latin typeface="Calibri"/>
                      </a:endParaRPr>
                    </a:p>
                  </a:txBody>
                  <a:tcPr marL="9525" marR="9525" marT="9521" marB="0" anchor="b"/>
                </a:tc>
              </a:tr>
              <a:tr h="378827">
                <a:tc>
                  <a:txBody>
                    <a:bodyPr/>
                    <a:lstStyle/>
                    <a:p>
                      <a:pPr algn="l" fontAlgn="b"/>
                      <a:r>
                        <a:rPr lang="fr-FR" sz="1100" u="none" strike="noStrike">
                          <a:effectLst/>
                        </a:rPr>
                        <a:t>DCD</a:t>
                      </a:r>
                      <a:endParaRPr lang="fr-FR" sz="1100" b="0"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1</a:t>
                      </a:r>
                      <a:endParaRPr lang="fr-FR" sz="1100" b="0"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0</a:t>
                      </a:r>
                      <a:endParaRPr lang="fr-FR" sz="1100" b="0" i="0" u="none" strike="noStrike">
                        <a:solidFill>
                          <a:srgbClr val="000000"/>
                        </a:solidFill>
                        <a:effectLst/>
                        <a:latin typeface="Calibri"/>
                      </a:endParaRPr>
                    </a:p>
                  </a:txBody>
                  <a:tcPr marL="9525" marR="9525" marT="9521" marB="0" anchor="b"/>
                </a:tc>
                <a:tc>
                  <a:txBody>
                    <a:bodyPr/>
                    <a:lstStyle/>
                    <a:p>
                      <a:pPr algn="r" fontAlgn="b"/>
                      <a:r>
                        <a:rPr lang="fr-FR" sz="1100" u="none" strike="noStrike">
                          <a:effectLst/>
                        </a:rPr>
                        <a:t>1</a:t>
                      </a:r>
                      <a:endParaRPr lang="fr-FR" sz="1100" b="0" i="0" u="none" strike="noStrike">
                        <a:solidFill>
                          <a:srgbClr val="000000"/>
                        </a:solidFill>
                        <a:effectLst/>
                        <a:latin typeface="Calibri"/>
                      </a:endParaRPr>
                    </a:p>
                  </a:txBody>
                  <a:tcPr marL="9525" marR="9525" marT="9521" marB="0" anchor="b"/>
                </a:tc>
              </a:tr>
              <a:tr h="378827">
                <a:tc>
                  <a:txBody>
                    <a:bodyPr/>
                    <a:lstStyle/>
                    <a:p>
                      <a:pPr algn="l" fontAlgn="b"/>
                      <a:r>
                        <a:rPr lang="fr-FR" sz="1100" u="none" strike="noStrike">
                          <a:effectLst/>
                        </a:rPr>
                        <a:t>TOTAL</a:t>
                      </a:r>
                      <a:endParaRPr lang="fr-FR" sz="1100" b="1"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19</a:t>
                      </a:r>
                      <a:endParaRPr lang="fr-FR" sz="1100" b="1" i="0" u="none" strike="noStrike">
                        <a:solidFill>
                          <a:srgbClr val="000000"/>
                        </a:solidFill>
                        <a:effectLst/>
                        <a:latin typeface="Calibri"/>
                      </a:endParaRPr>
                    </a:p>
                  </a:txBody>
                  <a:tcPr marL="9525" marR="9525" marT="9521" marB="0" anchor="b"/>
                </a:tc>
                <a:tc>
                  <a:txBody>
                    <a:bodyPr/>
                    <a:lstStyle/>
                    <a:p>
                      <a:pPr algn="ctr" fontAlgn="b"/>
                      <a:r>
                        <a:rPr lang="fr-FR" sz="1100" u="none" strike="noStrike">
                          <a:effectLst/>
                        </a:rPr>
                        <a:t>5</a:t>
                      </a:r>
                      <a:endParaRPr lang="fr-FR" sz="1100" b="1" i="0" u="none" strike="noStrike">
                        <a:solidFill>
                          <a:srgbClr val="000000"/>
                        </a:solidFill>
                        <a:effectLst/>
                        <a:latin typeface="Calibri"/>
                      </a:endParaRPr>
                    </a:p>
                  </a:txBody>
                  <a:tcPr marL="9525" marR="9525" marT="9521" marB="0" anchor="b"/>
                </a:tc>
                <a:tc>
                  <a:txBody>
                    <a:bodyPr/>
                    <a:lstStyle/>
                    <a:p>
                      <a:pPr algn="r" fontAlgn="b"/>
                      <a:r>
                        <a:rPr lang="fr-FR" sz="1100" u="none" strike="noStrike" dirty="0">
                          <a:effectLst/>
                        </a:rPr>
                        <a:t>24</a:t>
                      </a:r>
                      <a:endParaRPr lang="fr-FR" sz="1100" b="1" i="0" u="none" strike="noStrike" dirty="0">
                        <a:solidFill>
                          <a:srgbClr val="000000"/>
                        </a:solidFill>
                        <a:effectLst/>
                        <a:latin typeface="Calibri"/>
                      </a:endParaRPr>
                    </a:p>
                  </a:txBody>
                  <a:tcPr marL="9525" marR="9525" marT="9521" marB="0" anchor="b"/>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1"/>
          <p:cNvSpPr>
            <a:spLocks noChangeArrowheads="1"/>
          </p:cNvSpPr>
          <p:nvPr/>
        </p:nvSpPr>
        <p:spPr bwMode="auto">
          <a:xfrm>
            <a:off x="-31750" y="277813"/>
            <a:ext cx="7416800" cy="369887"/>
          </a:xfrm>
          <a:prstGeom prst="rect">
            <a:avLst/>
          </a:prstGeom>
          <a:noFill/>
          <a:ln w="9525">
            <a:noFill/>
            <a:miter lim="800000"/>
            <a:headEnd/>
            <a:tailEnd/>
          </a:ln>
        </p:spPr>
        <p:txBody>
          <a:bodyPr>
            <a:spAutoFit/>
          </a:bodyPr>
          <a:lstStyle/>
          <a:p>
            <a:pPr algn="ctr">
              <a:spcAft>
                <a:spcPts val="400"/>
              </a:spcAft>
            </a:pPr>
            <a:r>
              <a:rPr lang="fr-FR" altLang="fr-FR" sz="1800" b="1">
                <a:solidFill>
                  <a:srgbClr val="3C4693"/>
                </a:solidFill>
                <a:latin typeface="Cambria" pitchFamily="18" charset="0"/>
                <a:ea typeface="CMU Concrete"/>
                <a:cs typeface="CMU Concrete"/>
              </a:rPr>
              <a:t>Pôle de Compétence et de Prestations Externalisées</a:t>
            </a:r>
          </a:p>
        </p:txBody>
      </p:sp>
      <p:pic>
        <p:nvPicPr>
          <p:cNvPr id="25603"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25604" name="Titre 1"/>
          <p:cNvSpPr>
            <a:spLocks noGrp="1"/>
          </p:cNvSpPr>
          <p:nvPr>
            <p:ph type="title"/>
          </p:nvPr>
        </p:nvSpPr>
        <p:spPr>
          <a:xfrm>
            <a:off x="179388" y="692150"/>
            <a:ext cx="8785225" cy="5976938"/>
          </a:xfrm>
        </p:spPr>
        <p:txBody>
          <a:bodyPr/>
          <a:lstStyle/>
          <a:p>
            <a:pPr marL="571500" indent="-571500">
              <a:buFontTx/>
              <a:buChar char="•"/>
            </a:pPr>
            <a:r>
              <a:rPr lang="fr-FR" altLang="fr-FR" smtClean="0"/>
              <a:t/>
            </a:r>
            <a:br>
              <a:rPr lang="fr-FR" altLang="fr-FR" smtClean="0"/>
            </a:br>
            <a:r>
              <a:rPr lang="fr-FR" altLang="fr-FR" smtClean="0"/>
              <a:t>Concrètement</a:t>
            </a:r>
            <a:br>
              <a:rPr lang="fr-FR" altLang="fr-FR" smtClean="0"/>
            </a:br>
            <a:r>
              <a:rPr lang="fr-FR" altLang="fr-FR" smtClean="0"/>
              <a:t>PRISME PCPE </a:t>
            </a:r>
            <a:br>
              <a:rPr lang="fr-FR" altLang="fr-FR" smtClean="0"/>
            </a:br>
            <a:r>
              <a:rPr lang="fr-FR" altLang="fr-FR" smtClean="0"/>
              <a:t>permet pour les adultes de travailler un accompagnement</a:t>
            </a:r>
            <a:br>
              <a:rPr lang="fr-FR" altLang="fr-FR" smtClean="0"/>
            </a:br>
            <a:r>
              <a:rPr lang="fr-FR" altLang="fr-FR" smtClean="0"/>
              <a:t>soit dans l’attente d’entrée sur un service</a:t>
            </a:r>
            <a:br>
              <a:rPr lang="fr-FR" altLang="fr-FR" smtClean="0"/>
            </a:br>
            <a:r>
              <a:rPr lang="fr-FR" altLang="fr-FR" smtClean="0"/>
              <a:t>soit dans l’accès au droit, la remobilisation…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395288" y="800100"/>
            <a:ext cx="8229600" cy="581025"/>
          </a:xfrm>
        </p:spPr>
        <p:txBody>
          <a:bodyPr/>
          <a:lstStyle/>
          <a:p>
            <a:r>
              <a:rPr lang="fr-FR" altLang="fr-FR" smtClean="0"/>
              <a:t>LES -</a:t>
            </a:r>
          </a:p>
        </p:txBody>
      </p:sp>
      <p:sp>
        <p:nvSpPr>
          <p:cNvPr id="26627" name="Rectangle 11"/>
          <p:cNvSpPr>
            <a:spLocks noChangeArrowheads="1"/>
          </p:cNvSpPr>
          <p:nvPr/>
        </p:nvSpPr>
        <p:spPr bwMode="auto">
          <a:xfrm>
            <a:off x="684213" y="2798763"/>
            <a:ext cx="7416800" cy="1312862"/>
          </a:xfrm>
          <a:prstGeom prst="rect">
            <a:avLst/>
          </a:prstGeom>
          <a:noFill/>
          <a:ln w="9525">
            <a:noFill/>
            <a:miter lim="800000"/>
            <a:headEnd/>
            <a:tailEnd/>
          </a:ln>
        </p:spPr>
        <p:txBody>
          <a:bodyPr>
            <a:spAutoFit/>
          </a:bodyPr>
          <a:lstStyle/>
          <a:p>
            <a:pPr algn="ctr">
              <a:spcAft>
                <a:spcPts val="400"/>
              </a:spcAft>
            </a:pPr>
            <a:endParaRPr lang="fr-FR" altLang="fr-FR" sz="3800" b="1">
              <a:solidFill>
                <a:srgbClr val="3C4693"/>
              </a:solidFill>
              <a:latin typeface="Cambria" pitchFamily="18" charset="0"/>
              <a:ea typeface="CMU Concrete"/>
              <a:cs typeface="CMU Concrete"/>
            </a:endParaRPr>
          </a:p>
          <a:p>
            <a:pPr algn="ctr">
              <a:spcAft>
                <a:spcPts val="400"/>
              </a:spcAft>
            </a:pPr>
            <a:endParaRPr lang="fr-FR" altLang="fr-FR" sz="3800" b="1">
              <a:solidFill>
                <a:srgbClr val="3C4693"/>
              </a:solidFill>
              <a:latin typeface="Cambria" pitchFamily="18" charset="0"/>
              <a:ea typeface="CMU Concrete"/>
              <a:cs typeface="CMU Concrete"/>
            </a:endParaRPr>
          </a:p>
        </p:txBody>
      </p:sp>
      <p:sp>
        <p:nvSpPr>
          <p:cNvPr id="5" name="ZoneTexte 4"/>
          <p:cNvSpPr txBox="1">
            <a:spLocks noChangeArrowheads="1"/>
          </p:cNvSpPr>
          <p:nvPr/>
        </p:nvSpPr>
        <p:spPr bwMode="auto">
          <a:xfrm>
            <a:off x="106363" y="1557338"/>
            <a:ext cx="9144000" cy="6873875"/>
          </a:xfrm>
          <a:prstGeom prst="rect">
            <a:avLst/>
          </a:prstGeom>
          <a:noFill/>
          <a:ln>
            <a:noFill/>
          </a:ln>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457200" indent="-457200">
              <a:spcAft>
                <a:spcPts val="400"/>
              </a:spcAft>
              <a:buFont typeface="Wingdings" pitchFamily="2" charset="2"/>
              <a:buChar char="Ø"/>
              <a:defRPr/>
            </a:pPr>
            <a:r>
              <a:rPr lang="fr-FR" altLang="fr-FR" sz="3600" b="1" dirty="0" smtClean="0">
                <a:solidFill>
                  <a:srgbClr val="3C4693"/>
                </a:solidFill>
                <a:latin typeface="Cambria" pitchFamily="18" charset="0"/>
                <a:ea typeface="CMU Concrete"/>
                <a:cs typeface="CMU Concrete"/>
              </a:rPr>
              <a:t>La méconnaissance du PCPE par les partenaires. </a:t>
            </a:r>
          </a:p>
          <a:p>
            <a:pPr marL="457200" indent="-457200">
              <a:spcAft>
                <a:spcPts val="400"/>
              </a:spcAft>
              <a:buFont typeface="Wingdings" pitchFamily="2" charset="2"/>
              <a:buChar char="Ø"/>
              <a:defRPr/>
            </a:pPr>
            <a:r>
              <a:rPr lang="fr-FR" altLang="fr-FR" sz="3600" b="1" dirty="0" smtClean="0">
                <a:solidFill>
                  <a:srgbClr val="3C4693"/>
                </a:solidFill>
                <a:latin typeface="Cambria" pitchFamily="18" charset="0"/>
                <a:ea typeface="CMU Concrete"/>
                <a:cs typeface="CMU Concrete"/>
              </a:rPr>
              <a:t>Une systématisation de l’accompagnement de travailleurs sociaux (application d’ un protocole de demande de compensation systématique). </a:t>
            </a:r>
          </a:p>
          <a:p>
            <a:pPr marL="457200" indent="-457200">
              <a:spcAft>
                <a:spcPts val="400"/>
              </a:spcAft>
              <a:buFont typeface="Wingdings" pitchFamily="2" charset="2"/>
              <a:buChar char="Ø"/>
              <a:defRPr/>
            </a:pPr>
            <a:r>
              <a:rPr lang="fr-FR" altLang="fr-FR" sz="3600" b="1" dirty="0" smtClean="0">
                <a:solidFill>
                  <a:srgbClr val="3C4693"/>
                </a:solidFill>
                <a:latin typeface="Cambria" pitchFamily="18" charset="0"/>
                <a:ea typeface="CMU Concrete"/>
                <a:cs typeface="CMU Concrete"/>
              </a:rPr>
              <a:t>Les </a:t>
            </a:r>
            <a:r>
              <a:rPr lang="fr-FR" altLang="fr-FR" sz="3600" b="1" dirty="0">
                <a:solidFill>
                  <a:srgbClr val="3C4693"/>
                </a:solidFill>
                <a:latin typeface="Cambria" pitchFamily="18" charset="0"/>
                <a:ea typeface="CMU Concrete"/>
                <a:cs typeface="CMU Concrete"/>
              </a:rPr>
              <a:t>lourdeurs administratives pour des prises en charges spécifiques. </a:t>
            </a:r>
          </a:p>
          <a:p>
            <a:pPr>
              <a:spcAft>
                <a:spcPts val="400"/>
              </a:spcAft>
              <a:defRPr/>
            </a:pPr>
            <a:endParaRPr lang="fr-FR" altLang="fr-FR" sz="3600" b="1" dirty="0" smtClean="0">
              <a:solidFill>
                <a:srgbClr val="3C4693"/>
              </a:solidFill>
              <a:latin typeface="Cambria" pitchFamily="18" charset="0"/>
              <a:ea typeface="CMU Concrete"/>
              <a:cs typeface="CMU Concrete"/>
            </a:endParaRPr>
          </a:p>
          <a:p>
            <a:pPr>
              <a:spcAft>
                <a:spcPts val="400"/>
              </a:spcAft>
              <a:defRPr/>
            </a:pPr>
            <a:endParaRPr lang="fr-FR" altLang="fr-FR" b="1" dirty="0" smtClean="0">
              <a:solidFill>
                <a:srgbClr val="3C4693"/>
              </a:solidFill>
              <a:latin typeface="Cambria" pitchFamily="18" charset="0"/>
              <a:ea typeface="CMU Concrete"/>
              <a:cs typeface="CMU Concrete"/>
            </a:endParaRPr>
          </a:p>
          <a:p>
            <a:pPr>
              <a:spcAft>
                <a:spcPts val="400"/>
              </a:spcAft>
              <a:defRPr/>
            </a:pPr>
            <a:endParaRPr lang="fr-FR" altLang="fr-FR" b="1" dirty="0" smtClean="0">
              <a:solidFill>
                <a:srgbClr val="3C4693"/>
              </a:solidFill>
              <a:latin typeface="Cambria" pitchFamily="18" charset="0"/>
              <a:ea typeface="CMU Concrete"/>
              <a:cs typeface="CMU Concret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27651" name="Titre 1"/>
          <p:cNvSpPr>
            <a:spLocks noGrp="1"/>
          </p:cNvSpPr>
          <p:nvPr>
            <p:ph type="title"/>
          </p:nvPr>
        </p:nvSpPr>
        <p:spPr>
          <a:xfrm>
            <a:off x="395288" y="620713"/>
            <a:ext cx="8229600" cy="581025"/>
          </a:xfrm>
        </p:spPr>
        <p:txBody>
          <a:bodyPr/>
          <a:lstStyle/>
          <a:p>
            <a:r>
              <a:rPr lang="fr-FR" altLang="fr-FR" smtClean="0"/>
              <a:t>LES +</a:t>
            </a:r>
          </a:p>
        </p:txBody>
      </p:sp>
      <p:sp>
        <p:nvSpPr>
          <p:cNvPr id="4" name="Rectangle 11"/>
          <p:cNvSpPr>
            <a:spLocks noChangeArrowheads="1"/>
          </p:cNvSpPr>
          <p:nvPr/>
        </p:nvSpPr>
        <p:spPr bwMode="auto">
          <a:xfrm>
            <a:off x="34925" y="1295400"/>
            <a:ext cx="8675688" cy="5765800"/>
          </a:xfrm>
          <a:prstGeom prst="rect">
            <a:avLst/>
          </a:prstGeom>
          <a:noFill/>
          <a:ln>
            <a:noFill/>
          </a:ln>
          <a:effectLst/>
          <a:extLst/>
        </p:spPr>
        <p:txBody>
          <a:bodyPr>
            <a:spAutoFit/>
          </a:bodyPr>
          <a:lstStyle/>
          <a:p>
            <a:pPr marL="457200" indent="-457200">
              <a:spcAft>
                <a:spcPts val="400"/>
              </a:spcAft>
              <a:buFont typeface="Wingdings" pitchFamily="2" charset="2"/>
              <a:buChar char="Ø"/>
              <a:defRPr/>
            </a:pPr>
            <a:r>
              <a:rPr lang="fr-FR" altLang="fr-FR" sz="2800" b="1" dirty="0">
                <a:solidFill>
                  <a:srgbClr val="3C4693"/>
                </a:solidFill>
                <a:latin typeface="Cambria" pitchFamily="18" charset="0"/>
                <a:ea typeface="CMU Concrete"/>
                <a:cs typeface="CMU Concrete"/>
              </a:rPr>
              <a:t>Réactivité et la facilité de sollicitation du PCPE</a:t>
            </a:r>
          </a:p>
          <a:p>
            <a:pPr marL="457200" indent="-457200">
              <a:spcAft>
                <a:spcPts val="400"/>
              </a:spcAft>
              <a:buFont typeface="Wingdings" pitchFamily="2" charset="2"/>
              <a:buChar char="Ø"/>
              <a:defRPr/>
            </a:pPr>
            <a:r>
              <a:rPr lang="fr-FR" altLang="fr-FR" sz="2800" b="1" dirty="0">
                <a:solidFill>
                  <a:srgbClr val="3C4693"/>
                </a:solidFill>
                <a:latin typeface="Cambria" pitchFamily="18" charset="0"/>
                <a:ea typeface="CMU Concrete"/>
                <a:cs typeface="CMU Concrete"/>
              </a:rPr>
              <a:t>L’absence de notification </a:t>
            </a:r>
            <a:r>
              <a:rPr lang="fr-FR" altLang="fr-FR" sz="1400" b="1" dirty="0">
                <a:solidFill>
                  <a:srgbClr val="3C4693"/>
                </a:solidFill>
                <a:latin typeface="Cambria" pitchFamily="18" charset="0"/>
                <a:ea typeface="CMU Concrete"/>
                <a:cs typeface="CMU Concrete"/>
              </a:rPr>
              <a:t>(réduit les contraintes administratives)</a:t>
            </a:r>
            <a:endParaRPr lang="fr-FR" altLang="fr-FR" sz="2000" dirty="0">
              <a:solidFill>
                <a:srgbClr val="3C4693"/>
              </a:solidFill>
              <a:latin typeface="Cambria" pitchFamily="18" charset="0"/>
              <a:ea typeface="CMU Concrete"/>
              <a:cs typeface="CMU Concrete"/>
            </a:endParaRPr>
          </a:p>
          <a:p>
            <a:pPr marL="457200" indent="-457200">
              <a:spcAft>
                <a:spcPts val="400"/>
              </a:spcAft>
              <a:buFont typeface="Wingdings" pitchFamily="2" charset="2"/>
              <a:buChar char="Ø"/>
              <a:defRPr/>
            </a:pPr>
            <a:r>
              <a:rPr lang="fr-FR" altLang="fr-FR" sz="2800" b="1" dirty="0">
                <a:solidFill>
                  <a:srgbClr val="3C4693"/>
                </a:solidFill>
                <a:latin typeface="Cambria" pitchFamily="18" charset="0"/>
                <a:ea typeface="CMU Concrete"/>
                <a:cs typeface="CMU Concrete"/>
              </a:rPr>
              <a:t>Le travail en  réseau </a:t>
            </a:r>
            <a:r>
              <a:rPr lang="fr-FR" altLang="fr-FR" sz="2000" dirty="0">
                <a:solidFill>
                  <a:srgbClr val="3C4693"/>
                </a:solidFill>
                <a:latin typeface="Cambria" pitchFamily="18" charset="0"/>
                <a:ea typeface="CMU Concrete"/>
                <a:cs typeface="CMU Concrete"/>
              </a:rPr>
              <a:t>(partenaires propres au PCPE)</a:t>
            </a:r>
          </a:p>
          <a:p>
            <a:pPr marL="457200" indent="-457200">
              <a:spcAft>
                <a:spcPts val="400"/>
              </a:spcAft>
              <a:buFont typeface="Wingdings" pitchFamily="2" charset="2"/>
              <a:buChar char="Ø"/>
              <a:defRPr/>
            </a:pPr>
            <a:r>
              <a:rPr lang="fr-FR" altLang="fr-FR" sz="2800" b="1" dirty="0">
                <a:solidFill>
                  <a:srgbClr val="3C4693"/>
                </a:solidFill>
                <a:latin typeface="Cambria" pitchFamily="18" charset="0"/>
                <a:ea typeface="CMU Concrete"/>
                <a:cs typeface="CMU Concrete"/>
              </a:rPr>
              <a:t>La </a:t>
            </a:r>
            <a:r>
              <a:rPr lang="fr-FR" altLang="fr-FR" sz="2800" b="1" dirty="0">
                <a:solidFill>
                  <a:srgbClr val="3C4693"/>
                </a:solidFill>
                <a:latin typeface="Cambria" pitchFamily="18" charset="0"/>
                <a:ea typeface="CMU Concrete"/>
                <a:cs typeface="CMU Concrete"/>
              </a:rPr>
              <a:t>possibilité de rémunération </a:t>
            </a:r>
            <a:r>
              <a:rPr lang="fr-FR" altLang="fr-FR" sz="2800" b="1" dirty="0">
                <a:solidFill>
                  <a:srgbClr val="3C4693"/>
                </a:solidFill>
                <a:latin typeface="Cambria" pitchFamily="18" charset="0"/>
                <a:ea typeface="CMU Concrete"/>
                <a:cs typeface="CMU Concrete"/>
              </a:rPr>
              <a:t>des libéraux pour participer aux réunions de projet</a:t>
            </a:r>
          </a:p>
          <a:p>
            <a:pPr marL="457200" indent="-457200">
              <a:spcAft>
                <a:spcPts val="400"/>
              </a:spcAft>
              <a:buFont typeface="Wingdings" pitchFamily="2" charset="2"/>
              <a:buChar char="Ø"/>
              <a:defRPr/>
            </a:pPr>
            <a:r>
              <a:rPr lang="fr-FR" altLang="fr-FR" sz="2800" b="1" dirty="0">
                <a:solidFill>
                  <a:srgbClr val="3C4693"/>
                </a:solidFill>
                <a:latin typeface="Cambria" pitchFamily="18" charset="0"/>
                <a:ea typeface="CMU Concrete"/>
                <a:cs typeface="CMU Concrete"/>
              </a:rPr>
              <a:t>Un travail sur le sens de la prise en charge </a:t>
            </a:r>
            <a:r>
              <a:rPr lang="fr-FR" altLang="fr-FR" sz="2000" dirty="0">
                <a:solidFill>
                  <a:srgbClr val="3C4693"/>
                </a:solidFill>
                <a:latin typeface="Cambria" pitchFamily="18" charset="0"/>
                <a:ea typeface="CMU Concrete"/>
                <a:cs typeface="CMU Concrete"/>
              </a:rPr>
              <a:t>(ex lors de l’arrivée d’un bébé avec handicap non annoncé avant la naissance)</a:t>
            </a:r>
          </a:p>
          <a:p>
            <a:pPr marL="457200" indent="-457200">
              <a:spcAft>
                <a:spcPts val="400"/>
              </a:spcAft>
              <a:buFont typeface="Wingdings" pitchFamily="2" charset="2"/>
              <a:buChar char="Ø"/>
              <a:defRPr/>
            </a:pPr>
            <a:r>
              <a:rPr lang="fr-FR" altLang="fr-FR" sz="2800" b="1" dirty="0">
                <a:solidFill>
                  <a:srgbClr val="3C4693"/>
                </a:solidFill>
                <a:latin typeface="Cambria" pitchFamily="18" charset="0"/>
                <a:ea typeface="CMU Concrete"/>
                <a:cs typeface="CMU Concrete"/>
              </a:rPr>
              <a:t>Possibilité de prise en charge pour des interventions ponctuelles lors d’acte HN</a:t>
            </a:r>
          </a:p>
          <a:p>
            <a:pPr marL="457200" indent="-457200">
              <a:spcAft>
                <a:spcPts val="400"/>
              </a:spcAft>
              <a:buFont typeface="Wingdings" pitchFamily="2" charset="2"/>
              <a:buChar char="Ø"/>
              <a:defRPr/>
            </a:pPr>
            <a:endParaRPr lang="fr-FR" altLang="fr-FR" sz="2800" b="1" dirty="0">
              <a:solidFill>
                <a:srgbClr val="3C4693"/>
              </a:solidFill>
              <a:latin typeface="Cambria" pitchFamily="18" charset="0"/>
              <a:ea typeface="CMU Concrete"/>
              <a:cs typeface="CMU Concrete"/>
            </a:endParaRPr>
          </a:p>
          <a:p>
            <a:pPr>
              <a:spcAft>
                <a:spcPts val="400"/>
              </a:spcAft>
              <a:defRPr/>
            </a:pPr>
            <a:r>
              <a:rPr lang="fr-FR" altLang="fr-FR" sz="3200" b="1" dirty="0">
                <a:solidFill>
                  <a:srgbClr val="3C4693"/>
                </a:solidFill>
                <a:latin typeface="Cambria" pitchFamily="18" charset="0"/>
                <a:ea typeface="CMU Concrete"/>
                <a:cs typeface="CMU Concrete"/>
              </a:rPr>
              <a:t> </a:t>
            </a:r>
          </a:p>
          <a:p>
            <a:pPr>
              <a:spcAft>
                <a:spcPts val="400"/>
              </a:spcAft>
              <a:defRPr/>
            </a:pPr>
            <a:endParaRPr lang="fr-FR" altLang="fr-FR" sz="3800" b="1" dirty="0">
              <a:solidFill>
                <a:srgbClr val="3C4693"/>
              </a:solidFill>
              <a:latin typeface="Cambria" pitchFamily="18" charset="0"/>
              <a:ea typeface="CMU Concrete"/>
              <a:cs typeface="CMU Concret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28675" name="Titre 1"/>
          <p:cNvSpPr>
            <a:spLocks noGrp="1"/>
          </p:cNvSpPr>
          <p:nvPr>
            <p:ph type="title"/>
          </p:nvPr>
        </p:nvSpPr>
        <p:spPr/>
        <p:txBody>
          <a:bodyPr/>
          <a:lstStyle/>
          <a:p>
            <a:r>
              <a:rPr lang="fr-FR" altLang="fr-FR" smtClean="0"/>
              <a:t>POINTS DE VIGILANCE</a:t>
            </a:r>
          </a:p>
        </p:txBody>
      </p:sp>
      <p:sp>
        <p:nvSpPr>
          <p:cNvPr id="4" name="Rectangle 11"/>
          <p:cNvSpPr>
            <a:spLocks noChangeArrowheads="1"/>
          </p:cNvSpPr>
          <p:nvPr/>
        </p:nvSpPr>
        <p:spPr bwMode="auto">
          <a:xfrm>
            <a:off x="7938" y="1484313"/>
            <a:ext cx="9324975" cy="4452937"/>
          </a:xfrm>
          <a:prstGeom prst="rect">
            <a:avLst/>
          </a:prstGeom>
          <a:noFill/>
          <a:ln>
            <a:noFill/>
          </a:ln>
          <a:effectLst/>
          <a:extLst/>
        </p:spPr>
        <p:txBody>
          <a:bodyPr>
            <a:spAutoFit/>
          </a:bodyPr>
          <a:lstStyle/>
          <a:p>
            <a:pPr algn="ctr">
              <a:spcAft>
                <a:spcPts val="400"/>
              </a:spcAft>
              <a:defRPr/>
            </a:pPr>
            <a:endParaRPr lang="fr-FR" altLang="fr-FR" sz="3800" b="1" dirty="0">
              <a:solidFill>
                <a:srgbClr val="3C4693"/>
              </a:solidFill>
              <a:latin typeface="Cambria" pitchFamily="18" charset="0"/>
              <a:ea typeface="CMU Concrete"/>
              <a:cs typeface="CMU Concrete"/>
            </a:endParaRPr>
          </a:p>
          <a:p>
            <a:pPr marL="457200" indent="-457200">
              <a:spcAft>
                <a:spcPts val="400"/>
              </a:spcAft>
              <a:buFont typeface="Wingdings" pitchFamily="2" charset="2"/>
              <a:buChar char="Ø"/>
              <a:defRPr/>
            </a:pPr>
            <a:r>
              <a:rPr lang="fr-FR" altLang="fr-FR" sz="3200" b="1" dirty="0">
                <a:solidFill>
                  <a:srgbClr val="3C4693"/>
                </a:solidFill>
                <a:latin typeface="Cambria" pitchFamily="18" charset="0"/>
                <a:ea typeface="CMU Concrete"/>
                <a:cs typeface="CMU Concrete"/>
              </a:rPr>
              <a:t>Concerne les enfants lors de la mise en place de soins qui pourraient ne pas se réaliser car la temporalité (priorité) des parents n’est pas la même.</a:t>
            </a:r>
          </a:p>
          <a:p>
            <a:pPr>
              <a:spcAft>
                <a:spcPts val="400"/>
              </a:spcAft>
              <a:defRPr/>
            </a:pPr>
            <a:r>
              <a:rPr lang="fr-FR" altLang="fr-FR" sz="2000" dirty="0">
                <a:solidFill>
                  <a:srgbClr val="3C4693"/>
                </a:solidFill>
                <a:latin typeface="Cambria" pitchFamily="18" charset="0"/>
                <a:ea typeface="CMU Concrete"/>
                <a:cs typeface="CMU Concrete"/>
              </a:rPr>
              <a:t>Exemple avec les Bébés T21</a:t>
            </a:r>
          </a:p>
          <a:p>
            <a:pPr>
              <a:spcAft>
                <a:spcPts val="400"/>
              </a:spcAft>
              <a:defRPr/>
            </a:pPr>
            <a:endParaRPr lang="fr-FR" altLang="fr-FR" sz="2000" dirty="0">
              <a:solidFill>
                <a:srgbClr val="3C4693"/>
              </a:solidFill>
              <a:latin typeface="Cambria" pitchFamily="18" charset="0"/>
              <a:ea typeface="CMU Concrete"/>
              <a:cs typeface="CMU Concrete"/>
            </a:endParaRPr>
          </a:p>
          <a:p>
            <a:pPr marL="457200" indent="-457200">
              <a:spcAft>
                <a:spcPts val="400"/>
              </a:spcAft>
              <a:buFont typeface="Wingdings" pitchFamily="2" charset="2"/>
              <a:buChar char="Ø"/>
              <a:defRPr/>
            </a:pPr>
            <a:r>
              <a:rPr lang="fr-FR" altLang="fr-FR" sz="3200" b="1" dirty="0">
                <a:solidFill>
                  <a:srgbClr val="3C4693"/>
                </a:solidFill>
                <a:latin typeface="Cambria" pitchFamily="18" charset="0"/>
                <a:ea typeface="CMU Concrete"/>
                <a:cs typeface="CMU Concrete"/>
              </a:rPr>
              <a:t>Lors de suivis ASE difficulté de s’appuyer sur le pouvoir d’agir de la famille.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anim calcmode="lin" valueType="num">
                                      <p:cBhvr>
                                        <p:cTn id="8"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anim calcmode="lin" valueType="num">
                                      <p:cBhvr>
                                        <p:cTn id="13"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anim calcmode="lin" valueType="num">
                                      <p:cBhvr>
                                        <p:cTn id="20"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21"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pic>
        <p:nvPicPr>
          <p:cNvPr id="29699" name="Picture 2"/>
          <p:cNvPicPr>
            <a:picLocks noChangeAspect="1" noChangeArrowheads="1"/>
          </p:cNvPicPr>
          <p:nvPr/>
        </p:nvPicPr>
        <p:blipFill>
          <a:blip r:embed="rId4" cstate="print"/>
          <a:srcRect/>
          <a:stretch>
            <a:fillRect/>
          </a:stretch>
        </p:blipFill>
        <p:spPr bwMode="auto">
          <a:xfrm>
            <a:off x="-180975" y="647700"/>
            <a:ext cx="8229600" cy="1847850"/>
          </a:xfrm>
          <a:prstGeom prst="rect">
            <a:avLst/>
          </a:prstGeom>
          <a:noFill/>
          <a:ln w="9525">
            <a:noFill/>
            <a:miter lim="800000"/>
            <a:headEnd/>
            <a:tailEnd/>
          </a:ln>
          <a:effectLst/>
        </p:spPr>
      </p:pic>
      <p:sp>
        <p:nvSpPr>
          <p:cNvPr id="29700" name="Titre 1"/>
          <p:cNvSpPr txBox="1">
            <a:spLocks/>
          </p:cNvSpPr>
          <p:nvPr/>
        </p:nvSpPr>
        <p:spPr bwMode="auto">
          <a:xfrm>
            <a:off x="179388" y="1989138"/>
            <a:ext cx="8640762" cy="4464050"/>
          </a:xfrm>
          <a:prstGeom prst="rect">
            <a:avLst/>
          </a:prstGeom>
          <a:noFill/>
          <a:ln w="9525">
            <a:noFill/>
            <a:miter lim="800000"/>
            <a:headEnd/>
            <a:tailEnd/>
          </a:ln>
        </p:spPr>
        <p:txBody>
          <a:bodyPr anchor="ctr"/>
          <a:lstStyle/>
          <a:p>
            <a:pPr marL="457200" indent="-457200" eaLnBrk="0" hangingPunct="0">
              <a:buFont typeface="Wingdings" pitchFamily="2" charset="2"/>
              <a:buChar char="v"/>
            </a:pPr>
            <a:r>
              <a:rPr lang="fr-FR" altLang="fr-FR">
                <a:solidFill>
                  <a:schemeClr val="tx2"/>
                </a:solidFill>
                <a:latin typeface="Arial" pitchFamily="34" charset="0"/>
              </a:rPr>
              <a:t>Concerne autant les adultes que les enfants, tout type de handicap.</a:t>
            </a:r>
          </a:p>
          <a:p>
            <a:pPr marL="457200" indent="-457200" eaLnBrk="0" hangingPunct="0">
              <a:buFont typeface="Wingdings" pitchFamily="2" charset="2"/>
              <a:buChar char="v"/>
            </a:pPr>
            <a:r>
              <a:rPr lang="fr-FR" altLang="fr-FR">
                <a:solidFill>
                  <a:schemeClr val="tx2"/>
                </a:solidFill>
                <a:latin typeface="Arial" pitchFamily="34" charset="0"/>
              </a:rPr>
              <a:t>S’appuie sur un parcours actif (activé) dés que le compte rendu du premier entretien est signé par la personne. </a:t>
            </a:r>
          </a:p>
          <a:p>
            <a:pPr marL="457200" indent="-457200" eaLnBrk="0" hangingPunct="0">
              <a:buFont typeface="Wingdings" pitchFamily="2" charset="2"/>
              <a:buChar char="v"/>
            </a:pPr>
            <a:r>
              <a:rPr lang="fr-FR" altLang="fr-FR">
                <a:solidFill>
                  <a:schemeClr val="tx2"/>
                </a:solidFill>
                <a:latin typeface="Arial" pitchFamily="34" charset="0"/>
              </a:rPr>
              <a:t>Se désactive dés qu’il n’y a plus de contacts, sollicitations, dans un délai qui reste à ajuster. </a:t>
            </a:r>
          </a:p>
          <a:p>
            <a:pPr marL="457200" indent="-457200" eaLnBrk="0" hangingPunct="0">
              <a:buFont typeface="Wingdings" pitchFamily="2" charset="2"/>
              <a:buChar char="v"/>
            </a:pPr>
            <a:r>
              <a:rPr lang="fr-FR" altLang="fr-FR">
                <a:solidFill>
                  <a:schemeClr val="tx2"/>
                </a:solidFill>
                <a:latin typeface="Arial" pitchFamily="34" charset="0"/>
              </a:rPr>
              <a:t>Dont la coordination du parcours est portée par un MPI qui peut interpeller ses collègues à tout moment. </a:t>
            </a:r>
          </a:p>
          <a:p>
            <a:pPr marL="457200" indent="-457200" eaLnBrk="0" hangingPunct="0">
              <a:buFont typeface="Wingdings" pitchFamily="2" charset="2"/>
              <a:buChar char="v"/>
            </a:pPr>
            <a:r>
              <a:rPr lang="fr-FR" altLang="fr-FR">
                <a:solidFill>
                  <a:schemeClr val="tx2"/>
                </a:solidFill>
                <a:latin typeface="Arial" pitchFamily="34" charset="0"/>
              </a:rPr>
              <a:t>Dont le nombre d’actes s’évalue aussi en volume horaire d’accompagnements.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30723" name="Titre 1"/>
          <p:cNvSpPr txBox="1">
            <a:spLocks/>
          </p:cNvSpPr>
          <p:nvPr/>
        </p:nvSpPr>
        <p:spPr bwMode="auto">
          <a:xfrm>
            <a:off x="609600" y="989013"/>
            <a:ext cx="8229600" cy="581025"/>
          </a:xfrm>
          <a:prstGeom prst="rect">
            <a:avLst/>
          </a:prstGeom>
          <a:noFill/>
          <a:ln w="9525">
            <a:noFill/>
            <a:miter lim="800000"/>
            <a:headEnd/>
            <a:tailEnd/>
          </a:ln>
        </p:spPr>
        <p:txBody>
          <a:bodyPr anchor="ctr"/>
          <a:lstStyle/>
          <a:p>
            <a:pPr algn="ctr" eaLnBrk="0" hangingPunct="0"/>
            <a:r>
              <a:rPr lang="fr-FR" altLang="fr-FR" sz="4400">
                <a:solidFill>
                  <a:schemeClr val="tx2"/>
                </a:solidFill>
                <a:latin typeface="Arial" pitchFamily="34" charset="0"/>
              </a:rPr>
              <a:t>AXES DE REFLEXION</a:t>
            </a:r>
          </a:p>
        </p:txBody>
      </p:sp>
      <p:sp>
        <p:nvSpPr>
          <p:cNvPr id="30724" name="Titre 1"/>
          <p:cNvSpPr>
            <a:spLocks noGrp="1"/>
          </p:cNvSpPr>
          <p:nvPr>
            <p:ph type="title"/>
          </p:nvPr>
        </p:nvSpPr>
        <p:spPr>
          <a:xfrm>
            <a:off x="179388" y="2133600"/>
            <a:ext cx="8229600" cy="2590800"/>
          </a:xfrm>
        </p:spPr>
        <p:txBody>
          <a:bodyPr/>
          <a:lstStyle/>
          <a:p>
            <a:r>
              <a:rPr lang="fr-FR" altLang="fr-FR" smtClean="0"/>
              <a:t>Sur la présence/ soutien d’un médecin dans le PCPE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4099" name="Rectangle 11"/>
          <p:cNvSpPr>
            <a:spLocks noChangeArrowheads="1"/>
          </p:cNvSpPr>
          <p:nvPr/>
        </p:nvSpPr>
        <p:spPr bwMode="auto">
          <a:xfrm>
            <a:off x="36513" y="958850"/>
            <a:ext cx="9072562" cy="6781800"/>
          </a:xfrm>
          <a:prstGeom prst="rect">
            <a:avLst/>
          </a:prstGeom>
          <a:noFill/>
          <a:ln w="9525">
            <a:noFill/>
            <a:miter lim="800000"/>
            <a:headEnd/>
            <a:tailEnd/>
          </a:ln>
        </p:spPr>
        <p:txBody>
          <a:bodyPr>
            <a:spAutoFit/>
          </a:bodyPr>
          <a:lstStyle/>
          <a:p>
            <a:pPr algn="ctr">
              <a:spcAft>
                <a:spcPts val="400"/>
              </a:spcAft>
            </a:pPr>
            <a:r>
              <a:rPr lang="fr-FR" altLang="fr-FR" sz="3800" b="1">
                <a:solidFill>
                  <a:srgbClr val="3C4693"/>
                </a:solidFill>
                <a:latin typeface="Cambria" pitchFamily="18" charset="0"/>
                <a:ea typeface="CMU Concrete"/>
                <a:cs typeface="CMU Concrete"/>
              </a:rPr>
              <a:t>PRISME</a:t>
            </a:r>
          </a:p>
          <a:p>
            <a:pPr algn="ctr">
              <a:spcAft>
                <a:spcPts val="400"/>
              </a:spcAft>
            </a:pPr>
            <a:r>
              <a:rPr lang="fr-FR" altLang="fr-FR" sz="3800" b="1">
                <a:solidFill>
                  <a:srgbClr val="3C4693"/>
                </a:solidFill>
                <a:latin typeface="Cambria" pitchFamily="18" charset="0"/>
                <a:ea typeface="CMU Concrete"/>
                <a:cs typeface="CMU Concrete"/>
              </a:rPr>
              <a:t>P</a:t>
            </a:r>
            <a:r>
              <a:rPr lang="fr-FR" altLang="fr-FR" sz="3800">
                <a:solidFill>
                  <a:srgbClr val="3C4693"/>
                </a:solidFill>
                <a:latin typeface="Cambria" pitchFamily="18" charset="0"/>
                <a:ea typeface="CMU Concrete"/>
                <a:cs typeface="CMU Concrete"/>
              </a:rPr>
              <a:t>alette </a:t>
            </a:r>
            <a:r>
              <a:rPr lang="fr-FR" altLang="fr-FR" sz="3800" b="1">
                <a:solidFill>
                  <a:srgbClr val="3C4693"/>
                </a:solidFill>
                <a:latin typeface="Cambria" pitchFamily="18" charset="0"/>
                <a:ea typeface="CMU Concrete"/>
                <a:cs typeface="CMU Concrete"/>
              </a:rPr>
              <a:t>R</a:t>
            </a:r>
            <a:r>
              <a:rPr lang="fr-FR" altLang="fr-FR" sz="3800">
                <a:solidFill>
                  <a:srgbClr val="3C4693"/>
                </a:solidFill>
                <a:latin typeface="Cambria" pitchFamily="18" charset="0"/>
                <a:ea typeface="CMU Concrete"/>
                <a:cs typeface="CMU Concrete"/>
              </a:rPr>
              <a:t>essource pour l’</a:t>
            </a:r>
            <a:r>
              <a:rPr lang="fr-FR" altLang="fr-FR" sz="3800" b="1">
                <a:solidFill>
                  <a:srgbClr val="3C4693"/>
                </a:solidFill>
                <a:latin typeface="Cambria" pitchFamily="18" charset="0"/>
                <a:ea typeface="CMU Concrete"/>
                <a:cs typeface="CMU Concrete"/>
              </a:rPr>
              <a:t>I</a:t>
            </a:r>
            <a:r>
              <a:rPr lang="fr-FR" altLang="fr-FR" sz="3800">
                <a:solidFill>
                  <a:srgbClr val="3C4693"/>
                </a:solidFill>
                <a:latin typeface="Cambria" pitchFamily="18" charset="0"/>
                <a:ea typeface="CMU Concrete"/>
                <a:cs typeface="CMU Concrete"/>
              </a:rPr>
              <a:t>nclusion </a:t>
            </a:r>
            <a:r>
              <a:rPr lang="fr-FR" altLang="fr-FR" sz="3800" b="1">
                <a:solidFill>
                  <a:srgbClr val="3C4693"/>
                </a:solidFill>
                <a:latin typeface="Cambria" pitchFamily="18" charset="0"/>
                <a:ea typeface="CMU Concrete"/>
                <a:cs typeface="CMU Concrete"/>
              </a:rPr>
              <a:t>M</a:t>
            </a:r>
            <a:r>
              <a:rPr lang="fr-FR" altLang="fr-FR" sz="3800">
                <a:solidFill>
                  <a:srgbClr val="3C4693"/>
                </a:solidFill>
                <a:latin typeface="Cambria" pitchFamily="18" charset="0"/>
                <a:ea typeface="CMU Concrete"/>
                <a:cs typeface="CMU Concrete"/>
              </a:rPr>
              <a:t>edico </a:t>
            </a:r>
            <a:r>
              <a:rPr lang="fr-FR" altLang="fr-FR" sz="3800" b="1">
                <a:solidFill>
                  <a:srgbClr val="3C4693"/>
                </a:solidFill>
                <a:latin typeface="Cambria" pitchFamily="18" charset="0"/>
                <a:ea typeface="CMU Concrete"/>
                <a:cs typeface="CMU Concrete"/>
              </a:rPr>
              <a:t>S</a:t>
            </a:r>
            <a:r>
              <a:rPr lang="fr-FR" altLang="fr-FR" sz="3800">
                <a:solidFill>
                  <a:srgbClr val="3C4693"/>
                </a:solidFill>
                <a:latin typeface="Cambria" pitchFamily="18" charset="0"/>
                <a:ea typeface="CMU Concrete"/>
                <a:cs typeface="CMU Concrete"/>
              </a:rPr>
              <a:t>ocial</a:t>
            </a:r>
            <a:r>
              <a:rPr lang="fr-FR" altLang="fr-FR" sz="3800" b="1">
                <a:solidFill>
                  <a:srgbClr val="3C4693"/>
                </a:solidFill>
                <a:latin typeface="Cambria" pitchFamily="18" charset="0"/>
                <a:ea typeface="CMU Concrete"/>
                <a:cs typeface="CMU Concrete"/>
              </a:rPr>
              <a:t>E</a:t>
            </a:r>
            <a:r>
              <a:rPr lang="fr-FR" altLang="fr-FR" sz="3800">
                <a:solidFill>
                  <a:srgbClr val="3C4693"/>
                </a:solidFill>
                <a:latin typeface="Cambria" pitchFamily="18" charset="0"/>
                <a:ea typeface="CMU Concrete"/>
                <a:cs typeface="CMU Concrete"/>
              </a:rPr>
              <a:t> </a:t>
            </a:r>
          </a:p>
          <a:p>
            <a:pPr algn="just">
              <a:spcAft>
                <a:spcPts val="400"/>
              </a:spcAft>
            </a:pPr>
            <a:endParaRPr lang="fr-FR" sz="2000">
              <a:latin typeface="Arial" pitchFamily="34" charset="0"/>
            </a:endParaRPr>
          </a:p>
          <a:p>
            <a:pPr algn="just" eaLnBrk="0" hangingPunct="0">
              <a:spcBef>
                <a:spcPct val="20000"/>
              </a:spcBef>
            </a:pPr>
            <a:r>
              <a:rPr lang="fr-FR" sz="2000" b="1">
                <a:latin typeface="Arial" pitchFamily="34" charset="0"/>
              </a:rPr>
              <a:t>P</a:t>
            </a:r>
            <a:r>
              <a:rPr lang="fr-FR" sz="2000">
                <a:latin typeface="Arial" pitchFamily="34" charset="0"/>
              </a:rPr>
              <a:t>alette </a:t>
            </a:r>
            <a:r>
              <a:rPr lang="fr-FR" sz="2000" b="1">
                <a:latin typeface="Arial" pitchFamily="34" charset="0"/>
              </a:rPr>
              <a:t>R</a:t>
            </a:r>
            <a:r>
              <a:rPr lang="fr-FR" sz="2000">
                <a:latin typeface="Arial" pitchFamily="34" charset="0"/>
              </a:rPr>
              <a:t>essources pour l’</a:t>
            </a:r>
            <a:r>
              <a:rPr lang="fr-FR" sz="2000" b="1">
                <a:latin typeface="Arial" pitchFamily="34" charset="0"/>
              </a:rPr>
              <a:t>I</a:t>
            </a:r>
            <a:r>
              <a:rPr lang="fr-FR" sz="2000">
                <a:latin typeface="Arial" pitchFamily="34" charset="0"/>
              </a:rPr>
              <a:t>nclusion </a:t>
            </a:r>
            <a:r>
              <a:rPr lang="fr-FR" sz="2000" b="1">
                <a:latin typeface="Arial" pitchFamily="34" charset="0"/>
              </a:rPr>
              <a:t>S</a:t>
            </a:r>
            <a:r>
              <a:rPr lang="fr-FR" sz="2000">
                <a:latin typeface="Arial" pitchFamily="34" charset="0"/>
              </a:rPr>
              <a:t>ocio-</a:t>
            </a:r>
            <a:r>
              <a:rPr lang="fr-FR" sz="2000" b="1">
                <a:latin typeface="Arial" pitchFamily="34" charset="0"/>
              </a:rPr>
              <a:t>M</a:t>
            </a:r>
            <a:r>
              <a:rPr lang="fr-FR" sz="2000">
                <a:latin typeface="Arial" pitchFamily="34" charset="0"/>
              </a:rPr>
              <a:t>édical</a:t>
            </a:r>
            <a:r>
              <a:rPr lang="fr-FR" sz="2000" b="1">
                <a:latin typeface="Arial" pitchFamily="34" charset="0"/>
              </a:rPr>
              <a:t>E</a:t>
            </a:r>
            <a:r>
              <a:rPr lang="fr-FR" sz="2000">
                <a:latin typeface="Arial" pitchFamily="34" charset="0"/>
              </a:rPr>
              <a:t>, PRISME propose de s’engager résolument dans une démarche qui ne part pas des déficiences ou des difficultés des personnes mais de leurs aspirations et de leurs besoins dans une visée de participation sociale en milieu ordinaire de vie et en privilégiant toutes les ressources du droit commun.</a:t>
            </a:r>
          </a:p>
          <a:p>
            <a:pPr algn="just" eaLnBrk="0" hangingPunct="0">
              <a:spcBef>
                <a:spcPct val="20000"/>
              </a:spcBef>
            </a:pPr>
            <a:r>
              <a:rPr lang="fr-FR" sz="2000">
                <a:latin typeface="Arial" pitchFamily="34" charset="0"/>
              </a:rPr>
              <a:t>PRISME soutient la personne dans sa recherche de solutions, de ressources, et l’appui, si nécessaire, dans la contractualisation et la coordination des partenaires de son projet et propose donc aux personnes le renfort d’un Médiateur de Parcours Inclusif (MPI).</a:t>
            </a:r>
          </a:p>
          <a:p>
            <a:pPr algn="just">
              <a:spcAft>
                <a:spcPts val="400"/>
              </a:spcAft>
            </a:pPr>
            <a:endParaRPr lang="fr-FR" altLang="fr-FR" sz="2000">
              <a:solidFill>
                <a:srgbClr val="3C4693"/>
              </a:solidFill>
              <a:latin typeface="Cambria" pitchFamily="18" charset="0"/>
              <a:ea typeface="CMU Concrete"/>
              <a:cs typeface="CMU Concrete"/>
            </a:endParaRPr>
          </a:p>
          <a:p>
            <a:pPr algn="ctr">
              <a:spcAft>
                <a:spcPts val="400"/>
              </a:spcAft>
            </a:pPr>
            <a:endParaRPr lang="fr-FR" altLang="fr-FR" sz="3800">
              <a:solidFill>
                <a:srgbClr val="3C4693"/>
              </a:solidFill>
              <a:latin typeface="Cambria" pitchFamily="18" charset="0"/>
              <a:ea typeface="CMU Concrete"/>
              <a:cs typeface="CMU Concrete"/>
            </a:endParaRPr>
          </a:p>
          <a:p>
            <a:pPr algn="ctr">
              <a:spcAft>
                <a:spcPts val="400"/>
              </a:spcAft>
            </a:pPr>
            <a:endParaRPr lang="fr-FR" altLang="fr-FR" sz="3800">
              <a:solidFill>
                <a:srgbClr val="3C4693"/>
              </a:solidFill>
              <a:latin typeface="Cambria" pitchFamily="18" charset="0"/>
              <a:ea typeface="CMU Concrete"/>
              <a:cs typeface="CMU Concrete"/>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11"/>
          <p:cNvSpPr>
            <a:spLocks noChangeArrowheads="1"/>
          </p:cNvSpPr>
          <p:nvPr/>
        </p:nvSpPr>
        <p:spPr bwMode="auto">
          <a:xfrm>
            <a:off x="684213" y="2798763"/>
            <a:ext cx="7416800" cy="677862"/>
          </a:xfrm>
          <a:prstGeom prst="rect">
            <a:avLst/>
          </a:prstGeom>
          <a:noFill/>
          <a:ln w="9525">
            <a:noFill/>
            <a:miter lim="800000"/>
            <a:headEnd/>
            <a:tailEnd/>
          </a:ln>
        </p:spPr>
        <p:txBody>
          <a:bodyPr>
            <a:spAutoFit/>
          </a:bodyPr>
          <a:lstStyle/>
          <a:p>
            <a:pPr algn="ctr">
              <a:spcAft>
                <a:spcPts val="400"/>
              </a:spcAft>
            </a:pPr>
            <a:r>
              <a:rPr lang="fr-FR" altLang="fr-FR" sz="3800" b="1">
                <a:solidFill>
                  <a:srgbClr val="3C4693"/>
                </a:solidFill>
                <a:latin typeface="Cambria" pitchFamily="18" charset="0"/>
                <a:ea typeface="CMU Concrete"/>
                <a:cs typeface="CMU Concrete"/>
              </a:rPr>
              <a:t>MERCI POUR VOTRE ATTENTION</a:t>
            </a:r>
          </a:p>
        </p:txBody>
      </p:sp>
      <p:pic>
        <p:nvPicPr>
          <p:cNvPr id="31747"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3" name="Rectangle 11"/>
          <p:cNvSpPr>
            <a:spLocks noChangeArrowheads="1"/>
          </p:cNvSpPr>
          <p:nvPr/>
        </p:nvSpPr>
        <p:spPr bwMode="auto">
          <a:xfrm>
            <a:off x="0" y="188913"/>
            <a:ext cx="9072563" cy="649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spcAft>
                <a:spcPts val="400"/>
              </a:spcAft>
              <a:defRPr/>
            </a:pPr>
            <a:r>
              <a:rPr lang="fr-FR" altLang="fr-FR" sz="3800" b="1" dirty="0" smtClean="0">
                <a:solidFill>
                  <a:srgbClr val="3C4693"/>
                </a:solidFill>
                <a:latin typeface="Cambria" pitchFamily="18" charset="0"/>
                <a:ea typeface="CMU Concrete"/>
                <a:cs typeface="CMU Concrete"/>
              </a:rPr>
              <a:t>PRISME</a:t>
            </a:r>
          </a:p>
          <a:p>
            <a:pPr algn="ctr" eaLnBrk="1" hangingPunct="1">
              <a:spcBef>
                <a:spcPct val="0"/>
              </a:spcBef>
              <a:spcAft>
                <a:spcPts val="400"/>
              </a:spcAft>
              <a:defRPr/>
            </a:pPr>
            <a:r>
              <a:rPr lang="fr-FR" altLang="fr-FR" sz="3800" b="1" dirty="0" smtClean="0">
                <a:solidFill>
                  <a:srgbClr val="3C4693"/>
                </a:solidFill>
                <a:latin typeface="Cambria" pitchFamily="18" charset="0"/>
                <a:ea typeface="CMU Concrete"/>
                <a:cs typeface="CMU Concrete"/>
              </a:rPr>
              <a:t>P</a:t>
            </a:r>
            <a:r>
              <a:rPr lang="fr-FR" altLang="fr-FR" sz="3800" dirty="0" smtClean="0">
                <a:solidFill>
                  <a:srgbClr val="3C4693"/>
                </a:solidFill>
                <a:latin typeface="Cambria" pitchFamily="18" charset="0"/>
                <a:ea typeface="CMU Concrete"/>
                <a:cs typeface="CMU Concrete"/>
              </a:rPr>
              <a:t>alette </a:t>
            </a:r>
            <a:r>
              <a:rPr lang="fr-FR" altLang="fr-FR" sz="3800" b="1" dirty="0" smtClean="0">
                <a:solidFill>
                  <a:srgbClr val="3C4693"/>
                </a:solidFill>
                <a:latin typeface="Cambria" pitchFamily="18" charset="0"/>
                <a:ea typeface="CMU Concrete"/>
                <a:cs typeface="CMU Concrete"/>
              </a:rPr>
              <a:t>R</a:t>
            </a:r>
            <a:r>
              <a:rPr lang="fr-FR" altLang="fr-FR" sz="3800" dirty="0" smtClean="0">
                <a:solidFill>
                  <a:srgbClr val="3C4693"/>
                </a:solidFill>
                <a:latin typeface="Cambria" pitchFamily="18" charset="0"/>
                <a:ea typeface="CMU Concrete"/>
                <a:cs typeface="CMU Concrete"/>
              </a:rPr>
              <a:t>essource pour l’</a:t>
            </a:r>
            <a:r>
              <a:rPr lang="fr-FR" altLang="fr-FR" sz="3800" b="1" dirty="0" smtClean="0">
                <a:solidFill>
                  <a:srgbClr val="3C4693"/>
                </a:solidFill>
                <a:latin typeface="Cambria" pitchFamily="18" charset="0"/>
                <a:ea typeface="CMU Concrete"/>
                <a:cs typeface="CMU Concrete"/>
              </a:rPr>
              <a:t>I</a:t>
            </a:r>
            <a:r>
              <a:rPr lang="fr-FR" altLang="fr-FR" sz="3800" dirty="0" smtClean="0">
                <a:solidFill>
                  <a:srgbClr val="3C4693"/>
                </a:solidFill>
                <a:latin typeface="Cambria" pitchFamily="18" charset="0"/>
                <a:ea typeface="CMU Concrete"/>
                <a:cs typeface="CMU Concrete"/>
              </a:rPr>
              <a:t>nclusion </a:t>
            </a:r>
            <a:r>
              <a:rPr lang="fr-FR" altLang="fr-FR" sz="3800" b="1" dirty="0" err="1" smtClean="0">
                <a:solidFill>
                  <a:srgbClr val="3C4693"/>
                </a:solidFill>
                <a:latin typeface="Cambria" pitchFamily="18" charset="0"/>
                <a:ea typeface="CMU Concrete"/>
                <a:cs typeface="CMU Concrete"/>
              </a:rPr>
              <a:t>M</a:t>
            </a:r>
            <a:r>
              <a:rPr lang="fr-FR" altLang="fr-FR" sz="3800" dirty="0" err="1" smtClean="0">
                <a:solidFill>
                  <a:srgbClr val="3C4693"/>
                </a:solidFill>
                <a:latin typeface="Cambria" pitchFamily="18" charset="0"/>
                <a:ea typeface="CMU Concrete"/>
                <a:cs typeface="CMU Concrete"/>
              </a:rPr>
              <a:t>edico</a:t>
            </a:r>
            <a:r>
              <a:rPr lang="fr-FR" altLang="fr-FR" sz="3800" dirty="0" smtClean="0">
                <a:solidFill>
                  <a:srgbClr val="3C4693"/>
                </a:solidFill>
                <a:latin typeface="Cambria" pitchFamily="18" charset="0"/>
                <a:ea typeface="CMU Concrete"/>
                <a:cs typeface="CMU Concrete"/>
              </a:rPr>
              <a:t> </a:t>
            </a:r>
            <a:r>
              <a:rPr lang="fr-FR" altLang="fr-FR" sz="3800" b="1" dirty="0" err="1" smtClean="0">
                <a:solidFill>
                  <a:srgbClr val="3C4693"/>
                </a:solidFill>
                <a:latin typeface="Cambria" pitchFamily="18" charset="0"/>
                <a:ea typeface="CMU Concrete"/>
                <a:cs typeface="CMU Concrete"/>
              </a:rPr>
              <a:t>S</a:t>
            </a:r>
            <a:r>
              <a:rPr lang="fr-FR" altLang="fr-FR" sz="3800" dirty="0" err="1" smtClean="0">
                <a:solidFill>
                  <a:srgbClr val="3C4693"/>
                </a:solidFill>
                <a:latin typeface="Cambria" pitchFamily="18" charset="0"/>
                <a:ea typeface="CMU Concrete"/>
                <a:cs typeface="CMU Concrete"/>
              </a:rPr>
              <a:t>ocial</a:t>
            </a:r>
            <a:r>
              <a:rPr lang="fr-FR" altLang="fr-FR" sz="3800" b="1" dirty="0" err="1" smtClean="0">
                <a:solidFill>
                  <a:srgbClr val="3C4693"/>
                </a:solidFill>
                <a:latin typeface="Cambria" pitchFamily="18" charset="0"/>
                <a:ea typeface="CMU Concrete"/>
                <a:cs typeface="CMU Concrete"/>
              </a:rPr>
              <a:t>E</a:t>
            </a:r>
            <a:r>
              <a:rPr lang="fr-FR" altLang="fr-FR" sz="3800" dirty="0" smtClean="0">
                <a:solidFill>
                  <a:srgbClr val="3C4693"/>
                </a:solidFill>
                <a:latin typeface="Cambria" pitchFamily="18" charset="0"/>
                <a:ea typeface="CMU Concrete"/>
                <a:cs typeface="CMU Concrete"/>
              </a:rPr>
              <a:t>    </a:t>
            </a:r>
          </a:p>
          <a:p>
            <a:pPr algn="ctr" eaLnBrk="1" hangingPunct="1">
              <a:spcBef>
                <a:spcPct val="0"/>
              </a:spcBef>
              <a:spcAft>
                <a:spcPts val="400"/>
              </a:spcAft>
              <a:defRPr/>
            </a:pPr>
            <a:r>
              <a:rPr lang="fr-FR" sz="4000" dirty="0" smtClean="0"/>
              <a:t> vise les objectifs : </a:t>
            </a:r>
            <a:endParaRPr lang="fr-FR" altLang="fr-FR" sz="3800" dirty="0" smtClean="0">
              <a:solidFill>
                <a:srgbClr val="3C4693"/>
              </a:solidFill>
              <a:latin typeface="Cambria" pitchFamily="18" charset="0"/>
              <a:ea typeface="CMU Concrete"/>
              <a:cs typeface="CMU Concrete"/>
            </a:endParaRPr>
          </a:p>
          <a:p>
            <a:pPr marL="342900" indent="-342900">
              <a:buFont typeface="Wingdings" panose="05000000000000000000" pitchFamily="2" charset="2"/>
              <a:buChar char="Ø"/>
              <a:defRPr/>
            </a:pPr>
            <a:r>
              <a:rPr lang="fr-FR" sz="2000" dirty="0" smtClean="0"/>
              <a:t>Proposer à toutes les personnes adressées dans l’un des services un processus d’accompagnement visant à construire une réponse à leurs besoins et demandes et pouvant constituer une alternative à l’admission dans un service médico-social. Cet accompagnement au projet vise également à armer les familles afin d’anticiper et autant que possible éviter les  ruptures de parcours</a:t>
            </a:r>
          </a:p>
          <a:p>
            <a:pPr>
              <a:defRPr/>
            </a:pPr>
            <a:endParaRPr lang="fr-FR" sz="2000" dirty="0" smtClean="0"/>
          </a:p>
          <a:p>
            <a:pPr marL="342900" indent="-342900">
              <a:buFont typeface="Wingdings" panose="05000000000000000000" pitchFamily="2" charset="2"/>
              <a:buChar char="Ø"/>
              <a:defRPr/>
            </a:pPr>
            <a:r>
              <a:rPr lang="fr-FR" sz="2000" dirty="0" smtClean="0"/>
              <a:t>Réorganiser le fonctionnement des services en mode palette pour proposer des réponses s’appuyant sur les aspirations des personnes sans prétendre à une prise en charge globale mais capable de s’articuler aux autres acteurs impliqués dans le projet. </a:t>
            </a:r>
          </a:p>
          <a:p>
            <a:pPr algn="just" eaLnBrk="1" hangingPunct="1">
              <a:spcBef>
                <a:spcPct val="0"/>
              </a:spcBef>
              <a:spcAft>
                <a:spcPts val="400"/>
              </a:spcAft>
              <a:defRPr/>
            </a:pPr>
            <a:endParaRPr lang="fr-FR"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3" name="Rectangle 11"/>
          <p:cNvSpPr>
            <a:spLocks noChangeArrowheads="1"/>
          </p:cNvSpPr>
          <p:nvPr/>
        </p:nvSpPr>
        <p:spPr bwMode="auto">
          <a:xfrm>
            <a:off x="0" y="188913"/>
            <a:ext cx="9072563" cy="7345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spcAft>
                <a:spcPts val="400"/>
              </a:spcAft>
              <a:defRPr/>
            </a:pPr>
            <a:r>
              <a:rPr lang="fr-FR" altLang="fr-FR" sz="3800" b="1" dirty="0" smtClean="0">
                <a:solidFill>
                  <a:srgbClr val="3C4693"/>
                </a:solidFill>
                <a:latin typeface="Cambria" pitchFamily="18" charset="0"/>
                <a:ea typeface="CMU Concrete"/>
                <a:cs typeface="CMU Concrete"/>
              </a:rPr>
              <a:t>PRISME</a:t>
            </a:r>
          </a:p>
          <a:p>
            <a:pPr algn="ctr" eaLnBrk="1" hangingPunct="1">
              <a:spcBef>
                <a:spcPct val="0"/>
              </a:spcBef>
              <a:spcAft>
                <a:spcPts val="400"/>
              </a:spcAft>
              <a:defRPr/>
            </a:pPr>
            <a:r>
              <a:rPr lang="fr-FR" altLang="fr-FR" sz="3800" b="1" dirty="0" smtClean="0">
                <a:solidFill>
                  <a:srgbClr val="3C4693"/>
                </a:solidFill>
                <a:latin typeface="Cambria" pitchFamily="18" charset="0"/>
                <a:ea typeface="CMU Concrete"/>
                <a:cs typeface="CMU Concrete"/>
              </a:rPr>
              <a:t>P</a:t>
            </a:r>
            <a:r>
              <a:rPr lang="fr-FR" altLang="fr-FR" sz="3800" dirty="0" smtClean="0">
                <a:solidFill>
                  <a:srgbClr val="3C4693"/>
                </a:solidFill>
                <a:latin typeface="Cambria" pitchFamily="18" charset="0"/>
                <a:ea typeface="CMU Concrete"/>
                <a:cs typeface="CMU Concrete"/>
              </a:rPr>
              <a:t>alette </a:t>
            </a:r>
            <a:r>
              <a:rPr lang="fr-FR" altLang="fr-FR" sz="3800" b="1" dirty="0" smtClean="0">
                <a:solidFill>
                  <a:srgbClr val="3C4693"/>
                </a:solidFill>
                <a:latin typeface="Cambria" pitchFamily="18" charset="0"/>
                <a:ea typeface="CMU Concrete"/>
                <a:cs typeface="CMU Concrete"/>
              </a:rPr>
              <a:t>R</a:t>
            </a:r>
            <a:r>
              <a:rPr lang="fr-FR" altLang="fr-FR" sz="3800" dirty="0" smtClean="0">
                <a:solidFill>
                  <a:srgbClr val="3C4693"/>
                </a:solidFill>
                <a:latin typeface="Cambria" pitchFamily="18" charset="0"/>
                <a:ea typeface="CMU Concrete"/>
                <a:cs typeface="CMU Concrete"/>
              </a:rPr>
              <a:t>essource pour l’</a:t>
            </a:r>
            <a:r>
              <a:rPr lang="fr-FR" altLang="fr-FR" sz="3800" b="1" dirty="0" smtClean="0">
                <a:solidFill>
                  <a:srgbClr val="3C4693"/>
                </a:solidFill>
                <a:latin typeface="Cambria" pitchFamily="18" charset="0"/>
                <a:ea typeface="CMU Concrete"/>
                <a:cs typeface="CMU Concrete"/>
              </a:rPr>
              <a:t>I</a:t>
            </a:r>
            <a:r>
              <a:rPr lang="fr-FR" altLang="fr-FR" sz="3800" dirty="0" smtClean="0">
                <a:solidFill>
                  <a:srgbClr val="3C4693"/>
                </a:solidFill>
                <a:latin typeface="Cambria" pitchFamily="18" charset="0"/>
                <a:ea typeface="CMU Concrete"/>
                <a:cs typeface="CMU Concrete"/>
              </a:rPr>
              <a:t>nclusion </a:t>
            </a:r>
            <a:r>
              <a:rPr lang="fr-FR" altLang="fr-FR" sz="3800" b="1" dirty="0" err="1" smtClean="0">
                <a:solidFill>
                  <a:srgbClr val="3C4693"/>
                </a:solidFill>
                <a:latin typeface="Cambria" pitchFamily="18" charset="0"/>
                <a:ea typeface="CMU Concrete"/>
                <a:cs typeface="CMU Concrete"/>
              </a:rPr>
              <a:t>M</a:t>
            </a:r>
            <a:r>
              <a:rPr lang="fr-FR" altLang="fr-FR" sz="3800" dirty="0" err="1" smtClean="0">
                <a:solidFill>
                  <a:srgbClr val="3C4693"/>
                </a:solidFill>
                <a:latin typeface="Cambria" pitchFamily="18" charset="0"/>
                <a:ea typeface="CMU Concrete"/>
                <a:cs typeface="CMU Concrete"/>
              </a:rPr>
              <a:t>edico</a:t>
            </a:r>
            <a:r>
              <a:rPr lang="fr-FR" altLang="fr-FR" sz="3800" dirty="0" smtClean="0">
                <a:solidFill>
                  <a:srgbClr val="3C4693"/>
                </a:solidFill>
                <a:latin typeface="Cambria" pitchFamily="18" charset="0"/>
                <a:ea typeface="CMU Concrete"/>
                <a:cs typeface="CMU Concrete"/>
              </a:rPr>
              <a:t> </a:t>
            </a:r>
            <a:r>
              <a:rPr lang="fr-FR" altLang="fr-FR" sz="3800" b="1" dirty="0" err="1" smtClean="0">
                <a:solidFill>
                  <a:srgbClr val="3C4693"/>
                </a:solidFill>
                <a:latin typeface="Cambria" pitchFamily="18" charset="0"/>
                <a:ea typeface="CMU Concrete"/>
                <a:cs typeface="CMU Concrete"/>
              </a:rPr>
              <a:t>S</a:t>
            </a:r>
            <a:r>
              <a:rPr lang="fr-FR" altLang="fr-FR" sz="3800" dirty="0" err="1" smtClean="0">
                <a:solidFill>
                  <a:srgbClr val="3C4693"/>
                </a:solidFill>
                <a:latin typeface="Cambria" pitchFamily="18" charset="0"/>
                <a:ea typeface="CMU Concrete"/>
                <a:cs typeface="CMU Concrete"/>
              </a:rPr>
              <a:t>ocial</a:t>
            </a:r>
            <a:r>
              <a:rPr lang="fr-FR" altLang="fr-FR" sz="3800" b="1" dirty="0" err="1" smtClean="0">
                <a:solidFill>
                  <a:srgbClr val="3C4693"/>
                </a:solidFill>
                <a:latin typeface="Cambria" pitchFamily="18" charset="0"/>
                <a:ea typeface="CMU Concrete"/>
                <a:cs typeface="CMU Concrete"/>
              </a:rPr>
              <a:t>E</a:t>
            </a:r>
            <a:r>
              <a:rPr lang="fr-FR" altLang="fr-FR" sz="3800" dirty="0" smtClean="0">
                <a:solidFill>
                  <a:srgbClr val="3C4693"/>
                </a:solidFill>
                <a:latin typeface="Cambria" pitchFamily="18" charset="0"/>
                <a:ea typeface="CMU Concrete"/>
                <a:cs typeface="CMU Concrete"/>
              </a:rPr>
              <a:t>    </a:t>
            </a:r>
          </a:p>
          <a:p>
            <a:pPr algn="ctr" eaLnBrk="1" hangingPunct="1">
              <a:spcBef>
                <a:spcPct val="0"/>
              </a:spcBef>
              <a:spcAft>
                <a:spcPts val="400"/>
              </a:spcAft>
              <a:defRPr/>
            </a:pPr>
            <a:r>
              <a:rPr lang="fr-FR" sz="4000" dirty="0" smtClean="0"/>
              <a:t> ainsi que l’objectif : </a:t>
            </a:r>
          </a:p>
          <a:p>
            <a:pPr algn="ctr" eaLnBrk="1" hangingPunct="1">
              <a:spcBef>
                <a:spcPct val="0"/>
              </a:spcBef>
              <a:spcAft>
                <a:spcPts val="400"/>
              </a:spcAft>
              <a:defRPr/>
            </a:pPr>
            <a:endParaRPr lang="fr-FR" altLang="fr-FR" sz="4000" dirty="0" smtClean="0">
              <a:solidFill>
                <a:srgbClr val="3C4693"/>
              </a:solidFill>
              <a:latin typeface="Cambria" pitchFamily="18" charset="0"/>
              <a:ea typeface="CMU Concrete"/>
              <a:cs typeface="CMU Concrete"/>
            </a:endParaRPr>
          </a:p>
          <a:p>
            <a:pPr marL="342900" indent="-342900" algn="ctr" eaLnBrk="1" hangingPunct="1">
              <a:spcBef>
                <a:spcPct val="0"/>
              </a:spcBef>
              <a:spcAft>
                <a:spcPts val="400"/>
              </a:spcAft>
              <a:buFont typeface="Wingdings" panose="05000000000000000000" pitchFamily="2" charset="2"/>
              <a:buChar char="Ø"/>
              <a:defRPr/>
            </a:pPr>
            <a:r>
              <a:rPr lang="fr-FR" sz="2800" dirty="0" smtClean="0"/>
              <a:t>Proposer aux personnes admises dans les services un accompagnement spécifique permettant de construire une possibilité de sortir des services en gardant, si elles le souhaitent, l’appui d’un médiateur de parcours Inclusif.</a:t>
            </a:r>
          </a:p>
          <a:p>
            <a:pPr marL="342900" indent="-342900" algn="ctr" eaLnBrk="1" hangingPunct="1">
              <a:spcBef>
                <a:spcPct val="0"/>
              </a:spcBef>
              <a:spcAft>
                <a:spcPts val="400"/>
              </a:spcAft>
              <a:buFont typeface="Wingdings" panose="05000000000000000000" pitchFamily="2" charset="2"/>
              <a:buChar char="q"/>
              <a:defRPr/>
            </a:pPr>
            <a:r>
              <a:rPr lang="fr-FR" sz="2800" dirty="0" smtClean="0"/>
              <a:t>C’est ce que nous appelons les situations complexes, lorsque la réponse du service ne suffit plus/pas.</a:t>
            </a:r>
          </a:p>
          <a:p>
            <a:pPr algn="ctr" eaLnBrk="1" hangingPunct="1">
              <a:spcBef>
                <a:spcPct val="0"/>
              </a:spcBef>
              <a:spcAft>
                <a:spcPts val="400"/>
              </a:spcAft>
              <a:defRPr/>
            </a:pPr>
            <a:endParaRPr lang="fr-FR" altLang="fr-FR" sz="3800" dirty="0" smtClean="0">
              <a:solidFill>
                <a:srgbClr val="3C4693"/>
              </a:solidFill>
              <a:latin typeface="Cambria" pitchFamily="18" charset="0"/>
              <a:ea typeface="CMU Concrete"/>
              <a:cs typeface="CMU Concrete"/>
            </a:endParaRPr>
          </a:p>
          <a:p>
            <a:pPr algn="just" eaLnBrk="1" hangingPunct="1">
              <a:spcBef>
                <a:spcPct val="0"/>
              </a:spcBef>
              <a:spcAft>
                <a:spcPts val="400"/>
              </a:spcAft>
              <a:defRPr/>
            </a:pPr>
            <a:endParaRPr lang="fr-FR"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
        <p:nvSpPr>
          <p:cNvPr id="7171" name="Rectangle 11"/>
          <p:cNvSpPr>
            <a:spLocks noChangeArrowheads="1"/>
          </p:cNvSpPr>
          <p:nvPr/>
        </p:nvSpPr>
        <p:spPr bwMode="auto">
          <a:xfrm>
            <a:off x="0" y="188913"/>
            <a:ext cx="9072563" cy="7345362"/>
          </a:xfrm>
          <a:prstGeom prst="rect">
            <a:avLst/>
          </a:prstGeom>
          <a:noFill/>
          <a:ln w="9525">
            <a:noFill/>
            <a:miter lim="800000"/>
            <a:headEnd/>
            <a:tailEnd/>
          </a:ln>
        </p:spPr>
        <p:txBody>
          <a:bodyPr>
            <a:spAutoFit/>
          </a:bodyPr>
          <a:lstStyle/>
          <a:p>
            <a:pPr algn="ctr">
              <a:spcAft>
                <a:spcPts val="400"/>
              </a:spcAft>
            </a:pPr>
            <a:r>
              <a:rPr lang="fr-FR" altLang="fr-FR" sz="3800" b="1">
                <a:solidFill>
                  <a:srgbClr val="3C4693"/>
                </a:solidFill>
                <a:latin typeface="Cambria" pitchFamily="18" charset="0"/>
                <a:ea typeface="CMU Concrete"/>
                <a:cs typeface="CMU Concrete"/>
              </a:rPr>
              <a:t>PRISME  - PCPE</a:t>
            </a:r>
            <a:endParaRPr lang="fr-FR" altLang="fr-FR" sz="3800">
              <a:solidFill>
                <a:srgbClr val="3C4693"/>
              </a:solidFill>
              <a:latin typeface="Cambria" pitchFamily="18" charset="0"/>
              <a:ea typeface="CMU Concrete"/>
              <a:cs typeface="CMU Concrete"/>
            </a:endParaRPr>
          </a:p>
          <a:p>
            <a:pPr algn="ctr">
              <a:spcAft>
                <a:spcPts val="400"/>
              </a:spcAft>
            </a:pPr>
            <a:endParaRPr lang="fr-FR" altLang="fr-FR" sz="3800">
              <a:solidFill>
                <a:srgbClr val="3C4693"/>
              </a:solidFill>
              <a:latin typeface="Cambria" pitchFamily="18" charset="0"/>
              <a:ea typeface="CMU Concrete"/>
              <a:cs typeface="CMU Concrete"/>
            </a:endParaRPr>
          </a:p>
          <a:p>
            <a:pPr algn="ctr">
              <a:spcAft>
                <a:spcPts val="400"/>
              </a:spcAft>
            </a:pPr>
            <a:r>
              <a:rPr lang="fr-FR" sz="3600">
                <a:latin typeface="Arial" pitchFamily="34" charset="0"/>
              </a:rPr>
              <a:t> L’alinéa 3 du préambule du cahier des charges  stipule : « </a:t>
            </a:r>
            <a:r>
              <a:rPr lang="fr-FR" sz="3600" b="1" i="1">
                <a:latin typeface="Arial" pitchFamily="34" charset="0"/>
              </a:rPr>
              <a:t>Enfin, plusieurs dispositifs innovants ou expérimentaux ont été soutenus ou repérés dont les prestations relèvent d’un pôle de compétences et de prestations externalisées. Ils gagneront en lisibilité par une reconnaissance dans ce nouveau cadre.</a:t>
            </a:r>
            <a:r>
              <a:rPr lang="fr-FR" sz="3600">
                <a:latin typeface="Arial" pitchFamily="34" charset="0"/>
              </a:rPr>
              <a:t> ».</a:t>
            </a:r>
          </a:p>
          <a:p>
            <a:pPr algn="ctr">
              <a:spcAft>
                <a:spcPts val="400"/>
              </a:spcAft>
            </a:pPr>
            <a:r>
              <a:rPr lang="fr-FR" altLang="fr-FR" sz="3800">
                <a:solidFill>
                  <a:srgbClr val="3C4693"/>
                </a:solidFill>
                <a:latin typeface="Cambria" pitchFamily="18" charset="0"/>
                <a:ea typeface="CMU Concrete"/>
                <a:cs typeface="CMU Concrete"/>
              </a:rPr>
              <a:t>   </a:t>
            </a:r>
          </a:p>
          <a:p>
            <a:pPr algn="just">
              <a:spcAft>
                <a:spcPts val="400"/>
              </a:spcAft>
            </a:pPr>
            <a:endParaRPr lang="fr-FR" sz="200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1"/>
          <p:cNvSpPr>
            <a:spLocks noChangeArrowheads="1"/>
          </p:cNvSpPr>
          <p:nvPr/>
        </p:nvSpPr>
        <p:spPr bwMode="auto">
          <a:xfrm>
            <a:off x="684213" y="2798763"/>
            <a:ext cx="7416800" cy="1262062"/>
          </a:xfrm>
          <a:prstGeom prst="rect">
            <a:avLst/>
          </a:prstGeom>
          <a:noFill/>
          <a:ln w="9525">
            <a:noFill/>
            <a:miter lim="800000"/>
            <a:headEnd/>
            <a:tailEnd/>
          </a:ln>
        </p:spPr>
        <p:txBody>
          <a:bodyPr>
            <a:spAutoFit/>
          </a:bodyPr>
          <a:lstStyle/>
          <a:p>
            <a:pPr algn="ctr">
              <a:spcAft>
                <a:spcPts val="400"/>
              </a:spcAft>
            </a:pPr>
            <a:r>
              <a:rPr lang="fr-FR" altLang="fr-FR" sz="3800" b="1">
                <a:solidFill>
                  <a:srgbClr val="3C4693"/>
                </a:solidFill>
                <a:latin typeface="Cambria" pitchFamily="18" charset="0"/>
                <a:ea typeface="CMU Concrete"/>
                <a:cs typeface="CMU Concrete"/>
              </a:rPr>
              <a:t>Pôle de Compétence et de Prestations Externalisées</a:t>
            </a:r>
          </a:p>
        </p:txBody>
      </p:sp>
      <p:pic>
        <p:nvPicPr>
          <p:cNvPr id="8195"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1"/>
          <p:cNvSpPr>
            <a:spLocks noChangeArrowheads="1"/>
          </p:cNvSpPr>
          <p:nvPr/>
        </p:nvSpPr>
        <p:spPr bwMode="auto">
          <a:xfrm>
            <a:off x="250825" y="1125538"/>
            <a:ext cx="8785225" cy="4738687"/>
          </a:xfrm>
          <a:prstGeom prst="rect">
            <a:avLst/>
          </a:prstGeom>
          <a:noFill/>
          <a:ln w="9525">
            <a:noFill/>
            <a:miter lim="800000"/>
            <a:headEnd/>
            <a:tailEnd/>
          </a:ln>
        </p:spPr>
        <p:txBody>
          <a:bodyPr>
            <a:spAutoFit/>
          </a:bodyPr>
          <a:lstStyle/>
          <a:p>
            <a:pPr algn="ctr">
              <a:spcAft>
                <a:spcPts val="400"/>
              </a:spcAft>
            </a:pPr>
            <a:r>
              <a:rPr lang="fr-FR" altLang="fr-FR" sz="3800" b="1">
                <a:solidFill>
                  <a:srgbClr val="3C4693"/>
                </a:solidFill>
                <a:latin typeface="Cambria" pitchFamily="18" charset="0"/>
                <a:ea typeface="CMU Concrete"/>
                <a:cs typeface="CMU Concrete"/>
              </a:rPr>
              <a:t>Pôle de Compétence et de Prestations Externalisées</a:t>
            </a:r>
          </a:p>
          <a:p>
            <a:pPr>
              <a:spcAft>
                <a:spcPts val="400"/>
              </a:spcAft>
            </a:pPr>
            <a:r>
              <a:rPr lang="fr-FR" altLang="fr-FR">
                <a:solidFill>
                  <a:srgbClr val="3C4693"/>
                </a:solidFill>
                <a:latin typeface="Cambria" pitchFamily="18" charset="0"/>
                <a:ea typeface="CMU Concrete"/>
                <a:cs typeface="CMU Concrete"/>
              </a:rPr>
              <a:t>Extrait de l’instruction</a:t>
            </a:r>
          </a:p>
          <a:p>
            <a:pPr>
              <a:spcAft>
                <a:spcPts val="400"/>
              </a:spcAft>
            </a:pPr>
            <a:r>
              <a:rPr lang="fr-FR" sz="1200">
                <a:latin typeface="Arial" pitchFamily="34" charset="0"/>
              </a:rPr>
              <a:t>INSTRUCTION N° DGCS/SD3B/2016/119 du 12 avril 2016 relative à la mise en œuvre des pôles de compétences et de prestations externalisées pour les personnes en situation de handicap. </a:t>
            </a:r>
          </a:p>
          <a:p>
            <a:pPr>
              <a:spcAft>
                <a:spcPts val="400"/>
              </a:spcAft>
            </a:pPr>
            <a:r>
              <a:rPr lang="fr-FR">
                <a:latin typeface="Arial" pitchFamily="34" charset="0"/>
              </a:rPr>
              <a:t>Ainsi, ces pôles de compétences et de prestations externalisées viennent compléter la palette de l’offre médico-sociale en proposant une réponse souple et adaptée aux besoins des personnes en situation de handicap et de leurs aidants, dans une visée inclusive permettant à la personne d’être accompagnée selon ses besoins et ses compétences sur son lieu de vie. …/</a:t>
            </a:r>
            <a:endParaRPr lang="fr-FR" altLang="fr-FR">
              <a:solidFill>
                <a:srgbClr val="3C4693"/>
              </a:solidFill>
              <a:latin typeface="Cambria" pitchFamily="18" charset="0"/>
              <a:ea typeface="CMU Concrete"/>
              <a:cs typeface="CMU Concrete"/>
            </a:endParaRPr>
          </a:p>
        </p:txBody>
      </p:sp>
      <p:pic>
        <p:nvPicPr>
          <p:cNvPr id="9219"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1"/>
          <p:cNvSpPr>
            <a:spLocks noChangeArrowheads="1"/>
          </p:cNvSpPr>
          <p:nvPr/>
        </p:nvSpPr>
        <p:spPr bwMode="auto">
          <a:xfrm>
            <a:off x="260350" y="1112838"/>
            <a:ext cx="8783638" cy="5745162"/>
          </a:xfrm>
          <a:prstGeom prst="rect">
            <a:avLst/>
          </a:prstGeom>
          <a:noFill/>
          <a:ln w="9525">
            <a:noFill/>
            <a:miter lim="800000"/>
            <a:headEnd/>
            <a:tailEnd/>
          </a:ln>
        </p:spPr>
        <p:txBody>
          <a:bodyPr>
            <a:spAutoFit/>
          </a:bodyPr>
          <a:lstStyle/>
          <a:p>
            <a:pPr algn="ctr">
              <a:spcAft>
                <a:spcPts val="400"/>
              </a:spcAft>
            </a:pPr>
            <a:r>
              <a:rPr lang="fr-FR" altLang="fr-FR" sz="3800" b="1">
                <a:solidFill>
                  <a:srgbClr val="3C4693"/>
                </a:solidFill>
                <a:latin typeface="Cambria" pitchFamily="18" charset="0"/>
                <a:ea typeface="CMU Concrete"/>
                <a:cs typeface="CMU Concrete"/>
              </a:rPr>
              <a:t>Pôle de Compétence et de Prestations Externalisées</a:t>
            </a:r>
          </a:p>
          <a:p>
            <a:pPr algn="just">
              <a:spcAft>
                <a:spcPts val="400"/>
              </a:spcAft>
            </a:pPr>
            <a:r>
              <a:rPr lang="fr-FR">
                <a:latin typeface="Arial" pitchFamily="34" charset="0"/>
              </a:rPr>
              <a:t>Ils s’adressent à l’ensemble des situations de handicap qui, compte tenu de besoins spécifiques des personnes ou de leur complexité, nécessitent d’adjoindre aux réponses médico-sociales existantes, les compétences d’intervenants exerçant au sein de ces pôles, à titre salarié ou libéral. Dans ce cadre, les pôles permettent également d’assurer aux personnes handicapées, l’accès à des prestations de professionnels dont les qualifications sont reconnues et leurs pratiques conformes aux recommandations de bonnes pratiques professionnelles en vigueur (acquises au travers de leur formation initiale, de formations complémentaires ou continues sur les bonnes pratiques de la HAS et de l’ANESM en vigueur). …</a:t>
            </a:r>
            <a:endParaRPr lang="fr-FR" altLang="fr-FR">
              <a:solidFill>
                <a:srgbClr val="3C4693"/>
              </a:solidFill>
              <a:latin typeface="Cambria" pitchFamily="18" charset="0"/>
              <a:ea typeface="CMU Concrete"/>
              <a:cs typeface="CMU Concrete"/>
            </a:endParaRPr>
          </a:p>
        </p:txBody>
      </p:sp>
      <p:pic>
        <p:nvPicPr>
          <p:cNvPr id="10243" name="Image 1" descr="42 LOIRE"/>
          <p:cNvPicPr>
            <a:picLocks noChangeAspect="1" noChangeArrowheads="1"/>
          </p:cNvPicPr>
          <p:nvPr/>
        </p:nvPicPr>
        <p:blipFill>
          <a:blip r:embed="rId3" cstate="print"/>
          <a:srcRect/>
          <a:stretch>
            <a:fillRect/>
          </a:stretch>
        </p:blipFill>
        <p:spPr bwMode="auto">
          <a:xfrm>
            <a:off x="6553200" y="0"/>
            <a:ext cx="25908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4504</TotalTime>
  <Words>958</Words>
  <Application>Microsoft Office PowerPoint</Application>
  <PresentationFormat>Affichage à l'écran (4:3)</PresentationFormat>
  <Paragraphs>160</Paragraphs>
  <Slides>31</Slides>
  <Notes>28</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9" baseType="lpstr">
      <vt:lpstr>Times New Roman</vt:lpstr>
      <vt:lpstr>Arial</vt:lpstr>
      <vt:lpstr>Cambria</vt:lpstr>
      <vt:lpstr>CMU Concrete</vt:lpstr>
      <vt:lpstr>Wingdings</vt:lpstr>
      <vt:lpstr>Calibri</vt:lpstr>
      <vt:lpstr>1_Conception personnalisée</vt:lpstr>
      <vt:lpstr>Graphique Microsoft Excel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Une approche qui part des préoccupations de la personne</vt:lpstr>
      <vt:lpstr>Une approche centrée sur les solutions</vt:lpstr>
      <vt:lpstr>Diapositive 19</vt:lpstr>
      <vt:lpstr>Utilisation d’outils visuels comme la Carte mentale Adaptation des textes en FALC</vt:lpstr>
      <vt:lpstr>UNE CARTE MENTALE KESAKO ?</vt:lpstr>
      <vt:lpstr>QUELQUES CHIFFRES</vt:lpstr>
      <vt:lpstr>24 SORTIES </vt:lpstr>
      <vt:lpstr> Concrètement PRISME PCPE  permet pour les adultes de travailler un accompagnement soit dans l’attente d’entrée sur un service soit dans l’accès au droit, la remobilisation…</vt:lpstr>
      <vt:lpstr>LES -</vt:lpstr>
      <vt:lpstr>LES +</vt:lpstr>
      <vt:lpstr>POINTS DE VIGILANCE</vt:lpstr>
      <vt:lpstr>Diapositive 28</vt:lpstr>
      <vt:lpstr>Sur la présence/ soutien d’un médecin dans le PCPE ?</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Direction</dc:creator>
  <cp:lastModifiedBy>Josée</cp:lastModifiedBy>
  <cp:revision>60</cp:revision>
  <cp:lastPrinted>2018-09-11T15:26:52Z</cp:lastPrinted>
  <dcterms:modified xsi:type="dcterms:W3CDTF">2018-09-29T11:01:24Z</dcterms:modified>
</cp:coreProperties>
</file>