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sldIdLst>
    <p:sldId id="261" r:id="rId5"/>
    <p:sldId id="341" r:id="rId6"/>
    <p:sldId id="338" r:id="rId7"/>
    <p:sldId id="361" r:id="rId8"/>
    <p:sldId id="362" r:id="rId9"/>
    <p:sldId id="364" r:id="rId10"/>
    <p:sldId id="367" r:id="rId11"/>
    <p:sldId id="350" r:id="rId12"/>
    <p:sldId id="368" r:id="rId13"/>
    <p:sldId id="375" r:id="rId14"/>
    <p:sldId id="369" r:id="rId15"/>
    <p:sldId id="370" r:id="rId16"/>
    <p:sldId id="371" r:id="rId17"/>
    <p:sldId id="372" r:id="rId18"/>
    <p:sldId id="373" r:id="rId19"/>
    <p:sldId id="374" r:id="rId20"/>
    <p:sldId id="366" r:id="rId21"/>
    <p:sldId id="365"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6FF"/>
    <a:srgbClr val="0099FF"/>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8261" autoAdjust="0"/>
  </p:normalViewPr>
  <p:slideViewPr>
    <p:cSldViewPr>
      <p:cViewPr varScale="1">
        <p:scale>
          <a:sx n="57" d="100"/>
          <a:sy n="57" d="100"/>
        </p:scale>
        <p:origin x="17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a%20REICHERT\Dropbox%20(ENEIS%20Conseil)\Missions%20PDH\CNSA%20-%20RAPT%202\3.%20Pilotage%20national\2.%20Photographies%20des%20territoires\Analyse%20globale%20D&#233;partem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a%20REICHERT\Dropbox%20(ENEIS%20Conseil)\Missions%20PDH\CNSA%20-%20RAPT%202\3.%20Pilotage%20national\2.%20Photographies%20des%20territoires\Analyse%20globale%20D&#233;parte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spPr>
            <a:ln w="28575" cap="rnd">
              <a:solidFill>
                <a:srgbClr val="C0504D"/>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Analyse!$AX$1:$BA$1</c:f>
              <c:strCache>
                <c:ptCount val="4"/>
                <c:pt idx="0">
                  <c:v>Niveau d'avancement de la démarche sur le territoire</c:v>
                </c:pt>
                <c:pt idx="1">
                  <c:v>Contexte territorial et niveau de partenariat </c:v>
                </c:pt>
                <c:pt idx="2">
                  <c:v>Evolution de l'offre au regard des besoins </c:v>
                </c:pt>
                <c:pt idx="3">
                  <c:v>Adéquation des pratiques actuelle de la MDPH avec les principes de la démarche</c:v>
                </c:pt>
              </c:strCache>
            </c:strRef>
          </c:cat>
          <c:val>
            <c:numRef>
              <c:f>Analyse!$AX$105:$BA$105</c:f>
              <c:numCache>
                <c:formatCode>0.0</c:formatCode>
                <c:ptCount val="4"/>
                <c:pt idx="0">
                  <c:v>2.7573529411764706</c:v>
                </c:pt>
                <c:pt idx="1">
                  <c:v>3.1838235294117645</c:v>
                </c:pt>
                <c:pt idx="2">
                  <c:v>2.7205882352941178</c:v>
                </c:pt>
                <c:pt idx="3">
                  <c:v>2.9558823529411766</c:v>
                </c:pt>
              </c:numCache>
            </c:numRef>
          </c:val>
          <c:extLst>
            <c:ext xmlns:c16="http://schemas.microsoft.com/office/drawing/2014/chart" uri="{C3380CC4-5D6E-409C-BE32-E72D297353CC}">
              <c16:uniqueId val="{00000000-057E-4325-9AA8-2C34FEBA3597}"/>
            </c:ext>
          </c:extLst>
        </c:ser>
        <c:dLbls>
          <c:showLegendKey val="0"/>
          <c:showVal val="1"/>
          <c:showCatName val="0"/>
          <c:showSerName val="0"/>
          <c:showPercent val="0"/>
          <c:showBubbleSize val="0"/>
        </c:dLbls>
        <c:axId val="111197568"/>
        <c:axId val="127524864"/>
      </c:radarChart>
      <c:catAx>
        <c:axId val="11119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27524864"/>
        <c:crosses val="autoZero"/>
        <c:auto val="1"/>
        <c:lblAlgn val="ctr"/>
        <c:lblOffset val="100"/>
        <c:noMultiLvlLbl val="0"/>
      </c:catAx>
      <c:valAx>
        <c:axId val="127524864"/>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9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fr-FR" sz="1600" b="1">
                <a:solidFill>
                  <a:schemeClr val="tx1"/>
                </a:solidFill>
              </a:rPr>
              <a:t>Synthèse territoires</a:t>
            </a:r>
            <a:r>
              <a:rPr lang="fr-FR" sz="1600" b="1" baseline="0">
                <a:solidFill>
                  <a:schemeClr val="tx1"/>
                </a:solidFill>
              </a:rPr>
              <a:t> pionnniers</a:t>
            </a:r>
            <a:endParaRPr lang="fr-FR" sz="1600" b="1">
              <a:solidFill>
                <a:schemeClr val="tx1"/>
              </a:solidFill>
            </a:endParaRPr>
          </a:p>
        </c:rich>
      </c:tx>
      <c:overlay val="0"/>
      <c:spPr>
        <a:noFill/>
        <a:ln>
          <a:noFill/>
        </a:ln>
        <a:effectLst/>
      </c:spPr>
    </c:title>
    <c:autoTitleDeleted val="0"/>
    <c:plotArea>
      <c:layout/>
      <c:radarChart>
        <c:radarStyle val="marker"/>
        <c:varyColors val="0"/>
        <c:ser>
          <c:idx val="0"/>
          <c:order val="0"/>
          <c:spPr>
            <a:ln w="28575" cap="rnd">
              <a:solidFill>
                <a:schemeClr val="tx2">
                  <a:lumMod val="60000"/>
                  <a:lumOff val="40000"/>
                </a:schemeClr>
              </a:solidFill>
              <a:round/>
            </a:ln>
            <a:effectLst/>
          </c:spPr>
          <c:marker>
            <c:symbol val="none"/>
          </c:marker>
          <c:dLbls>
            <c:dLbl>
              <c:idx val="0"/>
              <c:layout>
                <c:manualLayout>
                  <c:x val="5.3200327859238353E-2"/>
                  <c:y val="4.9219337386285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37-4701-B343-C9444D411C3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Analyse!$AY$1:$BB$1</c:f>
              <c:strCache>
                <c:ptCount val="4"/>
                <c:pt idx="0">
                  <c:v>Niveau d'avancement de la démarche sur le territoire</c:v>
                </c:pt>
                <c:pt idx="1">
                  <c:v>Contexte territorial et niveau de partenariat </c:v>
                </c:pt>
                <c:pt idx="2">
                  <c:v>Evolution de l'offre au regard des besoins </c:v>
                </c:pt>
                <c:pt idx="3">
                  <c:v>Adéquation des pratiques actuelle de la MDPH avec les principes de la démarche</c:v>
                </c:pt>
              </c:strCache>
            </c:strRef>
          </c:cat>
          <c:val>
            <c:numRef>
              <c:f>Analyse!$AY$107:$BB$107</c:f>
              <c:numCache>
                <c:formatCode>0.0</c:formatCode>
                <c:ptCount val="4"/>
                <c:pt idx="0">
                  <c:v>4.2941176470588234</c:v>
                </c:pt>
                <c:pt idx="1">
                  <c:v>3.7647058823529411</c:v>
                </c:pt>
                <c:pt idx="2">
                  <c:v>2.9411764705882355</c:v>
                </c:pt>
                <c:pt idx="3">
                  <c:v>3.2352941176470589</c:v>
                </c:pt>
              </c:numCache>
            </c:numRef>
          </c:val>
          <c:extLst>
            <c:ext xmlns:c16="http://schemas.microsoft.com/office/drawing/2014/chart" uri="{C3380CC4-5D6E-409C-BE32-E72D297353CC}">
              <c16:uniqueId val="{00000001-0D37-4701-B343-C9444D411C35}"/>
            </c:ext>
          </c:extLst>
        </c:ser>
        <c:dLbls>
          <c:showLegendKey val="0"/>
          <c:showVal val="1"/>
          <c:showCatName val="0"/>
          <c:showSerName val="0"/>
          <c:showPercent val="0"/>
          <c:showBubbleSize val="0"/>
        </c:dLbls>
        <c:axId val="128276736"/>
        <c:axId val="128503168"/>
      </c:radarChart>
      <c:catAx>
        <c:axId val="12827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28503168"/>
        <c:crosses val="autoZero"/>
        <c:auto val="1"/>
        <c:lblAlgn val="ctr"/>
        <c:lblOffset val="100"/>
        <c:noMultiLvlLbl val="0"/>
      </c:catAx>
      <c:valAx>
        <c:axId val="128503168"/>
        <c:scaling>
          <c:orientation val="minMax"/>
          <c:max val="4.5"/>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82767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fr-FR" sz="1600" b="1">
                <a:solidFill>
                  <a:schemeClr val="tx1"/>
                </a:solidFill>
              </a:rPr>
              <a:t>Synthèse territoires</a:t>
            </a:r>
            <a:r>
              <a:rPr lang="fr-FR" sz="1600" b="1" baseline="0">
                <a:solidFill>
                  <a:schemeClr val="tx1"/>
                </a:solidFill>
              </a:rPr>
              <a:t> non pionniers</a:t>
            </a:r>
            <a:endParaRPr lang="fr-FR" sz="1600" b="1">
              <a:solidFill>
                <a:schemeClr val="tx1"/>
              </a:solidFill>
            </a:endParaRPr>
          </a:p>
        </c:rich>
      </c:tx>
      <c:layout>
        <c:manualLayout>
          <c:xMode val="edge"/>
          <c:yMode val="edge"/>
          <c:x val="0.20698537150343818"/>
          <c:y val="2.3803476901165774E-2"/>
        </c:manualLayout>
      </c:layout>
      <c:overlay val="0"/>
      <c:spPr>
        <a:noFill/>
        <a:ln>
          <a:noFill/>
        </a:ln>
        <a:effectLst/>
      </c:spPr>
    </c:title>
    <c:autoTitleDeleted val="0"/>
    <c:plotArea>
      <c:layout/>
      <c:radarChart>
        <c:radarStyle val="marker"/>
        <c:varyColors val="0"/>
        <c:ser>
          <c:idx val="0"/>
          <c:order val="0"/>
          <c:spPr>
            <a:ln w="28575" cap="rnd">
              <a:solidFill>
                <a:srgbClr val="80808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Analyse!$AY$1:$BB$1</c:f>
              <c:strCache>
                <c:ptCount val="4"/>
                <c:pt idx="0">
                  <c:v>Niveau d'avancement de la démarche sur le territoire</c:v>
                </c:pt>
                <c:pt idx="1">
                  <c:v>Contexte territorial et niveau de partenariat </c:v>
                </c:pt>
                <c:pt idx="2">
                  <c:v>Evolution de l'offre au regard des besoins </c:v>
                </c:pt>
                <c:pt idx="3">
                  <c:v>Adéquation des pratiques actuelle de la MDPH avec les principes de la démarche</c:v>
                </c:pt>
              </c:strCache>
            </c:strRef>
          </c:cat>
          <c:val>
            <c:numRef>
              <c:f>Analyse!$AY$108:$BB$108</c:f>
              <c:numCache>
                <c:formatCode>0.0</c:formatCode>
                <c:ptCount val="4"/>
                <c:pt idx="0">
                  <c:v>2.2450980392156863</c:v>
                </c:pt>
                <c:pt idx="1">
                  <c:v>2.9901960784313726</c:v>
                </c:pt>
                <c:pt idx="2">
                  <c:v>2.6470588235294117</c:v>
                </c:pt>
                <c:pt idx="3">
                  <c:v>2.8627450980392157</c:v>
                </c:pt>
              </c:numCache>
            </c:numRef>
          </c:val>
          <c:extLst>
            <c:ext xmlns:c16="http://schemas.microsoft.com/office/drawing/2014/chart" uri="{C3380CC4-5D6E-409C-BE32-E72D297353CC}">
              <c16:uniqueId val="{00000000-68F4-4C0C-BA1D-C67A5A2A53B9}"/>
            </c:ext>
          </c:extLst>
        </c:ser>
        <c:dLbls>
          <c:showLegendKey val="0"/>
          <c:showVal val="1"/>
          <c:showCatName val="0"/>
          <c:showSerName val="0"/>
          <c:showPercent val="0"/>
          <c:showBubbleSize val="0"/>
        </c:dLbls>
        <c:axId val="142326784"/>
        <c:axId val="142881920"/>
      </c:radarChart>
      <c:catAx>
        <c:axId val="14232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42881920"/>
        <c:crosses val="autoZero"/>
        <c:auto val="1"/>
        <c:lblAlgn val="ctr"/>
        <c:lblOffset val="100"/>
        <c:noMultiLvlLbl val="0"/>
      </c:catAx>
      <c:valAx>
        <c:axId val="142881920"/>
        <c:scaling>
          <c:orientation val="minMax"/>
          <c:max val="4.5"/>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267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36A31-4DA5-41E3-BE3F-FF648FB2FF67}" type="doc">
      <dgm:prSet loTypeId="urn:microsoft.com/office/officeart/2005/8/layout/venn1" loCatId="relationship" qsTypeId="urn:microsoft.com/office/officeart/2005/8/quickstyle/simple1" qsCatId="simple" csTypeId="urn:microsoft.com/office/officeart/2005/8/colors/accent1_2" csCatId="accent1" phldr="1"/>
      <dgm:spPr/>
    </dgm:pt>
    <dgm:pt modelId="{EF5A1E7D-8017-40BD-9468-FAD0E016E80F}">
      <dgm:prSet phldrT="[Texte]"/>
      <dgm:spPr>
        <a:solidFill>
          <a:schemeClr val="accent4">
            <a:lumMod val="40000"/>
            <a:lumOff val="60000"/>
            <a:alpha val="50000"/>
          </a:schemeClr>
        </a:solidFill>
        <a:ln>
          <a:prstDash val="dash"/>
        </a:ln>
      </dgm:spPr>
      <dgm:t>
        <a:bodyPr/>
        <a:lstStyle/>
        <a:p>
          <a:r>
            <a:rPr lang="fr-FR" dirty="0"/>
            <a:t>Orientation des personnes par les MDPH</a:t>
          </a:r>
        </a:p>
      </dgm:t>
    </dgm:pt>
    <dgm:pt modelId="{C216AEE9-FFBA-4E4D-98D6-6BFAFC7F91BD}" type="parTrans" cxnId="{23B6B4F2-8DF5-4A06-8574-467685BF020A}">
      <dgm:prSet/>
      <dgm:spPr/>
      <dgm:t>
        <a:bodyPr/>
        <a:lstStyle/>
        <a:p>
          <a:endParaRPr lang="fr-FR"/>
        </a:p>
      </dgm:t>
    </dgm:pt>
    <dgm:pt modelId="{7C795460-45C6-47A5-BF3C-99AA3DB90C5E}" type="sibTrans" cxnId="{23B6B4F2-8DF5-4A06-8574-467685BF020A}">
      <dgm:prSet/>
      <dgm:spPr/>
      <dgm:t>
        <a:bodyPr/>
        <a:lstStyle/>
        <a:p>
          <a:endParaRPr lang="fr-FR"/>
        </a:p>
      </dgm:t>
    </dgm:pt>
    <dgm:pt modelId="{4BC62C46-04EA-454A-AD3C-BB86B16918E0}">
      <dgm:prSet phldrT="[Texte]"/>
      <dgm:spPr>
        <a:ln>
          <a:prstDash val="dash"/>
        </a:ln>
      </dgm:spPr>
      <dgm:t>
        <a:bodyPr/>
        <a:lstStyle/>
        <a:p>
          <a:pPr algn="ctr"/>
          <a:r>
            <a:rPr lang="fr-FR" b="0" i="0" u="none" dirty="0"/>
            <a:t>Pouvoir d’agir des personnes</a:t>
          </a:r>
        </a:p>
      </dgm:t>
    </dgm:pt>
    <dgm:pt modelId="{E4FA048A-01AB-4A63-8CFD-C763A603B2B3}" type="parTrans" cxnId="{14B6F090-53EE-49DC-8FA8-A7BBF9DB495F}">
      <dgm:prSet/>
      <dgm:spPr/>
      <dgm:t>
        <a:bodyPr/>
        <a:lstStyle/>
        <a:p>
          <a:endParaRPr lang="fr-FR"/>
        </a:p>
      </dgm:t>
    </dgm:pt>
    <dgm:pt modelId="{262EE6AF-8DAC-4A0D-9871-FCB96B5A5C2D}" type="sibTrans" cxnId="{14B6F090-53EE-49DC-8FA8-A7BBF9DB495F}">
      <dgm:prSet/>
      <dgm:spPr/>
      <dgm:t>
        <a:bodyPr/>
        <a:lstStyle/>
        <a:p>
          <a:endParaRPr lang="fr-FR"/>
        </a:p>
      </dgm:t>
    </dgm:pt>
    <dgm:pt modelId="{33EBDEE9-88A9-4B4D-845B-D03F705D8234}">
      <dgm:prSet phldrT="[Texte]"/>
      <dgm:spPr>
        <a:solidFill>
          <a:schemeClr val="accent6">
            <a:lumMod val="60000"/>
            <a:lumOff val="40000"/>
            <a:alpha val="50000"/>
          </a:schemeClr>
        </a:solidFill>
        <a:ln>
          <a:prstDash val="dash"/>
        </a:ln>
      </dgm:spPr>
      <dgm:t>
        <a:bodyPr/>
        <a:lstStyle/>
        <a:p>
          <a:r>
            <a:rPr lang="fr-FR" b="0" i="0" u="none" dirty="0"/>
            <a:t>Réponse apportée aux personnes</a:t>
          </a:r>
        </a:p>
      </dgm:t>
    </dgm:pt>
    <dgm:pt modelId="{344B103E-3296-45C4-BB87-643449329FAC}" type="parTrans" cxnId="{39F0E161-5FDF-40AC-BBA4-02D17434DBCC}">
      <dgm:prSet/>
      <dgm:spPr/>
      <dgm:t>
        <a:bodyPr/>
        <a:lstStyle/>
        <a:p>
          <a:endParaRPr lang="fr-FR"/>
        </a:p>
      </dgm:t>
    </dgm:pt>
    <dgm:pt modelId="{AE70C119-7F35-4B2E-BB57-45861AB9BE86}" type="sibTrans" cxnId="{39F0E161-5FDF-40AC-BBA4-02D17434DBCC}">
      <dgm:prSet/>
      <dgm:spPr/>
      <dgm:t>
        <a:bodyPr/>
        <a:lstStyle/>
        <a:p>
          <a:endParaRPr lang="fr-FR"/>
        </a:p>
      </dgm:t>
    </dgm:pt>
    <dgm:pt modelId="{E006D0BC-5AAB-45CC-9DF4-586A365A73A5}" type="pres">
      <dgm:prSet presAssocID="{53036A31-4DA5-41E3-BE3F-FF648FB2FF67}" presName="compositeShape" presStyleCnt="0">
        <dgm:presLayoutVars>
          <dgm:chMax val="7"/>
          <dgm:dir/>
          <dgm:resizeHandles val="exact"/>
        </dgm:presLayoutVars>
      </dgm:prSet>
      <dgm:spPr/>
    </dgm:pt>
    <dgm:pt modelId="{4C3E35B7-7662-461D-B2FA-01E1D8C5D61B}" type="pres">
      <dgm:prSet presAssocID="{EF5A1E7D-8017-40BD-9468-FAD0E016E80F}" presName="circ1" presStyleLbl="vennNode1" presStyleIdx="0" presStyleCnt="3"/>
      <dgm:spPr/>
    </dgm:pt>
    <dgm:pt modelId="{B529CC50-DCF6-4B4B-B463-DB94E54C7330}" type="pres">
      <dgm:prSet presAssocID="{EF5A1E7D-8017-40BD-9468-FAD0E016E80F}" presName="circ1Tx" presStyleLbl="revTx" presStyleIdx="0" presStyleCnt="0">
        <dgm:presLayoutVars>
          <dgm:chMax val="0"/>
          <dgm:chPref val="0"/>
          <dgm:bulletEnabled val="1"/>
        </dgm:presLayoutVars>
      </dgm:prSet>
      <dgm:spPr/>
    </dgm:pt>
    <dgm:pt modelId="{DB1C91A9-7B3B-49A5-9C26-BFDA0157899C}" type="pres">
      <dgm:prSet presAssocID="{4BC62C46-04EA-454A-AD3C-BB86B16918E0}" presName="circ2" presStyleLbl="vennNode1" presStyleIdx="1" presStyleCnt="3"/>
      <dgm:spPr/>
    </dgm:pt>
    <dgm:pt modelId="{4E019B5F-13DD-44C0-BF35-F5E0063457C1}" type="pres">
      <dgm:prSet presAssocID="{4BC62C46-04EA-454A-AD3C-BB86B16918E0}" presName="circ2Tx" presStyleLbl="revTx" presStyleIdx="0" presStyleCnt="0">
        <dgm:presLayoutVars>
          <dgm:chMax val="0"/>
          <dgm:chPref val="0"/>
          <dgm:bulletEnabled val="1"/>
        </dgm:presLayoutVars>
      </dgm:prSet>
      <dgm:spPr/>
    </dgm:pt>
    <dgm:pt modelId="{925C263B-572E-4F09-B880-26962ACC8251}" type="pres">
      <dgm:prSet presAssocID="{33EBDEE9-88A9-4B4D-845B-D03F705D8234}" presName="circ3" presStyleLbl="vennNode1" presStyleIdx="2" presStyleCnt="3"/>
      <dgm:spPr/>
    </dgm:pt>
    <dgm:pt modelId="{A3DC9C6C-AD89-45F2-AA7F-9056106A3AF4}" type="pres">
      <dgm:prSet presAssocID="{33EBDEE9-88A9-4B4D-845B-D03F705D8234}" presName="circ3Tx" presStyleLbl="revTx" presStyleIdx="0" presStyleCnt="0">
        <dgm:presLayoutVars>
          <dgm:chMax val="0"/>
          <dgm:chPref val="0"/>
          <dgm:bulletEnabled val="1"/>
        </dgm:presLayoutVars>
      </dgm:prSet>
      <dgm:spPr/>
    </dgm:pt>
  </dgm:ptLst>
  <dgm:cxnLst>
    <dgm:cxn modelId="{5903DD18-545E-4685-ABAC-A66310C0CE8C}" type="presOf" srcId="{EF5A1E7D-8017-40BD-9468-FAD0E016E80F}" destId="{4C3E35B7-7662-461D-B2FA-01E1D8C5D61B}" srcOrd="0" destOrd="0" presId="urn:microsoft.com/office/officeart/2005/8/layout/venn1"/>
    <dgm:cxn modelId="{5CA0BD24-38C7-4C7D-98FD-0D531EAE1A9C}" type="presOf" srcId="{4BC62C46-04EA-454A-AD3C-BB86B16918E0}" destId="{4E019B5F-13DD-44C0-BF35-F5E0063457C1}" srcOrd="1" destOrd="0" presId="urn:microsoft.com/office/officeart/2005/8/layout/venn1"/>
    <dgm:cxn modelId="{CFF8CA39-2B11-4E06-B88F-AC52F7375566}" type="presOf" srcId="{33EBDEE9-88A9-4B4D-845B-D03F705D8234}" destId="{925C263B-572E-4F09-B880-26962ACC8251}" srcOrd="0" destOrd="0" presId="urn:microsoft.com/office/officeart/2005/8/layout/venn1"/>
    <dgm:cxn modelId="{39F0E161-5FDF-40AC-BBA4-02D17434DBCC}" srcId="{53036A31-4DA5-41E3-BE3F-FF648FB2FF67}" destId="{33EBDEE9-88A9-4B4D-845B-D03F705D8234}" srcOrd="2" destOrd="0" parTransId="{344B103E-3296-45C4-BB87-643449329FAC}" sibTransId="{AE70C119-7F35-4B2E-BB57-45861AB9BE86}"/>
    <dgm:cxn modelId="{5F6FDC50-2418-41C6-AD49-333F12B56A80}" type="presOf" srcId="{33EBDEE9-88A9-4B4D-845B-D03F705D8234}" destId="{A3DC9C6C-AD89-45F2-AA7F-9056106A3AF4}" srcOrd="1" destOrd="0" presId="urn:microsoft.com/office/officeart/2005/8/layout/venn1"/>
    <dgm:cxn modelId="{1A36DF58-8618-4CDF-BCA0-01CEFA9C5C0E}" type="presOf" srcId="{EF5A1E7D-8017-40BD-9468-FAD0E016E80F}" destId="{B529CC50-DCF6-4B4B-B463-DB94E54C7330}" srcOrd="1" destOrd="0" presId="urn:microsoft.com/office/officeart/2005/8/layout/venn1"/>
    <dgm:cxn modelId="{606E897A-FD65-4CDF-B470-0FEF80FD0350}" type="presOf" srcId="{4BC62C46-04EA-454A-AD3C-BB86B16918E0}" destId="{DB1C91A9-7B3B-49A5-9C26-BFDA0157899C}" srcOrd="0" destOrd="0" presId="urn:microsoft.com/office/officeart/2005/8/layout/venn1"/>
    <dgm:cxn modelId="{14B6F090-53EE-49DC-8FA8-A7BBF9DB495F}" srcId="{53036A31-4DA5-41E3-BE3F-FF648FB2FF67}" destId="{4BC62C46-04EA-454A-AD3C-BB86B16918E0}" srcOrd="1" destOrd="0" parTransId="{E4FA048A-01AB-4A63-8CFD-C763A603B2B3}" sibTransId="{262EE6AF-8DAC-4A0D-9871-FCB96B5A5C2D}"/>
    <dgm:cxn modelId="{BED4B4E1-E681-4B94-8550-705EF529D3F0}" type="presOf" srcId="{53036A31-4DA5-41E3-BE3F-FF648FB2FF67}" destId="{E006D0BC-5AAB-45CC-9DF4-586A365A73A5}" srcOrd="0" destOrd="0" presId="urn:microsoft.com/office/officeart/2005/8/layout/venn1"/>
    <dgm:cxn modelId="{23B6B4F2-8DF5-4A06-8574-467685BF020A}" srcId="{53036A31-4DA5-41E3-BE3F-FF648FB2FF67}" destId="{EF5A1E7D-8017-40BD-9468-FAD0E016E80F}" srcOrd="0" destOrd="0" parTransId="{C216AEE9-FFBA-4E4D-98D6-6BFAFC7F91BD}" sibTransId="{7C795460-45C6-47A5-BF3C-99AA3DB90C5E}"/>
    <dgm:cxn modelId="{B1E79C48-14B1-4D43-9309-F80D282BBDE7}" type="presParOf" srcId="{E006D0BC-5AAB-45CC-9DF4-586A365A73A5}" destId="{4C3E35B7-7662-461D-B2FA-01E1D8C5D61B}" srcOrd="0" destOrd="0" presId="urn:microsoft.com/office/officeart/2005/8/layout/venn1"/>
    <dgm:cxn modelId="{E44A54D6-415A-4DFC-926D-33DF8606D72E}" type="presParOf" srcId="{E006D0BC-5AAB-45CC-9DF4-586A365A73A5}" destId="{B529CC50-DCF6-4B4B-B463-DB94E54C7330}" srcOrd="1" destOrd="0" presId="urn:microsoft.com/office/officeart/2005/8/layout/venn1"/>
    <dgm:cxn modelId="{D7EC39D3-3A50-4D64-B144-5F6C9BF44901}" type="presParOf" srcId="{E006D0BC-5AAB-45CC-9DF4-586A365A73A5}" destId="{DB1C91A9-7B3B-49A5-9C26-BFDA0157899C}" srcOrd="2" destOrd="0" presId="urn:microsoft.com/office/officeart/2005/8/layout/venn1"/>
    <dgm:cxn modelId="{9686C51F-8E86-46A3-88C0-3A75496F4E57}" type="presParOf" srcId="{E006D0BC-5AAB-45CC-9DF4-586A365A73A5}" destId="{4E019B5F-13DD-44C0-BF35-F5E0063457C1}" srcOrd="3" destOrd="0" presId="urn:microsoft.com/office/officeart/2005/8/layout/venn1"/>
    <dgm:cxn modelId="{AD95CFFF-BC6F-422A-B18D-273F556E22DA}" type="presParOf" srcId="{E006D0BC-5AAB-45CC-9DF4-586A365A73A5}" destId="{925C263B-572E-4F09-B880-26962ACC8251}" srcOrd="4" destOrd="0" presId="urn:microsoft.com/office/officeart/2005/8/layout/venn1"/>
    <dgm:cxn modelId="{9CBBBE21-9126-4714-8A85-C73E416C0BA7}" type="presParOf" srcId="{E006D0BC-5AAB-45CC-9DF4-586A365A73A5}" destId="{A3DC9C6C-AD89-45F2-AA7F-9056106A3AF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36A31-4DA5-41E3-BE3F-FF648FB2FF67}" type="doc">
      <dgm:prSet loTypeId="urn:microsoft.com/office/officeart/2005/8/layout/venn1" loCatId="relationship" qsTypeId="urn:microsoft.com/office/officeart/2005/8/quickstyle/simple1" qsCatId="simple" csTypeId="urn:microsoft.com/office/officeart/2005/8/colors/accent1_2" csCatId="accent1" phldr="1"/>
      <dgm:spPr/>
    </dgm:pt>
    <dgm:pt modelId="{EF5A1E7D-8017-40BD-9468-FAD0E016E80F}">
      <dgm:prSet phldrT="[Texte]"/>
      <dgm:spPr>
        <a:solidFill>
          <a:schemeClr val="accent4">
            <a:lumMod val="40000"/>
            <a:lumOff val="60000"/>
            <a:alpha val="50000"/>
          </a:schemeClr>
        </a:solidFill>
        <a:ln>
          <a:prstDash val="dash"/>
        </a:ln>
      </dgm:spPr>
      <dgm:t>
        <a:bodyPr/>
        <a:lstStyle/>
        <a:p>
          <a:r>
            <a:rPr lang="fr-FR" b="1" i="0" u="sng" dirty="0"/>
            <a:t>Axe 1 - CNSA</a:t>
          </a:r>
        </a:p>
        <a:p>
          <a:r>
            <a:rPr lang="fr-FR" dirty="0"/>
            <a:t>Dispositif d’orientation permanent</a:t>
          </a:r>
        </a:p>
      </dgm:t>
    </dgm:pt>
    <dgm:pt modelId="{C216AEE9-FFBA-4E4D-98D6-6BFAFC7F91BD}" type="parTrans" cxnId="{23B6B4F2-8DF5-4A06-8574-467685BF020A}">
      <dgm:prSet/>
      <dgm:spPr/>
      <dgm:t>
        <a:bodyPr/>
        <a:lstStyle/>
        <a:p>
          <a:endParaRPr lang="fr-FR"/>
        </a:p>
      </dgm:t>
    </dgm:pt>
    <dgm:pt modelId="{7C795460-45C6-47A5-BF3C-99AA3DB90C5E}" type="sibTrans" cxnId="{23B6B4F2-8DF5-4A06-8574-467685BF020A}">
      <dgm:prSet/>
      <dgm:spPr/>
      <dgm:t>
        <a:bodyPr/>
        <a:lstStyle/>
        <a:p>
          <a:endParaRPr lang="fr-FR"/>
        </a:p>
      </dgm:t>
    </dgm:pt>
    <dgm:pt modelId="{4BC62C46-04EA-454A-AD3C-BB86B16918E0}">
      <dgm:prSet phldrT="[Texte]"/>
      <dgm:spPr>
        <a:ln>
          <a:prstDash val="dash"/>
        </a:ln>
      </dgm:spPr>
      <dgm:t>
        <a:bodyPr/>
        <a:lstStyle/>
        <a:p>
          <a:pPr algn="ctr"/>
          <a:r>
            <a:rPr lang="fr-FR" b="1" i="0" u="sng" dirty="0"/>
            <a:t>Axe 3 : CIH</a:t>
          </a:r>
          <a:endParaRPr lang="fr-FR" b="0" i="0" u="none" dirty="0"/>
        </a:p>
        <a:p>
          <a:pPr algn="ctr"/>
          <a:r>
            <a:rPr lang="fr-FR" b="0" i="0" u="none" dirty="0"/>
            <a:t>Soutien par les pairs</a:t>
          </a:r>
        </a:p>
      </dgm:t>
    </dgm:pt>
    <dgm:pt modelId="{E4FA048A-01AB-4A63-8CFD-C763A603B2B3}" type="parTrans" cxnId="{14B6F090-53EE-49DC-8FA8-A7BBF9DB495F}">
      <dgm:prSet/>
      <dgm:spPr/>
      <dgm:t>
        <a:bodyPr/>
        <a:lstStyle/>
        <a:p>
          <a:endParaRPr lang="fr-FR"/>
        </a:p>
      </dgm:t>
    </dgm:pt>
    <dgm:pt modelId="{262EE6AF-8DAC-4A0D-9871-FCB96B5A5C2D}" type="sibTrans" cxnId="{14B6F090-53EE-49DC-8FA8-A7BBF9DB495F}">
      <dgm:prSet/>
      <dgm:spPr/>
      <dgm:t>
        <a:bodyPr/>
        <a:lstStyle/>
        <a:p>
          <a:endParaRPr lang="fr-FR"/>
        </a:p>
      </dgm:t>
    </dgm:pt>
    <dgm:pt modelId="{33EBDEE9-88A9-4B4D-845B-D03F705D8234}">
      <dgm:prSet phldrT="[Texte]"/>
      <dgm:spPr>
        <a:solidFill>
          <a:schemeClr val="accent6">
            <a:lumMod val="60000"/>
            <a:lumOff val="40000"/>
            <a:alpha val="50000"/>
          </a:schemeClr>
        </a:solidFill>
        <a:ln>
          <a:prstDash val="dash"/>
        </a:ln>
      </dgm:spPr>
      <dgm:t>
        <a:bodyPr/>
        <a:lstStyle/>
        <a:p>
          <a:r>
            <a:rPr lang="fr-FR" b="1" i="0" u="sng" dirty="0"/>
            <a:t>Axe 2 - SGMAS</a:t>
          </a:r>
        </a:p>
        <a:p>
          <a:r>
            <a:rPr lang="fr-FR" b="0" i="0" u="none" dirty="0"/>
            <a:t>Réponse territorialisée</a:t>
          </a:r>
        </a:p>
      </dgm:t>
    </dgm:pt>
    <dgm:pt modelId="{344B103E-3296-45C4-BB87-643449329FAC}" type="parTrans" cxnId="{39F0E161-5FDF-40AC-BBA4-02D17434DBCC}">
      <dgm:prSet/>
      <dgm:spPr/>
      <dgm:t>
        <a:bodyPr/>
        <a:lstStyle/>
        <a:p>
          <a:endParaRPr lang="fr-FR"/>
        </a:p>
      </dgm:t>
    </dgm:pt>
    <dgm:pt modelId="{AE70C119-7F35-4B2E-BB57-45861AB9BE86}" type="sibTrans" cxnId="{39F0E161-5FDF-40AC-BBA4-02D17434DBCC}">
      <dgm:prSet/>
      <dgm:spPr/>
      <dgm:t>
        <a:bodyPr/>
        <a:lstStyle/>
        <a:p>
          <a:endParaRPr lang="fr-FR"/>
        </a:p>
      </dgm:t>
    </dgm:pt>
    <dgm:pt modelId="{E006D0BC-5AAB-45CC-9DF4-586A365A73A5}" type="pres">
      <dgm:prSet presAssocID="{53036A31-4DA5-41E3-BE3F-FF648FB2FF67}" presName="compositeShape" presStyleCnt="0">
        <dgm:presLayoutVars>
          <dgm:chMax val="7"/>
          <dgm:dir/>
          <dgm:resizeHandles val="exact"/>
        </dgm:presLayoutVars>
      </dgm:prSet>
      <dgm:spPr/>
    </dgm:pt>
    <dgm:pt modelId="{4C3E35B7-7662-461D-B2FA-01E1D8C5D61B}" type="pres">
      <dgm:prSet presAssocID="{EF5A1E7D-8017-40BD-9468-FAD0E016E80F}" presName="circ1" presStyleLbl="vennNode1" presStyleIdx="0" presStyleCnt="3" custLinFactNeighborY="-3208"/>
      <dgm:spPr/>
    </dgm:pt>
    <dgm:pt modelId="{B529CC50-DCF6-4B4B-B463-DB94E54C7330}" type="pres">
      <dgm:prSet presAssocID="{EF5A1E7D-8017-40BD-9468-FAD0E016E80F}" presName="circ1Tx" presStyleLbl="revTx" presStyleIdx="0" presStyleCnt="0">
        <dgm:presLayoutVars>
          <dgm:chMax val="0"/>
          <dgm:chPref val="0"/>
          <dgm:bulletEnabled val="1"/>
        </dgm:presLayoutVars>
      </dgm:prSet>
      <dgm:spPr/>
    </dgm:pt>
    <dgm:pt modelId="{DB1C91A9-7B3B-49A5-9C26-BFDA0157899C}" type="pres">
      <dgm:prSet presAssocID="{4BC62C46-04EA-454A-AD3C-BB86B16918E0}" presName="circ2" presStyleLbl="vennNode1" presStyleIdx="1" presStyleCnt="3" custLinFactNeighborY="-3208"/>
      <dgm:spPr/>
    </dgm:pt>
    <dgm:pt modelId="{4E019B5F-13DD-44C0-BF35-F5E0063457C1}" type="pres">
      <dgm:prSet presAssocID="{4BC62C46-04EA-454A-AD3C-BB86B16918E0}" presName="circ2Tx" presStyleLbl="revTx" presStyleIdx="0" presStyleCnt="0">
        <dgm:presLayoutVars>
          <dgm:chMax val="0"/>
          <dgm:chPref val="0"/>
          <dgm:bulletEnabled val="1"/>
        </dgm:presLayoutVars>
      </dgm:prSet>
      <dgm:spPr/>
    </dgm:pt>
    <dgm:pt modelId="{925C263B-572E-4F09-B880-26962ACC8251}" type="pres">
      <dgm:prSet presAssocID="{33EBDEE9-88A9-4B4D-845B-D03F705D8234}" presName="circ3" presStyleLbl="vennNode1" presStyleIdx="2" presStyleCnt="3" custLinFactNeighborY="-3208"/>
      <dgm:spPr/>
    </dgm:pt>
    <dgm:pt modelId="{A3DC9C6C-AD89-45F2-AA7F-9056106A3AF4}" type="pres">
      <dgm:prSet presAssocID="{33EBDEE9-88A9-4B4D-845B-D03F705D8234}" presName="circ3Tx" presStyleLbl="revTx" presStyleIdx="0" presStyleCnt="0">
        <dgm:presLayoutVars>
          <dgm:chMax val="0"/>
          <dgm:chPref val="0"/>
          <dgm:bulletEnabled val="1"/>
        </dgm:presLayoutVars>
      </dgm:prSet>
      <dgm:spPr/>
    </dgm:pt>
  </dgm:ptLst>
  <dgm:cxnLst>
    <dgm:cxn modelId="{F5A3EB09-C58B-4D50-B84B-92C742710FF6}" type="presOf" srcId="{53036A31-4DA5-41E3-BE3F-FF648FB2FF67}" destId="{E006D0BC-5AAB-45CC-9DF4-586A365A73A5}" srcOrd="0" destOrd="0" presId="urn:microsoft.com/office/officeart/2005/8/layout/venn1"/>
    <dgm:cxn modelId="{D345530C-5774-4467-984A-5F74C9827973}" type="presOf" srcId="{33EBDEE9-88A9-4B4D-845B-D03F705D8234}" destId="{925C263B-572E-4F09-B880-26962ACC8251}" srcOrd="0" destOrd="0" presId="urn:microsoft.com/office/officeart/2005/8/layout/venn1"/>
    <dgm:cxn modelId="{39F0E161-5FDF-40AC-BBA4-02D17434DBCC}" srcId="{53036A31-4DA5-41E3-BE3F-FF648FB2FF67}" destId="{33EBDEE9-88A9-4B4D-845B-D03F705D8234}" srcOrd="2" destOrd="0" parTransId="{344B103E-3296-45C4-BB87-643449329FAC}" sibTransId="{AE70C119-7F35-4B2E-BB57-45861AB9BE86}"/>
    <dgm:cxn modelId="{13F58067-1AD2-49D0-83E6-64B07F951326}" type="presOf" srcId="{EF5A1E7D-8017-40BD-9468-FAD0E016E80F}" destId="{4C3E35B7-7662-461D-B2FA-01E1D8C5D61B}" srcOrd="0" destOrd="0" presId="urn:microsoft.com/office/officeart/2005/8/layout/venn1"/>
    <dgm:cxn modelId="{73930172-CFB8-4709-9A23-DF28ECD2072E}" type="presOf" srcId="{4BC62C46-04EA-454A-AD3C-BB86B16918E0}" destId="{4E019B5F-13DD-44C0-BF35-F5E0063457C1}" srcOrd="1" destOrd="0" presId="urn:microsoft.com/office/officeart/2005/8/layout/venn1"/>
    <dgm:cxn modelId="{14B6F090-53EE-49DC-8FA8-A7BBF9DB495F}" srcId="{53036A31-4DA5-41E3-BE3F-FF648FB2FF67}" destId="{4BC62C46-04EA-454A-AD3C-BB86B16918E0}" srcOrd="1" destOrd="0" parTransId="{E4FA048A-01AB-4A63-8CFD-C763A603B2B3}" sibTransId="{262EE6AF-8DAC-4A0D-9871-FCB96B5A5C2D}"/>
    <dgm:cxn modelId="{44E5BCB1-75A3-46BC-8253-591A57B175FA}" type="presOf" srcId="{EF5A1E7D-8017-40BD-9468-FAD0E016E80F}" destId="{B529CC50-DCF6-4B4B-B463-DB94E54C7330}" srcOrd="1" destOrd="0" presId="urn:microsoft.com/office/officeart/2005/8/layout/venn1"/>
    <dgm:cxn modelId="{04AAA0C7-4284-472A-966E-ADDE32810B05}" type="presOf" srcId="{33EBDEE9-88A9-4B4D-845B-D03F705D8234}" destId="{A3DC9C6C-AD89-45F2-AA7F-9056106A3AF4}" srcOrd="1" destOrd="0" presId="urn:microsoft.com/office/officeart/2005/8/layout/venn1"/>
    <dgm:cxn modelId="{68DBFDD0-0D23-4A14-B392-A62FE487E0F6}" type="presOf" srcId="{4BC62C46-04EA-454A-AD3C-BB86B16918E0}" destId="{DB1C91A9-7B3B-49A5-9C26-BFDA0157899C}" srcOrd="0" destOrd="0" presId="urn:microsoft.com/office/officeart/2005/8/layout/venn1"/>
    <dgm:cxn modelId="{23B6B4F2-8DF5-4A06-8574-467685BF020A}" srcId="{53036A31-4DA5-41E3-BE3F-FF648FB2FF67}" destId="{EF5A1E7D-8017-40BD-9468-FAD0E016E80F}" srcOrd="0" destOrd="0" parTransId="{C216AEE9-FFBA-4E4D-98D6-6BFAFC7F91BD}" sibTransId="{7C795460-45C6-47A5-BF3C-99AA3DB90C5E}"/>
    <dgm:cxn modelId="{1213936F-D9A0-4D9A-B6B9-9E580E0224A6}" type="presParOf" srcId="{E006D0BC-5AAB-45CC-9DF4-586A365A73A5}" destId="{4C3E35B7-7662-461D-B2FA-01E1D8C5D61B}" srcOrd="0" destOrd="0" presId="urn:microsoft.com/office/officeart/2005/8/layout/venn1"/>
    <dgm:cxn modelId="{A21FDD17-B9C4-4379-84A9-9E92D6D8A3F7}" type="presParOf" srcId="{E006D0BC-5AAB-45CC-9DF4-586A365A73A5}" destId="{B529CC50-DCF6-4B4B-B463-DB94E54C7330}" srcOrd="1" destOrd="0" presId="urn:microsoft.com/office/officeart/2005/8/layout/venn1"/>
    <dgm:cxn modelId="{FF6EFFAB-920F-4152-BED3-7C024B8F3E06}" type="presParOf" srcId="{E006D0BC-5AAB-45CC-9DF4-586A365A73A5}" destId="{DB1C91A9-7B3B-49A5-9C26-BFDA0157899C}" srcOrd="2" destOrd="0" presId="urn:microsoft.com/office/officeart/2005/8/layout/venn1"/>
    <dgm:cxn modelId="{01D70970-6402-4066-B3CD-F9C0B2E51EB1}" type="presParOf" srcId="{E006D0BC-5AAB-45CC-9DF4-586A365A73A5}" destId="{4E019B5F-13DD-44C0-BF35-F5E0063457C1}" srcOrd="3" destOrd="0" presId="urn:microsoft.com/office/officeart/2005/8/layout/venn1"/>
    <dgm:cxn modelId="{6BB25E52-D687-42F6-89F6-397D3A5CD964}" type="presParOf" srcId="{E006D0BC-5AAB-45CC-9DF4-586A365A73A5}" destId="{925C263B-572E-4F09-B880-26962ACC8251}" srcOrd="4" destOrd="0" presId="urn:microsoft.com/office/officeart/2005/8/layout/venn1"/>
    <dgm:cxn modelId="{ACF0A7F6-F3E5-494E-85CF-0DF78B89E80E}" type="presParOf" srcId="{E006D0BC-5AAB-45CC-9DF4-586A365A73A5}" destId="{A3DC9C6C-AD89-45F2-AA7F-9056106A3AF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E35B7-7662-461D-B2FA-01E1D8C5D61B}">
      <dsp:nvSpPr>
        <dsp:cNvPr id="0" name=""/>
        <dsp:cNvSpPr/>
      </dsp:nvSpPr>
      <dsp:spPr>
        <a:xfrm>
          <a:off x="2642398" y="63909"/>
          <a:ext cx="3067632" cy="3067632"/>
        </a:xfrm>
        <a:prstGeom prst="ellipse">
          <a:avLst/>
        </a:prstGeom>
        <a:solidFill>
          <a:schemeClr val="accent4">
            <a:lumMod val="40000"/>
            <a:lumOff val="60000"/>
            <a:alpha val="5000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FR" sz="2300" kern="1200" dirty="0"/>
            <a:t>Orientation des personnes par les MDPH</a:t>
          </a:r>
        </a:p>
      </dsp:txBody>
      <dsp:txXfrm>
        <a:off x="3051416" y="600744"/>
        <a:ext cx="2249597" cy="1380434"/>
      </dsp:txXfrm>
    </dsp:sp>
    <dsp:sp modelId="{DB1C91A9-7B3B-49A5-9C26-BFDA0157899C}">
      <dsp:nvSpPr>
        <dsp:cNvPr id="0" name=""/>
        <dsp:cNvSpPr/>
      </dsp:nvSpPr>
      <dsp:spPr>
        <a:xfrm>
          <a:off x="3749302" y="1981179"/>
          <a:ext cx="3067632" cy="3067632"/>
        </a:xfrm>
        <a:prstGeom prst="ellipse">
          <a:avLst/>
        </a:prstGeom>
        <a:solidFill>
          <a:schemeClr val="accent1">
            <a:alpha val="50000"/>
            <a:hueOff val="0"/>
            <a:satOff val="0"/>
            <a:lumOff val="0"/>
            <a:alphaOff val="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FR" sz="2300" b="0" i="0" u="none" kern="1200" dirty="0"/>
            <a:t>Pouvoir d’agir des personnes</a:t>
          </a:r>
        </a:p>
      </dsp:txBody>
      <dsp:txXfrm>
        <a:off x="4687487" y="2773651"/>
        <a:ext cx="1840579" cy="1687197"/>
      </dsp:txXfrm>
    </dsp:sp>
    <dsp:sp modelId="{925C263B-572E-4F09-B880-26962ACC8251}">
      <dsp:nvSpPr>
        <dsp:cNvPr id="0" name=""/>
        <dsp:cNvSpPr/>
      </dsp:nvSpPr>
      <dsp:spPr>
        <a:xfrm>
          <a:off x="1535494" y="1981179"/>
          <a:ext cx="3067632" cy="3067632"/>
        </a:xfrm>
        <a:prstGeom prst="ellipse">
          <a:avLst/>
        </a:prstGeom>
        <a:solidFill>
          <a:schemeClr val="accent6">
            <a:lumMod val="60000"/>
            <a:lumOff val="40000"/>
            <a:alpha val="5000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FR" sz="2300" b="0" i="0" u="none" kern="1200" dirty="0"/>
            <a:t>Réponse apportée aux personnes</a:t>
          </a:r>
        </a:p>
      </dsp:txBody>
      <dsp:txXfrm>
        <a:off x="1824363" y="2773651"/>
        <a:ext cx="1840579" cy="1687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E35B7-7662-461D-B2FA-01E1D8C5D61B}">
      <dsp:nvSpPr>
        <dsp:cNvPr id="0" name=""/>
        <dsp:cNvSpPr/>
      </dsp:nvSpPr>
      <dsp:spPr>
        <a:xfrm>
          <a:off x="2642398" y="0"/>
          <a:ext cx="3067632" cy="3067632"/>
        </a:xfrm>
        <a:prstGeom prst="ellipse">
          <a:avLst/>
        </a:prstGeom>
        <a:solidFill>
          <a:schemeClr val="accent4">
            <a:lumMod val="40000"/>
            <a:lumOff val="60000"/>
            <a:alpha val="5000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b="1" i="0" u="sng" kern="1200" dirty="0"/>
            <a:t>Axe 1 - CNSA</a:t>
          </a:r>
        </a:p>
        <a:p>
          <a:pPr marL="0" lvl="0" indent="0" algn="ctr" defTabSz="755650">
            <a:lnSpc>
              <a:spcPct val="90000"/>
            </a:lnSpc>
            <a:spcBef>
              <a:spcPct val="0"/>
            </a:spcBef>
            <a:spcAft>
              <a:spcPct val="35000"/>
            </a:spcAft>
            <a:buNone/>
          </a:pPr>
          <a:r>
            <a:rPr lang="fr-FR" sz="1700" kern="1200" dirty="0"/>
            <a:t>Dispositif d’orientation permanent</a:t>
          </a:r>
        </a:p>
      </dsp:txBody>
      <dsp:txXfrm>
        <a:off x="3051416" y="536835"/>
        <a:ext cx="2249597" cy="1380434"/>
      </dsp:txXfrm>
    </dsp:sp>
    <dsp:sp modelId="{DB1C91A9-7B3B-49A5-9C26-BFDA0157899C}">
      <dsp:nvSpPr>
        <dsp:cNvPr id="0" name=""/>
        <dsp:cNvSpPr/>
      </dsp:nvSpPr>
      <dsp:spPr>
        <a:xfrm>
          <a:off x="3749302" y="1882769"/>
          <a:ext cx="3067632" cy="3067632"/>
        </a:xfrm>
        <a:prstGeom prst="ellipse">
          <a:avLst/>
        </a:prstGeom>
        <a:solidFill>
          <a:schemeClr val="accent1">
            <a:alpha val="50000"/>
            <a:hueOff val="0"/>
            <a:satOff val="0"/>
            <a:lumOff val="0"/>
            <a:alphaOff val="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b="1" i="0" u="sng" kern="1200" dirty="0"/>
            <a:t>Axe 3 : CIH</a:t>
          </a:r>
          <a:endParaRPr lang="fr-FR" sz="1700" b="0" i="0" u="none" kern="1200" dirty="0"/>
        </a:p>
        <a:p>
          <a:pPr marL="0" lvl="0" indent="0" algn="ctr" defTabSz="755650">
            <a:lnSpc>
              <a:spcPct val="90000"/>
            </a:lnSpc>
            <a:spcBef>
              <a:spcPct val="0"/>
            </a:spcBef>
            <a:spcAft>
              <a:spcPct val="35000"/>
            </a:spcAft>
            <a:buNone/>
          </a:pPr>
          <a:r>
            <a:rPr lang="fr-FR" sz="1700" b="0" i="0" u="none" kern="1200" dirty="0"/>
            <a:t>Soutien par les pairs</a:t>
          </a:r>
        </a:p>
      </dsp:txBody>
      <dsp:txXfrm>
        <a:off x="4687487" y="2675241"/>
        <a:ext cx="1840579" cy="1687197"/>
      </dsp:txXfrm>
    </dsp:sp>
    <dsp:sp modelId="{925C263B-572E-4F09-B880-26962ACC8251}">
      <dsp:nvSpPr>
        <dsp:cNvPr id="0" name=""/>
        <dsp:cNvSpPr/>
      </dsp:nvSpPr>
      <dsp:spPr>
        <a:xfrm>
          <a:off x="1535494" y="1882769"/>
          <a:ext cx="3067632" cy="3067632"/>
        </a:xfrm>
        <a:prstGeom prst="ellipse">
          <a:avLst/>
        </a:prstGeom>
        <a:solidFill>
          <a:schemeClr val="accent6">
            <a:lumMod val="60000"/>
            <a:lumOff val="40000"/>
            <a:alpha val="50000"/>
          </a:schemeClr>
        </a:solidFill>
        <a:ln w="55000" cap="flat" cmpd="thickThin" algn="ctr">
          <a:solidFill>
            <a:scrgbClr r="0" g="0" b="0"/>
          </a:solidFill>
          <a:prstDash val="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b="1" i="0" u="sng" kern="1200" dirty="0"/>
            <a:t>Axe 2 - SGMAS</a:t>
          </a:r>
        </a:p>
        <a:p>
          <a:pPr marL="0" lvl="0" indent="0" algn="ctr" defTabSz="755650">
            <a:lnSpc>
              <a:spcPct val="90000"/>
            </a:lnSpc>
            <a:spcBef>
              <a:spcPct val="0"/>
            </a:spcBef>
            <a:spcAft>
              <a:spcPct val="35000"/>
            </a:spcAft>
            <a:buNone/>
          </a:pPr>
          <a:r>
            <a:rPr lang="fr-FR" sz="1700" b="0" i="0" u="none" kern="1200" dirty="0"/>
            <a:t>Réponse territorialisée</a:t>
          </a:r>
        </a:p>
      </dsp:txBody>
      <dsp:txXfrm>
        <a:off x="1824363" y="2675241"/>
        <a:ext cx="1840579" cy="16871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9FAEFB-7648-4D79-AB46-EE8630FE37BC}" type="datetimeFigureOut">
              <a:rPr lang="fr-FR" smtClean="0"/>
              <a:pPr/>
              <a:t>03/10/2018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8BD95A-13ED-41E3-A12C-5D05D1FB7896}" type="slidenum">
              <a:rPr lang="fr-FR" smtClean="0"/>
              <a:pPr/>
              <a:t>‹N°›</a:t>
            </a:fld>
            <a:endParaRPr lang="fr-FR"/>
          </a:p>
        </p:txBody>
      </p:sp>
    </p:spTree>
    <p:extLst>
      <p:ext uri="{BB962C8B-B14F-4D97-AF65-F5344CB8AC3E}">
        <p14:creationId xmlns:p14="http://schemas.microsoft.com/office/powerpoint/2010/main" val="159421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Les cloisonnements entre acteurs sont souvent facteurs de rupture.</a:t>
            </a:r>
            <a:r>
              <a:rPr lang="fr-FR" baseline="0" dirty="0"/>
              <a:t> L’objectif est donc bien de lever les freins à la collaboration </a:t>
            </a:r>
            <a:r>
              <a:rPr lang="fr-FR" dirty="0"/>
              <a:t>entre</a:t>
            </a:r>
            <a:r>
              <a:rPr lang="fr-FR" baseline="0" dirty="0"/>
              <a:t> professionnels.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2</a:t>
            </a:fld>
            <a:endParaRPr lang="fr-FR"/>
          </a:p>
        </p:txBody>
      </p:sp>
    </p:spTree>
    <p:extLst>
      <p:ext uri="{BB962C8B-B14F-4D97-AF65-F5344CB8AC3E}">
        <p14:creationId xmlns:p14="http://schemas.microsoft.com/office/powerpoint/2010/main" val="350146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a:t>Personnes qui nécessitent et souhaitent une réponse plus intégrée: il s’agit des situations pour lesquels on sait que l’accompagnement ne tiendra que si plusieurs réponses sont apportées de</a:t>
            </a:r>
            <a:r>
              <a:rPr lang="fr-FR" baseline="0" dirty="0"/>
              <a:t> manière articulée: sanitaire et médico-social, éducatif, etc. Principe de complexité de la réponse à apporter</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C’est un cadre stratégique pour de nombreux chantiers visant à transformer les modes d’accompagnement des personnes en situation de handicap</a:t>
            </a:r>
          </a:p>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3</a:t>
            </a:fld>
            <a:endParaRPr lang="fr-FR"/>
          </a:p>
        </p:txBody>
      </p:sp>
    </p:spTree>
    <p:extLst>
      <p:ext uri="{BB962C8B-B14F-4D97-AF65-F5344CB8AC3E}">
        <p14:creationId xmlns:p14="http://schemas.microsoft.com/office/powerpoint/2010/main" val="244729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11</a:t>
            </a:fld>
            <a:endParaRPr lang="fr-FR"/>
          </a:p>
        </p:txBody>
      </p:sp>
    </p:spTree>
    <p:extLst>
      <p:ext uri="{BB962C8B-B14F-4D97-AF65-F5344CB8AC3E}">
        <p14:creationId xmlns:p14="http://schemas.microsoft.com/office/powerpoint/2010/main" val="215330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12</a:t>
            </a:fld>
            <a:endParaRPr lang="fr-FR"/>
          </a:p>
        </p:txBody>
      </p:sp>
    </p:spTree>
    <p:extLst>
      <p:ext uri="{BB962C8B-B14F-4D97-AF65-F5344CB8AC3E}">
        <p14:creationId xmlns:p14="http://schemas.microsoft.com/office/powerpoint/2010/main" val="215330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a:t>Meilleure réponse aux besoins des personnes = </a:t>
            </a:r>
            <a:r>
              <a:rPr lang="fr-FR" sz="1200" dirty="0"/>
              <a:t>réduire le recours aux PAG demandés en raison d’orientations non-effectives</a:t>
            </a:r>
          </a:p>
          <a:p>
            <a:endParaRPr lang="fr-FR" sz="1200" dirty="0"/>
          </a:p>
          <a:p>
            <a:r>
              <a:rPr lang="fr-FR" sz="1200" b="0" dirty="0"/>
              <a:t>Réponse</a:t>
            </a:r>
            <a:r>
              <a:rPr lang="fr-FR" sz="1200" b="0" baseline="0" dirty="0"/>
              <a:t> au service des parcours = </a:t>
            </a:r>
            <a:endParaRPr lang="fr-FR" sz="2000" b="0" dirty="0"/>
          </a:p>
          <a:p>
            <a:r>
              <a:rPr lang="fr-FR" sz="2000" b="0" dirty="0"/>
              <a:t>construire des réponses plus intégrées répondant aux différents besoins des personnes (hébergement, soins, éducatif, etc.)</a:t>
            </a:r>
          </a:p>
          <a:p>
            <a:r>
              <a:rPr lang="fr-FR" sz="2200" b="0" dirty="0"/>
              <a:t>Apporter la réponse au plus grand nombre en graduant l’intensité de l’accompagnement au plus près des besoins de chaque personne</a:t>
            </a:r>
          </a:p>
          <a:p>
            <a:pPr marL="0" marR="0" indent="0" algn="l" defTabSz="914400" rtl="0" eaLnBrk="1" fontAlgn="auto" latinLnBrk="0" hangingPunct="1">
              <a:lnSpc>
                <a:spcPct val="100000"/>
              </a:lnSpc>
              <a:spcBef>
                <a:spcPts val="0"/>
              </a:spcBef>
              <a:spcAft>
                <a:spcPts val="0"/>
              </a:spcAft>
              <a:buClrTx/>
              <a:buSzTx/>
              <a:buFontTx/>
              <a:buNone/>
              <a:tabLst/>
              <a:defRPr/>
            </a:pPr>
            <a:r>
              <a:rPr lang="fr-FR" sz="2400" b="0" kern="1200" dirty="0">
                <a:solidFill>
                  <a:schemeClr val="tx1"/>
                </a:solidFill>
                <a:effectLst/>
                <a:latin typeface="+mn-lt"/>
                <a:ea typeface="+mn-ea"/>
                <a:cs typeface="+mn-cs"/>
              </a:rPr>
              <a:t>Aujourd’hui, de manière paradoxale, les personnes capables d’envisager une vie hors les murs des établissements spécialisés s’orientent encore souvent vers des prises en charge en institution alors même que celles et ceux qui ont besoin d’y être accueillis ne trouvent pas de place car leur profil est considéré comme trop complexe. </a:t>
            </a:r>
          </a:p>
          <a:p>
            <a:endParaRPr lang="fr-FR" sz="2200" dirty="0"/>
          </a:p>
          <a:p>
            <a:pPr lvl="1"/>
            <a:endParaRPr lang="fr-FR" sz="2000" dirty="0"/>
          </a:p>
          <a:p>
            <a:endParaRPr lang="fr-FR" sz="2000" b="1" dirty="0"/>
          </a:p>
          <a:p>
            <a:pPr marL="365760" lvl="2" indent="-256032">
              <a:spcBef>
                <a:spcPts val="400"/>
              </a:spcBef>
              <a:buClr>
                <a:schemeClr val="accent1"/>
              </a:buClr>
              <a:buSzPct val="68000"/>
              <a:buFont typeface="Wingdings 3"/>
              <a:buChar char=""/>
            </a:pPr>
            <a:endParaRPr lang="fr-FR" sz="2000" dirty="0"/>
          </a:p>
          <a:p>
            <a:pPr lvl="1"/>
            <a:endParaRPr lang="fr-FR" dirty="0"/>
          </a:p>
          <a:p>
            <a:endParaRPr lang="fr-FR" sz="2000" dirty="0"/>
          </a:p>
          <a:p>
            <a:pPr marL="603504" lvl="2" indent="-256032" algn="just">
              <a:spcBef>
                <a:spcPts val="400"/>
              </a:spcBef>
              <a:buSzPct val="68000"/>
              <a:buFont typeface="Wingdings 3"/>
              <a:buChar char=""/>
            </a:pPr>
            <a:endParaRPr lang="fr-FR" sz="2000" dirty="0"/>
          </a:p>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13</a:t>
            </a:fld>
            <a:endParaRPr lang="fr-FR"/>
          </a:p>
        </p:txBody>
      </p:sp>
    </p:spTree>
    <p:extLst>
      <p:ext uri="{BB962C8B-B14F-4D97-AF65-F5344CB8AC3E}">
        <p14:creationId xmlns:p14="http://schemas.microsoft.com/office/powerpoint/2010/main" val="427898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la</a:t>
            </a:r>
            <a:r>
              <a:rPr lang="fr-FR" baseline="0" dirty="0"/>
              <a:t> démarche Réponse accompagnée, on cherche à lever ces blocages de manière structurelle mais on demande aux territoires de commencer à avancer dans la bonne direction sans attendre l’aboutissement de toutes les réformes car on ne peut plus continuer comme avant. </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A8BD95A-13ED-41E3-A12C-5D05D1FB7896}" type="slidenum">
              <a:rPr lang="fr-FR" smtClean="0"/>
              <a:pPr/>
              <a:t>14</a:t>
            </a:fld>
            <a:endParaRPr lang="fr-FR"/>
          </a:p>
        </p:txBody>
      </p:sp>
    </p:spTree>
    <p:extLst>
      <p:ext uri="{BB962C8B-B14F-4D97-AF65-F5344CB8AC3E}">
        <p14:creationId xmlns:p14="http://schemas.microsoft.com/office/powerpoint/2010/main" val="311818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AE12EA2-BA30-4084-B4AD-39052C9A6FD3}" type="datetimeFigureOut">
              <a:rPr lang="fr-FR" smtClean="0"/>
              <a:pPr/>
              <a:t>03/10/2018</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6CA1AA48-8617-44C5-8D84-1CC27E0E923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1164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16657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59107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
        <p:nvSpPr>
          <p:cNvPr id="7" name="Titre 6"/>
          <p:cNvSpPr>
            <a:spLocks noGrp="1"/>
          </p:cNvSpPr>
          <p:nvPr>
            <p:ph type="title"/>
          </p:nvPr>
        </p:nvSpPr>
        <p:spPr/>
        <p:txBody>
          <a:bodyPr rtlCol="0"/>
          <a:lstStyle/>
          <a:p>
            <a:r>
              <a:rPr kumimoji="0" lang="fr-FR"/>
              <a:t>Modifiez le style du titre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63914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Tree>
    <p:extLst>
      <p:ext uri="{BB962C8B-B14F-4D97-AF65-F5344CB8AC3E}">
        <p14:creationId xmlns:p14="http://schemas.microsoft.com/office/powerpoint/2010/main" val="416558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1AA48-8617-44C5-8D84-1CC27E0E9239}"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1AA48-8617-44C5-8D84-1CC27E0E9239}" type="slidenum">
              <a:rPr lang="fr-FR" smtClean="0"/>
              <a:pPr/>
              <a:t>‹N°›</a:t>
            </a:fld>
            <a:endParaRPr lang="fr-FR"/>
          </a:p>
        </p:txBody>
      </p:sp>
      <p:sp>
        <p:nvSpPr>
          <p:cNvPr id="8" name="Titre 7"/>
          <p:cNvSpPr>
            <a:spLocks noGrp="1"/>
          </p:cNvSpPr>
          <p:nvPr>
            <p:ph type="title"/>
          </p:nvPr>
        </p:nvSpPr>
        <p:spPr/>
        <p:txBody>
          <a:bodyPr rtlCol="0"/>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A1AA48-8617-44C5-8D84-1CC27E0E923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A1AA48-8617-44C5-8D84-1CC27E0E9239}" type="slidenum">
              <a:rPr lang="fr-FR" smtClean="0"/>
              <a:pPr/>
              <a:t>‹N°›</a:t>
            </a:fld>
            <a:endParaRPr lang="fr-FR"/>
          </a:p>
        </p:txBody>
      </p:sp>
      <p:sp>
        <p:nvSpPr>
          <p:cNvPr id="6" name="Titre 5"/>
          <p:cNvSpPr>
            <a:spLocks noGrp="1"/>
          </p:cNvSpPr>
          <p:nvPr>
            <p:ph type="title"/>
          </p:nvPr>
        </p:nvSpPr>
        <p:spPr/>
        <p:txBody>
          <a:bodyPr rtlCol="0"/>
          <a:lstStyle/>
          <a:p>
            <a:r>
              <a:rPr kumimoji="0" lang="fr-FR"/>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E12EA2-BA30-4084-B4AD-39052C9A6FD3}" type="datetimeFigureOut">
              <a:rPr lang="fr-FR" smtClean="0"/>
              <a:pPr/>
              <a:t>03/10/2018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1AA48-8617-44C5-8D84-1CC27E0E92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AAE12EA2-BA30-4084-B4AD-39052C9A6FD3}" type="datetimeFigureOut">
              <a:rPr lang="fr-FR" smtClean="0"/>
              <a:pPr/>
              <a:t>03/10/2018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1AA48-8617-44C5-8D84-1CC27E0E923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AE12EA2-BA30-4084-B4AD-39052C9A6FD3}" type="datetimeFigureOut">
              <a:rPr lang="fr-FR" smtClean="0"/>
              <a:pPr/>
              <a:t>03/10/2018</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6CA1AA48-8617-44C5-8D84-1CC27E0E9239}"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2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E12EA2-BA30-4084-B4AD-39052C9A6FD3}" type="datetimeFigureOut">
              <a:rPr lang="fr-FR" smtClean="0"/>
              <a:pPr/>
              <a:t>03/10/2018</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A1AA48-8617-44C5-8D84-1CC27E0E9239}" type="slidenum">
              <a:rPr lang="fr-FR" smtClean="0"/>
              <a:pPr/>
              <a:t>‹N°›</a:t>
            </a:fld>
            <a:endParaRPr lang="fr-FR"/>
          </a:p>
        </p:txBody>
      </p:sp>
      <p:pic>
        <p:nvPicPr>
          <p:cNvPr id="11" name="Picture 6"/>
          <p:cNvPicPr>
            <a:picLocks noChangeAspect="1" noChangeArrowheads="1"/>
          </p:cNvPicPr>
          <p:nvPr userDrawn="1"/>
        </p:nvPicPr>
        <p:blipFill>
          <a:blip r:embed="rId24" cstate="print"/>
          <a:srcRect/>
          <a:stretch>
            <a:fillRect/>
          </a:stretch>
        </p:blipFill>
        <p:spPr bwMode="auto">
          <a:xfrm>
            <a:off x="5561781" y="116632"/>
            <a:ext cx="3114675" cy="576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hyperlink" Target="https://www.has-sante.fr/portail/jcms/c_2794811/fr/personnes-en-situation-de-handicap-dans-les-etablissements-de-sante-comment-mieux-organiser-leurs-soins" TargetMode="External"/><Relationship Id="rId3" Type="http://schemas.openxmlformats.org/officeDocument/2006/relationships/hyperlink" Target="http://www.anap.fr/participez-a-notre-action/toute-lactu/detail/actualites/negocier-et-mettre-en-oeuvre-les-cpom-dans-le-secteur-medico-social-kit-doutils/" TargetMode="External"/><Relationship Id="rId7" Type="http://schemas.openxmlformats.org/officeDocument/2006/relationships/hyperlink" Target="http://ancreai.org/content/remont%C3%A9es-dexp%C3%A9riences-sur-les-pratiques-favorisant-la-fluidit%C3%A9-des-parcours-synth%C3%A8se-natio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olidarites-sante.gouv.fr/ministere/documentation-et-publications-officielles/rapports/handicap/article/etude-sur-l-offre-d-hebergement-temporaire-pour-personnes-en-situation-de" TargetMode="External"/><Relationship Id="rId5" Type="http://schemas.openxmlformats.org/officeDocument/2006/relationships/hyperlink" Target="http://handicap.gouv.fr/les-aides-et-les-prestations/reforme-de-la-tarification-des-etablissements-de-services-pour-personnes/article/serafin-ph" TargetMode="External"/><Relationship Id="rId4" Type="http://schemas.openxmlformats.org/officeDocument/2006/relationships/hyperlink" Target="http://circulaire.legifrance.gouv.fr/index.php?action=afficherCirculaire&amp;hit=1&amp;r=42956" TargetMode="External"/><Relationship Id="rId9" Type="http://schemas.openxmlformats.org/officeDocument/2006/relationships/hyperlink" Target="https://www.legifrance.gouv.fr/eli/arrete/2017/7/10/SSAH1720309A/j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cnsa.fr/documentation/reponse_accompagnee_-_rapport_de_capitalisation_-juillet_17.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ctrTitle"/>
          </p:nvPr>
        </p:nvSpPr>
        <p:spPr>
          <a:xfrm>
            <a:off x="685800" y="2463335"/>
            <a:ext cx="7772400" cy="1829761"/>
          </a:xfrm>
        </p:spPr>
        <p:txBody>
          <a:bodyPr>
            <a:noAutofit/>
          </a:bodyPr>
          <a:lstStyle/>
          <a:p>
            <a:r>
              <a:rPr lang="fr-FR" sz="4000" dirty="0"/>
              <a:t> </a:t>
            </a:r>
            <a:r>
              <a:rPr lang="fr-FR" sz="2800" dirty="0"/>
              <a:t>« Une réponse accompagnée pour tous »</a:t>
            </a:r>
            <a:br>
              <a:rPr lang="fr-FR" sz="2800" dirty="0"/>
            </a:br>
            <a:r>
              <a:rPr lang="fr-FR" sz="2800" dirty="0"/>
              <a:t>France Traumatisme Crânien</a:t>
            </a:r>
            <a:br>
              <a:rPr lang="fr-FR" sz="2800" dirty="0"/>
            </a:br>
            <a:r>
              <a:rPr lang="fr-FR" sz="2800"/>
              <a:t>5 octobre 2018</a:t>
            </a:r>
            <a:endParaRPr lang="fr-FR" sz="2800" dirty="0"/>
          </a:p>
        </p:txBody>
      </p:sp>
      <p:sp>
        <p:nvSpPr>
          <p:cNvPr id="2052" name="Text Box 5"/>
          <p:cNvSpPr txBox="1">
            <a:spLocks noChangeArrowheads="1"/>
          </p:cNvSpPr>
          <p:nvPr/>
        </p:nvSpPr>
        <p:spPr bwMode="auto">
          <a:xfrm>
            <a:off x="684213" y="908050"/>
            <a:ext cx="7775575" cy="366713"/>
          </a:xfrm>
          <a:prstGeom prst="rect">
            <a:avLst/>
          </a:prstGeom>
          <a:noFill/>
          <a:ln w="9525">
            <a:noFill/>
            <a:miter lim="800000"/>
            <a:headEnd/>
            <a:tailEnd/>
          </a:ln>
        </p:spPr>
        <p:txBody>
          <a:bodyPr>
            <a:spAutoFit/>
          </a:bodyPr>
          <a:lstStyle/>
          <a:p>
            <a:pPr>
              <a:spcBef>
                <a:spcPct val="50000"/>
              </a:spcBef>
            </a:pPr>
            <a:endParaRPr lang="fr-FR">
              <a:solidFill>
                <a:schemeClr val="tx1"/>
              </a:solidFill>
            </a:endParaRPr>
          </a:p>
        </p:txBody>
      </p:sp>
      <p:sp>
        <p:nvSpPr>
          <p:cNvPr id="2055" name="Text Box 8"/>
          <p:cNvSpPr txBox="1">
            <a:spLocks noChangeArrowheads="1"/>
          </p:cNvSpPr>
          <p:nvPr/>
        </p:nvSpPr>
        <p:spPr bwMode="auto">
          <a:xfrm>
            <a:off x="611188" y="1989138"/>
            <a:ext cx="7993062" cy="366712"/>
          </a:xfrm>
          <a:prstGeom prst="rect">
            <a:avLst/>
          </a:prstGeom>
          <a:noFill/>
          <a:ln w="9525">
            <a:noFill/>
            <a:miter lim="800000"/>
            <a:headEnd/>
            <a:tailEnd/>
          </a:ln>
        </p:spPr>
        <p:txBody>
          <a:bodyPr>
            <a:spAutoFit/>
          </a:bodyPr>
          <a:lstStyle/>
          <a:p>
            <a:pPr>
              <a:spcBef>
                <a:spcPct val="50000"/>
              </a:spcBef>
            </a:pPr>
            <a:endParaRPr lang="fr-FR">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2276872"/>
            <a:ext cx="8229600" cy="1656184"/>
          </a:xfrm>
        </p:spPr>
        <p:txBody>
          <a:bodyPr>
            <a:normAutofit/>
          </a:bodyPr>
          <a:lstStyle/>
          <a:p>
            <a:r>
              <a:rPr lang="fr-FR" dirty="0"/>
              <a:t>Points-clé sur les quatre axes de la démarche</a:t>
            </a:r>
          </a:p>
        </p:txBody>
      </p:sp>
      <p:sp>
        <p:nvSpPr>
          <p:cNvPr id="3" name="Rectangle 2"/>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775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5976" y="44624"/>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57200" y="1412776"/>
            <a:ext cx="8229600" cy="4741987"/>
          </a:xfrm>
        </p:spPr>
        <p:txBody>
          <a:bodyPr>
            <a:noAutofit/>
          </a:bodyPr>
          <a:lstStyle/>
          <a:p>
            <a:pPr algn="just"/>
            <a:r>
              <a:rPr lang="fr-FR" sz="2000" dirty="0"/>
              <a:t>Objectif d’</a:t>
            </a:r>
            <a:r>
              <a:rPr lang="fr-FR" sz="2000" b="1" dirty="0"/>
              <a:t>accès effectif à l’accompagnement </a:t>
            </a:r>
            <a:r>
              <a:rPr lang="fr-FR" sz="2000" dirty="0"/>
              <a:t>pour:</a:t>
            </a:r>
          </a:p>
          <a:p>
            <a:pPr lvl="1" algn="just">
              <a:lnSpc>
                <a:spcPct val="80000"/>
              </a:lnSpc>
            </a:pPr>
            <a:r>
              <a:rPr lang="fr-FR" sz="1800" dirty="0"/>
              <a:t>prévenir les situations où la personne n’a aucun accompagnement </a:t>
            </a:r>
          </a:p>
          <a:p>
            <a:pPr lvl="1" algn="just">
              <a:lnSpc>
                <a:spcPct val="80000"/>
              </a:lnSpc>
            </a:pPr>
            <a:r>
              <a:rPr lang="fr-FR" sz="1800" dirty="0"/>
              <a:t>et, à défaut, de les corriger </a:t>
            </a:r>
          </a:p>
          <a:p>
            <a:pPr marL="393192" lvl="1" indent="0" algn="just">
              <a:lnSpc>
                <a:spcPct val="80000"/>
              </a:lnSpc>
              <a:buNone/>
            </a:pPr>
            <a:endParaRPr lang="fr-FR" sz="2000" dirty="0"/>
          </a:p>
          <a:p>
            <a:pPr algn="just"/>
            <a:r>
              <a:rPr lang="fr-FR" sz="2000" dirty="0"/>
              <a:t>Un nouvel outil – </a:t>
            </a:r>
            <a:r>
              <a:rPr lang="fr-FR" sz="2000" b="1" dirty="0"/>
              <a:t>Plan d’accompagnement global </a:t>
            </a:r>
            <a:r>
              <a:rPr lang="fr-FR" sz="2000" dirty="0"/>
              <a:t>– pour lequel on doit respecter quelques impératifs:</a:t>
            </a:r>
          </a:p>
          <a:p>
            <a:pPr lvl="1" algn="just"/>
            <a:r>
              <a:rPr lang="fr-FR" sz="1800" dirty="0"/>
              <a:t>Référent identifié pour chaque PAG au sein de la MDPH</a:t>
            </a:r>
          </a:p>
          <a:p>
            <a:pPr lvl="1" algn="just"/>
            <a:r>
              <a:rPr lang="fr-FR" sz="1800" dirty="0"/>
              <a:t>Participation active de la personne concernée </a:t>
            </a:r>
          </a:p>
          <a:p>
            <a:pPr lvl="1" algn="just"/>
            <a:r>
              <a:rPr lang="fr-FR" sz="1800" dirty="0"/>
              <a:t>Engagement formel de toutes les parties-prenantes à mettre en œuvre le PAG</a:t>
            </a:r>
          </a:p>
          <a:p>
            <a:pPr lvl="1" algn="just"/>
            <a:r>
              <a:rPr lang="fr-FR" sz="1800" dirty="0"/>
              <a:t>Désignation d’un coordonnateur de parcours parmi ceux qui s’engagent dans le cadre d’un PAG</a:t>
            </a:r>
          </a:p>
          <a:p>
            <a:pPr lvl="1" algn="just"/>
            <a:r>
              <a:rPr lang="fr-FR" sz="1800" dirty="0"/>
              <a:t>Révision périodique </a:t>
            </a:r>
          </a:p>
          <a:p>
            <a:pPr lvl="1" algn="just"/>
            <a:endParaRPr lang="fr-FR" sz="1800" dirty="0"/>
          </a:p>
        </p:txBody>
      </p:sp>
      <p:sp>
        <p:nvSpPr>
          <p:cNvPr id="3" name="Titre 2"/>
          <p:cNvSpPr>
            <a:spLocks noGrp="1"/>
          </p:cNvSpPr>
          <p:nvPr>
            <p:ph type="title" idx="4294967295"/>
          </p:nvPr>
        </p:nvSpPr>
        <p:spPr>
          <a:xfrm>
            <a:off x="323528" y="53752"/>
            <a:ext cx="8229600" cy="1143000"/>
          </a:xfrm>
        </p:spPr>
        <p:txBody>
          <a:bodyPr>
            <a:normAutofit fontScale="90000"/>
          </a:bodyPr>
          <a:lstStyle/>
          <a:p>
            <a:r>
              <a:rPr lang="fr-FR" dirty="0"/>
              <a:t>Axe 1: Dispositif  d’orientation permanent</a:t>
            </a:r>
          </a:p>
        </p:txBody>
      </p:sp>
      <p:sp>
        <p:nvSpPr>
          <p:cNvPr id="4" name="Rectangle 3"/>
          <p:cNvSpPr/>
          <p:nvPr/>
        </p:nvSpPr>
        <p:spPr>
          <a:xfrm>
            <a:off x="2555776" y="5661248"/>
            <a:ext cx="6336704" cy="1015663"/>
          </a:xfrm>
          <a:prstGeom prst="rect">
            <a:avLst/>
          </a:prstGeom>
        </p:spPr>
        <p:txBody>
          <a:bodyPr wrap="square">
            <a:spAutoFit/>
          </a:bodyPr>
          <a:lstStyle/>
          <a:p>
            <a:pPr marL="365760" lvl="1" indent="-256032" algn="just">
              <a:spcBef>
                <a:spcPts val="400"/>
              </a:spcBef>
              <a:buClr>
                <a:schemeClr val="accent1"/>
              </a:buClr>
              <a:buSzPct val="68000"/>
              <a:buFont typeface="Wingdings 3"/>
              <a:buChar char=""/>
            </a:pPr>
            <a:r>
              <a:rPr lang="fr-FR" sz="2000" dirty="0"/>
              <a:t>Mais surtout l’intégration du </a:t>
            </a:r>
            <a:r>
              <a:rPr lang="fr-FR" sz="2000" b="1" dirty="0"/>
              <a:t>principe de vigilance constante à l’effectivité</a:t>
            </a:r>
            <a:r>
              <a:rPr lang="fr-FR" sz="2000" dirty="0"/>
              <a:t> de l’accompagnement dans les pratiques de tous</a:t>
            </a:r>
          </a:p>
        </p:txBody>
      </p:sp>
    </p:spTree>
    <p:extLst>
      <p:ext uri="{BB962C8B-B14F-4D97-AF65-F5344CB8AC3E}">
        <p14:creationId xmlns:p14="http://schemas.microsoft.com/office/powerpoint/2010/main" val="370378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57200" y="1412776"/>
            <a:ext cx="8229600" cy="4741987"/>
          </a:xfrm>
        </p:spPr>
        <p:txBody>
          <a:bodyPr>
            <a:noAutofit/>
          </a:bodyPr>
          <a:lstStyle/>
          <a:p>
            <a:pPr algn="just"/>
            <a:r>
              <a:rPr lang="fr-FR" sz="2000" dirty="0"/>
              <a:t>Leviers que </a:t>
            </a:r>
            <a:r>
              <a:rPr lang="fr-FR" sz="2000" b="1" dirty="0"/>
              <a:t>tous les acteurs</a:t>
            </a:r>
            <a:r>
              <a:rPr lang="fr-FR" sz="2000" dirty="0"/>
              <a:t> doivent mobiliser en continu, sans nécessairement passer par un PAG:</a:t>
            </a:r>
          </a:p>
          <a:p>
            <a:pPr marL="109728" indent="0" algn="just">
              <a:buNone/>
            </a:pPr>
            <a:endParaRPr lang="fr-FR" sz="2000" dirty="0"/>
          </a:p>
          <a:p>
            <a:pPr lvl="1" algn="just">
              <a:lnSpc>
                <a:spcPct val="80000"/>
              </a:lnSpc>
              <a:spcBef>
                <a:spcPts val="1000"/>
              </a:spcBef>
            </a:pPr>
            <a:r>
              <a:rPr lang="fr-FR" sz="1800" b="1" dirty="0"/>
              <a:t>Analyse fine des besoins </a:t>
            </a:r>
            <a:r>
              <a:rPr lang="fr-FR" sz="1800" dirty="0"/>
              <a:t>des personnes (en utilisant le cas échéant les nomenclatures Serafin)</a:t>
            </a:r>
          </a:p>
          <a:p>
            <a:pPr lvl="1" algn="just">
              <a:lnSpc>
                <a:spcPct val="80000"/>
              </a:lnSpc>
              <a:spcBef>
                <a:spcPts val="1000"/>
              </a:spcBef>
            </a:pPr>
            <a:r>
              <a:rPr lang="fr-FR" sz="1800" b="1" dirty="0"/>
              <a:t>Souplesse</a:t>
            </a:r>
            <a:r>
              <a:rPr lang="fr-FR" sz="1800" dirty="0"/>
              <a:t> dans l’ouverture des droits </a:t>
            </a:r>
          </a:p>
          <a:p>
            <a:pPr lvl="1" algn="just">
              <a:lnSpc>
                <a:spcPct val="80000"/>
              </a:lnSpc>
              <a:spcBef>
                <a:spcPts val="1000"/>
              </a:spcBef>
            </a:pPr>
            <a:r>
              <a:rPr lang="fr-FR" sz="1800" dirty="0"/>
              <a:t>Accompagnement des personnes les plus vulnérables à </a:t>
            </a:r>
            <a:r>
              <a:rPr lang="fr-FR" sz="1800" b="1" dirty="0"/>
              <a:t>l’effectivité des droits </a:t>
            </a:r>
          </a:p>
          <a:p>
            <a:pPr lvl="1" algn="just">
              <a:lnSpc>
                <a:spcPct val="80000"/>
              </a:lnSpc>
              <a:spcBef>
                <a:spcPts val="1000"/>
              </a:spcBef>
            </a:pPr>
            <a:r>
              <a:rPr lang="fr-FR" sz="1800" dirty="0"/>
              <a:t>Mise en place de </a:t>
            </a:r>
            <a:r>
              <a:rPr lang="fr-FR" sz="1800" b="1" dirty="0"/>
              <a:t>réponses modulaires</a:t>
            </a:r>
          </a:p>
          <a:p>
            <a:pPr lvl="1" algn="just">
              <a:lnSpc>
                <a:spcPct val="80000"/>
              </a:lnSpc>
              <a:spcBef>
                <a:spcPts val="1000"/>
              </a:spcBef>
            </a:pPr>
            <a:r>
              <a:rPr lang="fr-FR" sz="1800" dirty="0"/>
              <a:t>Identification et anticipation des </a:t>
            </a:r>
            <a:r>
              <a:rPr lang="fr-FR" sz="1800" b="1" dirty="0"/>
              <a:t>situations à risque de rupture</a:t>
            </a:r>
          </a:p>
          <a:p>
            <a:pPr lvl="1" algn="just">
              <a:lnSpc>
                <a:spcPct val="80000"/>
              </a:lnSpc>
              <a:spcBef>
                <a:spcPts val="1000"/>
              </a:spcBef>
            </a:pPr>
            <a:r>
              <a:rPr lang="fr-FR" sz="1800" b="1" dirty="0"/>
              <a:t>Elaboration, avec la personne, d’alternatives</a:t>
            </a:r>
            <a:r>
              <a:rPr lang="fr-FR" sz="1800" dirty="0"/>
              <a:t> lorsque l’accompagnement existant n’est pas adapté</a:t>
            </a:r>
          </a:p>
          <a:p>
            <a:pPr lvl="1" algn="just">
              <a:lnSpc>
                <a:spcPct val="80000"/>
              </a:lnSpc>
              <a:spcBef>
                <a:spcPts val="1000"/>
              </a:spcBef>
            </a:pPr>
            <a:r>
              <a:rPr lang="fr-FR" sz="1800" b="1" dirty="0"/>
              <a:t>Réactivité</a:t>
            </a:r>
            <a:r>
              <a:rPr lang="fr-FR" sz="1800" dirty="0"/>
              <a:t> dans l’ajustement des réponses lorsque la situation évolue</a:t>
            </a:r>
          </a:p>
        </p:txBody>
      </p:sp>
      <p:sp>
        <p:nvSpPr>
          <p:cNvPr id="5" name="Titre 2"/>
          <p:cNvSpPr txBox="1">
            <a:spLocks/>
          </p:cNvSpPr>
          <p:nvPr/>
        </p:nvSpPr>
        <p:spPr>
          <a:xfrm>
            <a:off x="323528" y="53752"/>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a:t>Axe 1: Dispositif  d’orientation permanent</a:t>
            </a:r>
          </a:p>
        </p:txBody>
      </p:sp>
    </p:spTree>
    <p:extLst>
      <p:ext uri="{BB962C8B-B14F-4D97-AF65-F5344CB8AC3E}">
        <p14:creationId xmlns:p14="http://schemas.microsoft.com/office/powerpoint/2010/main" val="320772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57200" y="1063277"/>
            <a:ext cx="8229600" cy="4886003"/>
          </a:xfrm>
        </p:spPr>
        <p:txBody>
          <a:bodyPr>
            <a:noAutofit/>
          </a:bodyPr>
          <a:lstStyle/>
          <a:p>
            <a:pPr marL="365760" lvl="2" indent="-256032" algn="just">
              <a:spcBef>
                <a:spcPts val="400"/>
              </a:spcBef>
              <a:buClr>
                <a:schemeClr val="accent1"/>
              </a:buClr>
              <a:buSzPct val="68000"/>
              <a:buFont typeface="Wingdings 3"/>
              <a:buChar char=""/>
            </a:pPr>
            <a:r>
              <a:rPr lang="fr-FR" sz="2000" dirty="0"/>
              <a:t>Certes il faut renforcer les moyens dédiés à l’accompagnement des personnes handicapées:</a:t>
            </a:r>
          </a:p>
          <a:p>
            <a:pPr lvl="1" algn="just">
              <a:buSzPct val="68000"/>
            </a:pPr>
            <a:r>
              <a:rPr lang="fr-FR" sz="1800" dirty="0"/>
              <a:t>Plan quinquennal de 180M€; 3ème et 4ème plans Autisme</a:t>
            </a:r>
          </a:p>
          <a:p>
            <a:pPr marL="365760" lvl="2" indent="-256032" algn="just">
              <a:spcBef>
                <a:spcPts val="400"/>
              </a:spcBef>
              <a:buClr>
                <a:schemeClr val="accent1"/>
              </a:buClr>
              <a:buSzPct val="68000"/>
              <a:buFont typeface="Wingdings 3"/>
              <a:buChar char=""/>
            </a:pPr>
            <a:endParaRPr lang="fr-FR" sz="2000" dirty="0"/>
          </a:p>
          <a:p>
            <a:pPr algn="just"/>
            <a:r>
              <a:rPr lang="fr-FR" sz="2000" dirty="0"/>
              <a:t>Mais il faut aussi transformer l’offre pour aller de la logique de place vers une </a:t>
            </a:r>
            <a:r>
              <a:rPr lang="fr-FR" sz="2000" b="1" dirty="0"/>
              <a:t>logique de réponse au service des parcours:</a:t>
            </a:r>
          </a:p>
          <a:p>
            <a:pPr lvl="1" algn="just">
              <a:buSzPct val="68000"/>
            </a:pPr>
            <a:r>
              <a:rPr lang="fr-FR" sz="1800" b="1" dirty="0"/>
              <a:t>Réponses mieux graduées </a:t>
            </a:r>
            <a:r>
              <a:rPr lang="fr-FR" sz="1800" dirty="0"/>
              <a:t>en fonction des besoins </a:t>
            </a:r>
          </a:p>
          <a:p>
            <a:pPr lvl="1" algn="just">
              <a:buSzPct val="68000"/>
            </a:pPr>
            <a:r>
              <a:rPr lang="fr-FR" sz="1800" dirty="0"/>
              <a:t>Mobilisation des </a:t>
            </a:r>
            <a:r>
              <a:rPr lang="fr-FR" sz="1800" b="1" dirty="0"/>
              <a:t>solutions du milieu ordinaire </a:t>
            </a:r>
            <a:r>
              <a:rPr lang="fr-FR" sz="1800" dirty="0"/>
              <a:t>à chaque fois que c’est possible</a:t>
            </a:r>
          </a:p>
          <a:p>
            <a:pPr lvl="1" algn="just">
              <a:buSzPct val="68000"/>
            </a:pPr>
            <a:r>
              <a:rPr lang="fr-FR" sz="1800" dirty="0"/>
              <a:t>Davantage de </a:t>
            </a:r>
            <a:r>
              <a:rPr lang="fr-FR" sz="1800" b="1" dirty="0"/>
              <a:t>coopération entre différents acteurs </a:t>
            </a:r>
          </a:p>
          <a:p>
            <a:pPr lvl="1" algn="just">
              <a:buSzPct val="68000"/>
            </a:pPr>
            <a:r>
              <a:rPr lang="fr-FR" sz="1800" dirty="0"/>
              <a:t>… ce qui exige </a:t>
            </a:r>
            <a:r>
              <a:rPr lang="fr-FR" sz="1800" b="1" dirty="0"/>
              <a:t>une plus grande coopération entre autorités publiques</a:t>
            </a:r>
          </a:p>
          <a:p>
            <a:pPr algn="just"/>
            <a:endParaRPr lang="fr-FR" sz="2000" b="1" dirty="0"/>
          </a:p>
          <a:p>
            <a:pPr algn="just"/>
            <a:r>
              <a:rPr lang="fr-FR" sz="2000" dirty="0"/>
              <a:t>Pourquoi ? Parce que l’organisation actuelle de l’offre ne permet pas forcément de:</a:t>
            </a:r>
          </a:p>
          <a:p>
            <a:pPr algn="just"/>
            <a:endParaRPr lang="fr-FR" sz="2200" dirty="0"/>
          </a:p>
        </p:txBody>
      </p:sp>
      <p:sp>
        <p:nvSpPr>
          <p:cNvPr id="3" name="Titre 2"/>
          <p:cNvSpPr>
            <a:spLocks noGrp="1"/>
          </p:cNvSpPr>
          <p:nvPr>
            <p:ph type="title" idx="4294967295"/>
          </p:nvPr>
        </p:nvSpPr>
        <p:spPr>
          <a:xfrm>
            <a:off x="323528" y="-18256"/>
            <a:ext cx="8229600" cy="1143000"/>
          </a:xfrm>
        </p:spPr>
        <p:txBody>
          <a:bodyPr>
            <a:normAutofit/>
          </a:bodyPr>
          <a:lstStyle/>
          <a:p>
            <a:r>
              <a:rPr lang="fr-FR" dirty="0"/>
              <a:t>Axe 2: Réponse territorialisée</a:t>
            </a:r>
          </a:p>
        </p:txBody>
      </p:sp>
      <p:sp>
        <p:nvSpPr>
          <p:cNvPr id="5" name="Rectangle 4"/>
          <p:cNvSpPr/>
          <p:nvPr/>
        </p:nvSpPr>
        <p:spPr>
          <a:xfrm>
            <a:off x="1312540" y="5733256"/>
            <a:ext cx="7363916" cy="1200329"/>
          </a:xfrm>
          <a:prstGeom prst="rect">
            <a:avLst/>
          </a:prstGeom>
        </p:spPr>
        <p:txBody>
          <a:bodyPr wrap="square">
            <a:spAutoFit/>
          </a:bodyPr>
          <a:lstStyle/>
          <a:p>
            <a:pPr marL="3028950" lvl="6" indent="-285750" algn="just">
              <a:buClr>
                <a:srgbClr val="0070C0"/>
              </a:buClr>
              <a:buSzPct val="68000"/>
              <a:buFont typeface="Arial" panose="020B0604020202020204" pitchFamily="34" charset="0"/>
              <a:buChar char="•"/>
            </a:pPr>
            <a:r>
              <a:rPr lang="fr-FR" dirty="0"/>
              <a:t>Rendre attractifs les parcours de vie en milieu ordinaire</a:t>
            </a:r>
          </a:p>
          <a:p>
            <a:pPr marL="3028950" lvl="6" indent="-285750" algn="just">
              <a:buClr>
                <a:srgbClr val="0070C0"/>
              </a:buClr>
              <a:buSzPct val="68000"/>
              <a:buFont typeface="Arial" panose="020B0604020202020204" pitchFamily="34" charset="0"/>
              <a:buChar char="•"/>
            </a:pPr>
            <a:r>
              <a:rPr lang="fr-FR" dirty="0"/>
              <a:t>Proposer des réponses adaptées aux personnes en situation complexe </a:t>
            </a:r>
          </a:p>
        </p:txBody>
      </p:sp>
    </p:spTree>
    <p:extLst>
      <p:ext uri="{BB962C8B-B14F-4D97-AF65-F5344CB8AC3E}">
        <p14:creationId xmlns:p14="http://schemas.microsoft.com/office/powerpoint/2010/main" val="48533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539552" y="1423317"/>
            <a:ext cx="8229600" cy="4525963"/>
          </a:xfrm>
        </p:spPr>
        <p:txBody>
          <a:bodyPr>
            <a:noAutofit/>
          </a:bodyPr>
          <a:lstStyle/>
          <a:p>
            <a:r>
              <a:rPr lang="fr-FR" sz="2000" dirty="0"/>
              <a:t>Outils de régulation de l’offre médico-sociale</a:t>
            </a:r>
          </a:p>
          <a:p>
            <a:pPr lvl="1" algn="just">
              <a:spcBef>
                <a:spcPts val="400"/>
              </a:spcBef>
              <a:buSzPct val="68000"/>
            </a:pPr>
            <a:r>
              <a:rPr lang="fr-FR" sz="1600" dirty="0"/>
              <a:t>Généralisation des CPOM : </a:t>
            </a:r>
            <a:r>
              <a:rPr lang="fr-FR" sz="1600" dirty="0">
                <a:hlinkClick r:id="rId3"/>
              </a:rPr>
              <a:t>Kit de l’ANAP </a:t>
            </a:r>
            <a:r>
              <a:rPr lang="fr-FR" sz="1600" dirty="0"/>
              <a:t>déjà disponible; système d’information </a:t>
            </a:r>
            <a:r>
              <a:rPr lang="fr-FR" sz="1600" dirty="0" err="1"/>
              <a:t>eCars</a:t>
            </a:r>
            <a:r>
              <a:rPr lang="fr-FR" sz="1600" dirty="0"/>
              <a:t> (en cours)</a:t>
            </a:r>
          </a:p>
          <a:p>
            <a:pPr lvl="1" algn="just">
              <a:spcBef>
                <a:spcPts val="400"/>
              </a:spcBef>
              <a:buSzPct val="68000"/>
            </a:pPr>
            <a:r>
              <a:rPr lang="fr-FR" sz="1600" dirty="0"/>
              <a:t>Réforme des autorisations médico-sociales : </a:t>
            </a:r>
            <a:r>
              <a:rPr lang="fr-FR" sz="1600" dirty="0">
                <a:hlinkClick r:id="rId4"/>
              </a:rPr>
              <a:t>instruction</a:t>
            </a:r>
            <a:r>
              <a:rPr lang="fr-FR" sz="1600" dirty="0"/>
              <a:t> parue en janvier 2018</a:t>
            </a:r>
          </a:p>
          <a:p>
            <a:pPr lvl="1" algn="just">
              <a:spcBef>
                <a:spcPts val="400"/>
              </a:spcBef>
              <a:buSzPct val="68000"/>
            </a:pPr>
            <a:r>
              <a:rPr lang="fr-FR" sz="1600" dirty="0">
                <a:hlinkClick r:id="rId5"/>
              </a:rPr>
              <a:t>Serafin-PH</a:t>
            </a:r>
            <a:r>
              <a:rPr lang="fr-FR" sz="1600" dirty="0"/>
              <a:t> (en cours) mais les nomenclatures déjà disponibles</a:t>
            </a:r>
          </a:p>
          <a:p>
            <a:pPr lvl="0"/>
            <a:endParaRPr lang="fr-FR" sz="1100" dirty="0"/>
          </a:p>
          <a:p>
            <a:pPr lvl="0"/>
            <a:r>
              <a:rPr lang="fr-FR" sz="2000" dirty="0"/>
              <a:t>Etudes au service de la transformation de l’offre: </a:t>
            </a:r>
          </a:p>
          <a:p>
            <a:pPr lvl="1" algn="just">
              <a:spcBef>
                <a:spcPts val="400"/>
              </a:spcBef>
              <a:buSzPct val="68000"/>
            </a:pPr>
            <a:r>
              <a:rPr lang="fr-FR" sz="1600" dirty="0">
                <a:hlinkClick r:id="rId6"/>
              </a:rPr>
              <a:t>Etude sur l’accueil temporaire </a:t>
            </a:r>
            <a:r>
              <a:rPr lang="fr-FR" sz="1600" dirty="0"/>
              <a:t>et étude sur les hébergements de transition et leurs suites</a:t>
            </a:r>
          </a:p>
          <a:p>
            <a:pPr lvl="1" algn="just">
              <a:spcBef>
                <a:spcPts val="400"/>
              </a:spcBef>
              <a:buSzPct val="68000"/>
            </a:pPr>
            <a:r>
              <a:rPr lang="fr-FR" sz="1600" dirty="0">
                <a:hlinkClick r:id="rId7"/>
              </a:rPr>
              <a:t>Remontées d’expériences sur les pratiques favorisant la fluidité des parcours</a:t>
            </a:r>
            <a:r>
              <a:rPr lang="fr-FR" sz="1600" dirty="0"/>
              <a:t> </a:t>
            </a:r>
          </a:p>
          <a:p>
            <a:pPr lvl="1" algn="just">
              <a:spcBef>
                <a:spcPts val="400"/>
              </a:spcBef>
              <a:buSzPct val="68000"/>
            </a:pPr>
            <a:endParaRPr lang="fr-FR" sz="1100" dirty="0"/>
          </a:p>
          <a:p>
            <a:r>
              <a:rPr lang="fr-FR" sz="2000" dirty="0"/>
              <a:t>Accès aux soins des personnes en situation de handicap</a:t>
            </a:r>
          </a:p>
          <a:p>
            <a:pPr lvl="1" algn="just">
              <a:spcBef>
                <a:spcPts val="400"/>
              </a:spcBef>
              <a:buSzPct val="68000"/>
            </a:pPr>
            <a:r>
              <a:rPr lang="fr-FR" sz="1600" dirty="0">
                <a:hlinkClick r:id="rId8"/>
              </a:rPr>
              <a:t>Guide HAS sur l’accès aux soins des personnes handicapées</a:t>
            </a:r>
            <a:endParaRPr lang="fr-FR" sz="1600" dirty="0"/>
          </a:p>
          <a:p>
            <a:pPr lvl="1" algn="just">
              <a:spcBef>
                <a:spcPts val="400"/>
              </a:spcBef>
              <a:buSzPct val="68000"/>
            </a:pPr>
            <a:r>
              <a:rPr lang="fr-FR" sz="1600" dirty="0"/>
              <a:t>Travaux sur la HAD et la télémédecine en ESMS, notamment </a:t>
            </a:r>
            <a:r>
              <a:rPr lang="fr-FR" sz="1600" dirty="0">
                <a:hlinkClick r:id="rId9"/>
              </a:rPr>
              <a:t>le forfait pour les ESMS</a:t>
            </a:r>
            <a:endParaRPr lang="fr-FR" sz="1600" dirty="0"/>
          </a:p>
          <a:p>
            <a:endParaRPr lang="fr-FR" sz="2000" dirty="0"/>
          </a:p>
        </p:txBody>
      </p:sp>
      <p:sp>
        <p:nvSpPr>
          <p:cNvPr id="3" name="Titre 2"/>
          <p:cNvSpPr>
            <a:spLocks noGrp="1"/>
          </p:cNvSpPr>
          <p:nvPr>
            <p:ph type="title" idx="4294967295"/>
          </p:nvPr>
        </p:nvSpPr>
        <p:spPr>
          <a:xfrm>
            <a:off x="251520" y="44624"/>
            <a:ext cx="8229600" cy="1143000"/>
          </a:xfrm>
        </p:spPr>
        <p:txBody>
          <a:bodyPr>
            <a:normAutofit fontScale="90000"/>
          </a:bodyPr>
          <a:lstStyle/>
          <a:p>
            <a:r>
              <a:rPr lang="fr-FR" dirty="0"/>
              <a:t>Exemples de chantiers </a:t>
            </a:r>
            <a:br>
              <a:rPr lang="fr-FR" dirty="0"/>
            </a:br>
            <a:r>
              <a:rPr lang="fr-FR" dirty="0"/>
              <a:t>nationaux au service de l’axe 2</a:t>
            </a:r>
          </a:p>
        </p:txBody>
      </p:sp>
    </p:spTree>
    <p:extLst>
      <p:ext uri="{BB962C8B-B14F-4D97-AF65-F5344CB8AC3E}">
        <p14:creationId xmlns:p14="http://schemas.microsoft.com/office/powerpoint/2010/main" val="230877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57200" y="1196752"/>
            <a:ext cx="8229600" cy="5184576"/>
          </a:xfrm>
        </p:spPr>
        <p:txBody>
          <a:bodyPr>
            <a:normAutofit fontScale="92500" lnSpcReduction="20000"/>
          </a:bodyPr>
          <a:lstStyle/>
          <a:p>
            <a:pPr lvl="0" algn="just"/>
            <a:endParaRPr lang="fr-FR" sz="1600" dirty="0"/>
          </a:p>
          <a:p>
            <a:r>
              <a:rPr lang="fr-FR" sz="2000" dirty="0"/>
              <a:t>Participation et auto-détermination: des principes théoriques largement partagés et inscrits dans les textes</a:t>
            </a:r>
          </a:p>
          <a:p>
            <a:endParaRPr lang="fr-FR" sz="2000" dirty="0"/>
          </a:p>
          <a:p>
            <a:r>
              <a:rPr lang="fr-FR" sz="2000" dirty="0"/>
              <a:t>Mise en œuvre complexe :</a:t>
            </a:r>
          </a:p>
          <a:p>
            <a:pPr marL="633222" lvl="2" indent="-285750" algn="just">
              <a:spcBef>
                <a:spcPts val="400"/>
              </a:spcBef>
              <a:buClr>
                <a:schemeClr val="accent1"/>
              </a:buClr>
              <a:buSzPct val="68000"/>
              <a:buFont typeface="Courier New" panose="02070309020205020404" pitchFamily="49" charset="0"/>
              <a:buChar char="o"/>
            </a:pPr>
            <a:r>
              <a:rPr lang="fr-FR" sz="1800" dirty="0"/>
              <a:t>les personnes ne revendiquent pas forcément leurs droits, </a:t>
            </a:r>
          </a:p>
          <a:p>
            <a:pPr marL="633222" lvl="2" indent="-285750" algn="just">
              <a:spcBef>
                <a:spcPts val="400"/>
              </a:spcBef>
              <a:buClr>
                <a:schemeClr val="accent1"/>
              </a:buClr>
              <a:buSzPct val="68000"/>
              <a:buFont typeface="Courier New" panose="02070309020205020404" pitchFamily="49" charset="0"/>
              <a:buChar char="o"/>
            </a:pPr>
            <a:r>
              <a:rPr lang="fr-FR" sz="1800" dirty="0"/>
              <a:t>la participation tend souvent à être formelle,</a:t>
            </a:r>
          </a:p>
          <a:p>
            <a:pPr marL="633222" lvl="2" indent="-285750" algn="just">
              <a:spcBef>
                <a:spcPts val="400"/>
              </a:spcBef>
              <a:buClr>
                <a:schemeClr val="accent1"/>
              </a:buClr>
              <a:buSzPct val="68000"/>
              <a:buFont typeface="Courier New" panose="02070309020205020404" pitchFamily="49" charset="0"/>
              <a:buChar char="o"/>
            </a:pPr>
            <a:r>
              <a:rPr lang="fr-FR" sz="1800" dirty="0"/>
              <a:t>la pénurie des réponses laisse peu de place à la liberté de choix,</a:t>
            </a:r>
          </a:p>
          <a:p>
            <a:pPr marL="633222" lvl="2" indent="-285750" algn="just">
              <a:spcBef>
                <a:spcPts val="400"/>
              </a:spcBef>
              <a:buClr>
                <a:schemeClr val="accent1"/>
              </a:buClr>
              <a:buSzPct val="68000"/>
              <a:buFont typeface="Courier New" panose="02070309020205020404" pitchFamily="49" charset="0"/>
              <a:buChar char="o"/>
            </a:pPr>
            <a:r>
              <a:rPr lang="fr-FR" sz="1800" dirty="0"/>
              <a:t>la dimension par forcément intégrée dans les pratiques du travail social.</a:t>
            </a:r>
          </a:p>
          <a:p>
            <a:pPr marL="347472" lvl="2" indent="0" algn="just">
              <a:spcBef>
                <a:spcPts val="400"/>
              </a:spcBef>
              <a:buClr>
                <a:schemeClr val="accent1"/>
              </a:buClr>
              <a:buSzPct val="68000"/>
              <a:buNone/>
            </a:pPr>
            <a:endParaRPr lang="fr-FR" sz="2000" dirty="0"/>
          </a:p>
          <a:p>
            <a:r>
              <a:rPr lang="fr-FR" sz="2000" dirty="0"/>
              <a:t>Pour autant </a:t>
            </a:r>
            <a:r>
              <a:rPr lang="fr-FR" sz="2000" b="1" dirty="0"/>
              <a:t>une nécessité pour aller vers des accompagnements ajustés en intensité</a:t>
            </a:r>
            <a:r>
              <a:rPr lang="fr-FR" sz="2000" dirty="0"/>
              <a:t> car </a:t>
            </a:r>
          </a:p>
          <a:p>
            <a:pPr lvl="1"/>
            <a:r>
              <a:rPr lang="fr-FR" sz="1600" dirty="0"/>
              <a:t>les personnes handicapées et leurs proches doivent pouvoir se projeter dans des parcours de vie inclusifs</a:t>
            </a:r>
          </a:p>
          <a:p>
            <a:pPr lvl="1"/>
            <a:r>
              <a:rPr lang="fr-FR" sz="1600" dirty="0"/>
              <a:t>disposer d’un degré d’autonomie adapté</a:t>
            </a:r>
          </a:p>
          <a:p>
            <a:pPr lvl="1"/>
            <a:endParaRPr lang="fr-FR" sz="1600" dirty="0"/>
          </a:p>
          <a:p>
            <a:r>
              <a:rPr lang="fr-FR" sz="2000" dirty="0"/>
              <a:t>Vecteur choisi pour renforcer la participation et l’autodétermination: valorisation et </a:t>
            </a:r>
            <a:r>
              <a:rPr lang="fr-FR" sz="2000" b="1" dirty="0"/>
              <a:t>mobilisation des savoirs expérientiels à travers le soutien par les pairs</a:t>
            </a:r>
          </a:p>
          <a:p>
            <a:pPr marL="603504" lvl="2" indent="-256032" algn="just">
              <a:spcBef>
                <a:spcPts val="400"/>
              </a:spcBef>
              <a:buSzPct val="68000"/>
              <a:buFont typeface="Wingdings 3"/>
              <a:buChar char=""/>
            </a:pPr>
            <a:endParaRPr lang="fr-FR" sz="2000" dirty="0"/>
          </a:p>
          <a:p>
            <a:pPr marL="603504" lvl="2" indent="-256032" algn="just">
              <a:spcBef>
                <a:spcPts val="400"/>
              </a:spcBef>
              <a:buSzPct val="68000"/>
              <a:buFont typeface="Wingdings 3"/>
              <a:buChar char=""/>
            </a:pPr>
            <a:endParaRPr lang="fr-FR" sz="1600" dirty="0"/>
          </a:p>
          <a:p>
            <a:pPr marL="603504" lvl="2" indent="-256032" algn="just">
              <a:spcBef>
                <a:spcPts val="400"/>
              </a:spcBef>
              <a:buSzPct val="68000"/>
              <a:buFont typeface="Wingdings 3"/>
              <a:buChar char=""/>
            </a:pPr>
            <a:endParaRPr lang="fr-FR" sz="1600" dirty="0"/>
          </a:p>
          <a:p>
            <a:pPr lvl="1"/>
            <a:endParaRPr lang="fr-FR" sz="1600" dirty="0"/>
          </a:p>
          <a:p>
            <a:pPr lvl="1"/>
            <a:endParaRPr lang="fr-FR" sz="1600" dirty="0"/>
          </a:p>
          <a:p>
            <a:pPr lvl="0"/>
            <a:endParaRPr lang="fr-FR" sz="1600" dirty="0"/>
          </a:p>
          <a:p>
            <a:pPr lvl="0"/>
            <a:endParaRPr lang="fr-FR" sz="1600" dirty="0"/>
          </a:p>
          <a:p>
            <a:pPr lvl="0"/>
            <a:endParaRPr lang="fr-FR" sz="1600" dirty="0"/>
          </a:p>
        </p:txBody>
      </p:sp>
      <p:sp>
        <p:nvSpPr>
          <p:cNvPr id="3" name="Titre 2"/>
          <p:cNvSpPr>
            <a:spLocks noGrp="1"/>
          </p:cNvSpPr>
          <p:nvPr>
            <p:ph type="title" idx="4294967295"/>
          </p:nvPr>
        </p:nvSpPr>
        <p:spPr>
          <a:xfrm>
            <a:off x="467544" y="116632"/>
            <a:ext cx="8229600" cy="1143000"/>
          </a:xfrm>
        </p:spPr>
        <p:txBody>
          <a:bodyPr>
            <a:normAutofit fontScale="90000"/>
          </a:bodyPr>
          <a:lstStyle/>
          <a:p>
            <a:r>
              <a:rPr lang="fr-FR" dirty="0"/>
              <a:t>Axe 3: Accompagnement et soutien par les pairs</a:t>
            </a:r>
          </a:p>
        </p:txBody>
      </p:sp>
    </p:spTree>
    <p:extLst>
      <p:ext uri="{BB962C8B-B14F-4D97-AF65-F5344CB8AC3E}">
        <p14:creationId xmlns:p14="http://schemas.microsoft.com/office/powerpoint/2010/main" val="57727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57200" y="1639341"/>
            <a:ext cx="8229600" cy="4525963"/>
          </a:xfrm>
        </p:spPr>
        <p:txBody>
          <a:bodyPr>
            <a:normAutofit fontScale="92500"/>
          </a:bodyPr>
          <a:lstStyle/>
          <a:p>
            <a:pPr lvl="0" algn="just"/>
            <a:r>
              <a:rPr lang="fr-FR" sz="2000" dirty="0"/>
              <a:t>Accompagner de manière plus individualisée et fine les parcours des personnes nécessite de </a:t>
            </a:r>
            <a:r>
              <a:rPr lang="fr-FR" sz="2000" b="1" dirty="0"/>
              <a:t>revoir les organisations </a:t>
            </a:r>
            <a:r>
              <a:rPr lang="fr-FR" sz="2000" dirty="0"/>
              <a:t>à tous les niveaux (MDPH, ARS, établissements médico-sociaux)</a:t>
            </a:r>
          </a:p>
          <a:p>
            <a:pPr lvl="0" algn="just"/>
            <a:endParaRPr lang="fr-FR" sz="2000" dirty="0"/>
          </a:p>
          <a:p>
            <a:pPr lvl="0" algn="just"/>
            <a:r>
              <a:rPr lang="fr-FR" sz="2000" dirty="0"/>
              <a:t>Les </a:t>
            </a:r>
            <a:r>
              <a:rPr lang="fr-FR" sz="2000" b="1" dirty="0"/>
              <a:t>systèmes d’informations </a:t>
            </a:r>
            <a:r>
              <a:rPr lang="fr-FR" sz="2000" dirty="0"/>
              <a:t>doivent faciliter à la fois la mise en place de ces nouvelles organisations et le suivi des parcours des personnes</a:t>
            </a:r>
          </a:p>
          <a:p>
            <a:pPr lvl="0" algn="just"/>
            <a:endParaRPr lang="fr-FR" sz="2000" dirty="0"/>
          </a:p>
          <a:p>
            <a:pPr algn="just"/>
            <a:r>
              <a:rPr lang="fr-FR" sz="2000" dirty="0"/>
              <a:t>La coopération accrue entre les professionnels peut être facilitée par des </a:t>
            </a:r>
            <a:r>
              <a:rPr lang="fr-FR" sz="2000" b="1" dirty="0"/>
              <a:t>formations croisées pluridisciplinaires et pluri-institutionnelles, </a:t>
            </a:r>
            <a:r>
              <a:rPr lang="fr-FR" sz="2000" dirty="0"/>
              <a:t>ainsi que par l’analyse partagée des pratiques</a:t>
            </a:r>
          </a:p>
          <a:p>
            <a:pPr lvl="0" algn="just"/>
            <a:endParaRPr lang="fr-FR" sz="2000" b="1" dirty="0"/>
          </a:p>
          <a:p>
            <a:pPr algn="just"/>
            <a:r>
              <a:rPr lang="fr-FR" sz="2000" b="1" dirty="0"/>
              <a:t>La recherche et la recherche-action </a:t>
            </a:r>
            <a:r>
              <a:rPr lang="fr-FR" sz="2000" dirty="0"/>
              <a:t>doit permettre l’émergence et l’essaimage des modes d’accompagnement les plus adaptées.</a:t>
            </a:r>
          </a:p>
          <a:p>
            <a:pPr algn="just"/>
            <a:endParaRPr lang="fr-FR" sz="2000" dirty="0"/>
          </a:p>
          <a:p>
            <a:pPr lvl="0" algn="just"/>
            <a:endParaRPr lang="fr-FR" sz="2000" dirty="0"/>
          </a:p>
          <a:p>
            <a:pPr lvl="0" algn="just"/>
            <a:endParaRPr lang="fr-FR" sz="2000" dirty="0"/>
          </a:p>
          <a:p>
            <a:pPr lvl="0" algn="just"/>
            <a:endParaRPr lang="fr-FR" sz="20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marL="603504" lvl="2" indent="-256032" algn="just">
              <a:spcBef>
                <a:spcPts val="400"/>
              </a:spcBef>
              <a:buSzPct val="68000"/>
              <a:buFont typeface="Wingdings 3"/>
              <a:buChar char=""/>
            </a:pPr>
            <a:endParaRPr lang="fr-FR" sz="1600" dirty="0"/>
          </a:p>
          <a:p>
            <a:pPr marL="603504" lvl="2" indent="-256032" algn="just">
              <a:spcBef>
                <a:spcPts val="400"/>
              </a:spcBef>
              <a:buSzPct val="68000"/>
              <a:buFont typeface="Wingdings 3"/>
              <a:buChar char=""/>
            </a:pPr>
            <a:endParaRPr lang="fr-FR" sz="1600" dirty="0"/>
          </a:p>
          <a:p>
            <a:pPr marL="603504" lvl="2" indent="-256032" algn="just">
              <a:spcBef>
                <a:spcPts val="400"/>
              </a:spcBef>
              <a:buSzPct val="68000"/>
              <a:buFont typeface="Wingdings 3"/>
              <a:buChar char=""/>
            </a:pPr>
            <a:endParaRPr lang="fr-FR" sz="1600" dirty="0"/>
          </a:p>
          <a:p>
            <a:pPr marL="603504" lvl="2" indent="-256032" algn="just">
              <a:spcBef>
                <a:spcPts val="400"/>
              </a:spcBef>
              <a:buSzPct val="68000"/>
              <a:buFont typeface="Wingdings 3"/>
              <a:buChar char=""/>
            </a:pPr>
            <a:endParaRPr lang="fr-FR" sz="1600" dirty="0"/>
          </a:p>
          <a:p>
            <a:pPr lvl="1"/>
            <a:endParaRPr lang="fr-FR" sz="1600" dirty="0"/>
          </a:p>
          <a:p>
            <a:pPr lvl="1"/>
            <a:endParaRPr lang="fr-FR" sz="1600" dirty="0"/>
          </a:p>
          <a:p>
            <a:pPr lvl="0"/>
            <a:endParaRPr lang="fr-FR" sz="1600" dirty="0"/>
          </a:p>
          <a:p>
            <a:pPr lvl="0"/>
            <a:endParaRPr lang="fr-FR" sz="1600" dirty="0"/>
          </a:p>
          <a:p>
            <a:pPr lvl="0"/>
            <a:endParaRPr lang="fr-FR" sz="1600" dirty="0"/>
          </a:p>
        </p:txBody>
      </p:sp>
      <p:sp>
        <p:nvSpPr>
          <p:cNvPr id="3" name="Titre 2"/>
          <p:cNvSpPr>
            <a:spLocks noGrp="1"/>
          </p:cNvSpPr>
          <p:nvPr>
            <p:ph type="title" idx="4294967295"/>
          </p:nvPr>
        </p:nvSpPr>
        <p:spPr>
          <a:xfrm>
            <a:off x="457200" y="260648"/>
            <a:ext cx="8229600" cy="1143000"/>
          </a:xfrm>
        </p:spPr>
        <p:txBody>
          <a:bodyPr>
            <a:normAutofit fontScale="90000"/>
          </a:bodyPr>
          <a:lstStyle/>
          <a:p>
            <a:r>
              <a:rPr lang="fr-FR" dirty="0"/>
              <a:t>Axe 4: Outils de conduite de changement</a:t>
            </a:r>
          </a:p>
        </p:txBody>
      </p:sp>
    </p:spTree>
    <p:extLst>
      <p:ext uri="{BB962C8B-B14F-4D97-AF65-F5344CB8AC3E}">
        <p14:creationId xmlns:p14="http://schemas.microsoft.com/office/powerpoint/2010/main" val="358001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2276872"/>
            <a:ext cx="8229600" cy="936104"/>
          </a:xfrm>
        </p:spPr>
        <p:txBody>
          <a:bodyPr>
            <a:normAutofit fontScale="90000"/>
          </a:bodyPr>
          <a:lstStyle/>
          <a:p>
            <a:br>
              <a:rPr lang="fr-FR" dirty="0"/>
            </a:br>
            <a:br>
              <a:rPr lang="fr-FR" dirty="0"/>
            </a:br>
            <a:r>
              <a:rPr lang="fr-FR" dirty="0"/>
              <a:t>Enjeux de la généralisation</a:t>
            </a:r>
            <a:endParaRPr lang="fr-FR" sz="2700" i="1" dirty="0"/>
          </a:p>
        </p:txBody>
      </p:sp>
      <p:sp>
        <p:nvSpPr>
          <p:cNvPr id="3" name="Rectangle 2"/>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616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39341"/>
            <a:ext cx="8229600" cy="4525963"/>
          </a:xfrm>
        </p:spPr>
        <p:txBody>
          <a:bodyPr>
            <a:normAutofit fontScale="85000" lnSpcReduction="20000"/>
          </a:bodyPr>
          <a:lstStyle/>
          <a:p>
            <a:r>
              <a:rPr lang="fr-FR" dirty="0"/>
              <a:t>Faire en sorte que le dispositif d’orientation permanent puisse s’appuyer sur une véritable dynamique de responsabilité collective</a:t>
            </a:r>
          </a:p>
          <a:p>
            <a:endParaRPr lang="fr-FR" dirty="0"/>
          </a:p>
          <a:p>
            <a:r>
              <a:rPr lang="fr-FR" dirty="0"/>
              <a:t>Créer les conditions pour l’accélération du mouvement de transformation de l’offre d’accompagnement en articulation avec les travaux sur l’accessibilité universelle</a:t>
            </a:r>
          </a:p>
          <a:p>
            <a:endParaRPr lang="fr-FR" dirty="0"/>
          </a:p>
          <a:p>
            <a:r>
              <a:rPr lang="fr-FR" dirty="0"/>
              <a:t> Outiller le développement de l’accompagnement par les pairs </a:t>
            </a:r>
          </a:p>
          <a:p>
            <a:endParaRPr lang="fr-FR" dirty="0"/>
          </a:p>
          <a:p>
            <a:r>
              <a:rPr lang="fr-FR" dirty="0"/>
              <a:t>Garantir que la formation des professionnels soit en phase avec les fondamentaux de la démarche </a:t>
            </a:r>
          </a:p>
        </p:txBody>
      </p:sp>
      <p:sp>
        <p:nvSpPr>
          <p:cNvPr id="3" name="Titre 2"/>
          <p:cNvSpPr>
            <a:spLocks noGrp="1"/>
          </p:cNvSpPr>
          <p:nvPr>
            <p:ph type="title"/>
          </p:nvPr>
        </p:nvSpPr>
        <p:spPr/>
        <p:txBody>
          <a:bodyPr>
            <a:normAutofit fontScale="90000"/>
          </a:bodyPr>
          <a:lstStyle/>
          <a:p>
            <a:r>
              <a:rPr lang="fr-FR" dirty="0"/>
              <a:t>Quelques enjeux </a:t>
            </a:r>
            <a:br>
              <a:rPr lang="fr-FR" dirty="0"/>
            </a:br>
            <a:r>
              <a:rPr lang="fr-FR" dirty="0"/>
              <a:t>majeurs pour la généralisation</a:t>
            </a:r>
          </a:p>
        </p:txBody>
      </p:sp>
    </p:spTree>
    <p:extLst>
      <p:ext uri="{BB962C8B-B14F-4D97-AF65-F5344CB8AC3E}">
        <p14:creationId xmlns:p14="http://schemas.microsoft.com/office/powerpoint/2010/main" val="281795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11349"/>
            <a:ext cx="8229600" cy="4525963"/>
          </a:xfrm>
        </p:spPr>
        <p:txBody>
          <a:bodyPr>
            <a:normAutofit lnSpcReduction="10000"/>
          </a:bodyPr>
          <a:lstStyle/>
          <a:p>
            <a:pPr algn="just"/>
            <a:r>
              <a:rPr lang="fr-FR" dirty="0"/>
              <a:t>Face à des situations d’absence de solutions d’accompagnement, mission confiée à Denis </a:t>
            </a:r>
            <a:r>
              <a:rPr lang="fr-FR" dirty="0" err="1"/>
              <a:t>Piveteau</a:t>
            </a:r>
            <a:r>
              <a:rPr lang="fr-FR" dirty="0"/>
              <a:t> en 2014 et rapport « </a:t>
            </a:r>
            <a:r>
              <a:rPr lang="fr-FR" b="1" dirty="0"/>
              <a:t>Zéro sans solution</a:t>
            </a:r>
            <a:r>
              <a:rPr lang="fr-FR" dirty="0"/>
              <a:t> »</a:t>
            </a:r>
          </a:p>
          <a:p>
            <a:pPr algn="just"/>
            <a:endParaRPr lang="fr-FR" dirty="0"/>
          </a:p>
          <a:p>
            <a:pPr algn="just"/>
            <a:r>
              <a:rPr lang="fr-FR" b="1" dirty="0"/>
              <a:t>Trois principes essentiels</a:t>
            </a:r>
            <a:r>
              <a:rPr lang="fr-FR" dirty="0"/>
              <a:t>: </a:t>
            </a:r>
          </a:p>
          <a:p>
            <a:pPr lvl="1" algn="just"/>
            <a:r>
              <a:rPr lang="fr-FR" b="1" dirty="0"/>
              <a:t>faire évoluer le système</a:t>
            </a:r>
            <a:r>
              <a:rPr lang="fr-FR" dirty="0"/>
              <a:t> pour prévenir les situations critiques plutôt que de s’intéresser uniquement à leur résolution, </a:t>
            </a:r>
          </a:p>
          <a:p>
            <a:pPr lvl="1" algn="just"/>
            <a:r>
              <a:rPr lang="fr-FR" dirty="0"/>
              <a:t>s’inspirer des </a:t>
            </a:r>
            <a:r>
              <a:rPr lang="fr-FR" b="1" dirty="0"/>
              <a:t>expériences et pratiques déjà réussies sur le terrain.</a:t>
            </a:r>
            <a:r>
              <a:rPr lang="fr-FR" dirty="0"/>
              <a:t> </a:t>
            </a:r>
          </a:p>
          <a:p>
            <a:pPr lvl="1" algn="just"/>
            <a:r>
              <a:rPr lang="fr-FR" b="1" dirty="0"/>
              <a:t>agir en coresponsabilité et en confiance</a:t>
            </a:r>
          </a:p>
          <a:p>
            <a:pPr lvl="1" algn="just"/>
            <a:endParaRPr lang="fr-FR" dirty="0"/>
          </a:p>
          <a:p>
            <a:pPr algn="just"/>
            <a:endParaRPr lang="fr-FR" b="1" dirty="0"/>
          </a:p>
        </p:txBody>
      </p:sp>
      <p:sp>
        <p:nvSpPr>
          <p:cNvPr id="3" name="Titre 2"/>
          <p:cNvSpPr>
            <a:spLocks noGrp="1"/>
          </p:cNvSpPr>
          <p:nvPr>
            <p:ph type="title"/>
          </p:nvPr>
        </p:nvSpPr>
        <p:spPr>
          <a:xfrm>
            <a:off x="457200" y="413792"/>
            <a:ext cx="8229600" cy="1143000"/>
          </a:xfrm>
        </p:spPr>
        <p:txBody>
          <a:bodyPr/>
          <a:lstStyle/>
          <a:p>
            <a:r>
              <a:rPr lang="fr-FR" dirty="0"/>
              <a:t>Aux origines de la démarche</a:t>
            </a:r>
          </a:p>
        </p:txBody>
      </p:sp>
    </p:spTree>
    <p:extLst>
      <p:ext uri="{BB962C8B-B14F-4D97-AF65-F5344CB8AC3E}">
        <p14:creationId xmlns:p14="http://schemas.microsoft.com/office/powerpoint/2010/main" val="413169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55365"/>
            <a:ext cx="8229600" cy="3733875"/>
          </a:xfrm>
        </p:spPr>
        <p:txBody>
          <a:bodyPr>
            <a:normAutofit fontScale="92500" lnSpcReduction="10000"/>
          </a:bodyPr>
          <a:lstStyle/>
          <a:p>
            <a:pPr algn="just"/>
            <a:r>
              <a:rPr lang="fr-FR" dirty="0"/>
              <a:t>Apporter une réponse à celles et ceux qui :</a:t>
            </a:r>
          </a:p>
          <a:p>
            <a:pPr lvl="1" algn="just"/>
            <a:r>
              <a:rPr lang="fr-FR" dirty="0"/>
              <a:t>sont sans solution chez eux ou dans leurs familles </a:t>
            </a:r>
          </a:p>
          <a:p>
            <a:pPr lvl="1" algn="just"/>
            <a:r>
              <a:rPr lang="fr-FR" dirty="0"/>
              <a:t>sont hospitalisées ou en établissement médico-social dont l’accompagnement est inadéquat</a:t>
            </a:r>
          </a:p>
          <a:p>
            <a:pPr lvl="1" algn="just"/>
            <a:r>
              <a:rPr lang="fr-FR" dirty="0"/>
              <a:t>nécessitent et souhaitent une réponse plus intégrée</a:t>
            </a:r>
          </a:p>
          <a:p>
            <a:pPr lvl="1" algn="just"/>
            <a:endParaRPr lang="fr-FR" dirty="0"/>
          </a:p>
          <a:p>
            <a:pPr algn="just"/>
            <a:r>
              <a:rPr lang="fr-FR" dirty="0"/>
              <a:t>Cette démarche permet:</a:t>
            </a:r>
          </a:p>
          <a:p>
            <a:pPr lvl="1" algn="just"/>
            <a:r>
              <a:rPr lang="fr-FR" sz="2400" dirty="0"/>
              <a:t>d’améliorer la qualité de vie des personnes </a:t>
            </a:r>
          </a:p>
          <a:p>
            <a:pPr lvl="1" algn="just"/>
            <a:r>
              <a:rPr lang="fr-FR" sz="2400" dirty="0"/>
              <a:t>mais aussi le vécu des professionnels car aucun acteur n’est laissé seul face à une situation complexe (ex.: ESMS, hôpital, école</a:t>
            </a:r>
            <a:r>
              <a:rPr lang="en-US" sz="2400" dirty="0"/>
              <a:t>…)</a:t>
            </a:r>
            <a:endParaRPr lang="fr-FR" sz="2400" dirty="0"/>
          </a:p>
          <a:p>
            <a:pPr algn="just"/>
            <a:endParaRPr lang="fr-FR" dirty="0"/>
          </a:p>
          <a:p>
            <a:pPr algn="just"/>
            <a:endParaRPr lang="fr-FR" dirty="0"/>
          </a:p>
          <a:p>
            <a:pPr algn="just"/>
            <a:endParaRPr lang="fr-FR" dirty="0"/>
          </a:p>
        </p:txBody>
      </p:sp>
      <p:sp>
        <p:nvSpPr>
          <p:cNvPr id="3" name="Titre 2"/>
          <p:cNvSpPr>
            <a:spLocks noGrp="1"/>
          </p:cNvSpPr>
          <p:nvPr>
            <p:ph type="title"/>
          </p:nvPr>
        </p:nvSpPr>
        <p:spPr>
          <a:xfrm>
            <a:off x="457200" y="341784"/>
            <a:ext cx="8229600" cy="1143000"/>
          </a:xfrm>
        </p:spPr>
        <p:txBody>
          <a:bodyPr>
            <a:normAutofit fontScale="90000"/>
          </a:bodyPr>
          <a:lstStyle/>
          <a:p>
            <a:r>
              <a:rPr lang="fr-FR" dirty="0"/>
              <a:t>L’ambition de la </a:t>
            </a:r>
            <a:br>
              <a:rPr lang="fr-FR" dirty="0"/>
            </a:br>
            <a:r>
              <a:rPr lang="fr-FR" dirty="0"/>
              <a:t>Réponse accompagnée</a:t>
            </a:r>
          </a:p>
        </p:txBody>
      </p:sp>
    </p:spTree>
    <p:extLst>
      <p:ext uri="{BB962C8B-B14F-4D97-AF65-F5344CB8AC3E}">
        <p14:creationId xmlns:p14="http://schemas.microsoft.com/office/powerpoint/2010/main" val="303112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589240"/>
            <a:ext cx="5724128" cy="126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895197" y="1156850"/>
            <a:ext cx="7184571" cy="5648018"/>
          </a:xfrm>
          <a:prstGeom prst="roundRect">
            <a:avLst/>
          </a:prstGeom>
          <a:solidFill>
            <a:srgbClr val="BDD7E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Diagramme 4"/>
          <p:cNvGraphicFramePr/>
          <p:nvPr>
            <p:extLst>
              <p:ext uri="{D42A27DB-BD31-4B8C-83A1-F6EECF244321}">
                <p14:modId xmlns:p14="http://schemas.microsoft.com/office/powerpoint/2010/main" val="3127013760"/>
              </p:ext>
            </p:extLst>
          </p:nvPr>
        </p:nvGraphicFramePr>
        <p:xfrm>
          <a:off x="35496" y="1263365"/>
          <a:ext cx="8352430" cy="51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599049" y="6444044"/>
            <a:ext cx="3701143" cy="369332"/>
          </a:xfrm>
          <a:prstGeom prst="rect">
            <a:avLst/>
          </a:prstGeom>
          <a:noFill/>
        </p:spPr>
        <p:txBody>
          <a:bodyPr wrap="square" rtlCol="0">
            <a:spAutoFit/>
          </a:bodyPr>
          <a:lstStyle/>
          <a:p>
            <a:pPr algn="ctr"/>
            <a:r>
              <a:rPr lang="fr-FR" dirty="0"/>
              <a:t>Changement de pratiques</a:t>
            </a:r>
          </a:p>
        </p:txBody>
      </p:sp>
      <p:sp>
        <p:nvSpPr>
          <p:cNvPr id="8" name="Titre 2"/>
          <p:cNvSpPr>
            <a:spLocks noGrp="1"/>
          </p:cNvSpPr>
          <p:nvPr>
            <p:ph type="title"/>
          </p:nvPr>
        </p:nvSpPr>
        <p:spPr>
          <a:xfrm>
            <a:off x="251520" y="44624"/>
            <a:ext cx="8568952" cy="1143000"/>
          </a:xfrm>
        </p:spPr>
        <p:txBody>
          <a:bodyPr>
            <a:normAutofit/>
          </a:bodyPr>
          <a:lstStyle/>
          <a:p>
            <a:r>
              <a:rPr lang="fr-FR" dirty="0"/>
              <a:t>Sur quoi il faut agir ?</a:t>
            </a:r>
          </a:p>
        </p:txBody>
      </p:sp>
    </p:spTree>
    <p:extLst>
      <p:ext uri="{BB962C8B-B14F-4D97-AF65-F5344CB8AC3E}">
        <p14:creationId xmlns:p14="http://schemas.microsoft.com/office/powerpoint/2010/main" val="90142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592" y="5589240"/>
            <a:ext cx="5724128" cy="126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35496" y="1052736"/>
            <a:ext cx="7184571" cy="5648018"/>
          </a:xfrm>
          <a:prstGeom prst="roundRect">
            <a:avLst/>
          </a:prstGeom>
          <a:solidFill>
            <a:srgbClr val="BDD7E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Diagramme 4"/>
          <p:cNvGraphicFramePr/>
          <p:nvPr>
            <p:extLst>
              <p:ext uri="{D42A27DB-BD31-4B8C-83A1-F6EECF244321}">
                <p14:modId xmlns:p14="http://schemas.microsoft.com/office/powerpoint/2010/main" val="1984608417"/>
              </p:ext>
            </p:extLst>
          </p:nvPr>
        </p:nvGraphicFramePr>
        <p:xfrm>
          <a:off x="-721096" y="1159251"/>
          <a:ext cx="8352430" cy="51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543947" y="6093296"/>
            <a:ext cx="5832648" cy="646331"/>
          </a:xfrm>
          <a:prstGeom prst="rect">
            <a:avLst/>
          </a:prstGeom>
          <a:noFill/>
        </p:spPr>
        <p:txBody>
          <a:bodyPr wrap="square" rtlCol="0">
            <a:spAutoFit/>
          </a:bodyPr>
          <a:lstStyle/>
          <a:p>
            <a:pPr algn="ctr"/>
            <a:r>
              <a:rPr lang="fr-FR" b="1" u="sng" dirty="0"/>
              <a:t>Axe 4 - DGCS</a:t>
            </a:r>
          </a:p>
          <a:p>
            <a:pPr algn="ctr"/>
            <a:r>
              <a:rPr lang="fr-FR" dirty="0"/>
              <a:t>Accompagnement du changement de pratiques</a:t>
            </a:r>
          </a:p>
        </p:txBody>
      </p:sp>
      <p:sp>
        <p:nvSpPr>
          <p:cNvPr id="8" name="Titre 2"/>
          <p:cNvSpPr>
            <a:spLocks noGrp="1"/>
          </p:cNvSpPr>
          <p:nvPr>
            <p:ph type="title"/>
          </p:nvPr>
        </p:nvSpPr>
        <p:spPr>
          <a:xfrm>
            <a:off x="107504" y="-27384"/>
            <a:ext cx="8568952" cy="1143000"/>
          </a:xfrm>
        </p:spPr>
        <p:txBody>
          <a:bodyPr>
            <a:normAutofit fontScale="90000"/>
          </a:bodyPr>
          <a:lstStyle/>
          <a:p>
            <a:r>
              <a:rPr lang="fr-FR" dirty="0"/>
              <a:t>Co-pilotage national </a:t>
            </a:r>
            <a:br>
              <a:rPr lang="fr-FR" dirty="0"/>
            </a:br>
            <a:r>
              <a:rPr lang="fr-FR" dirty="0"/>
              <a:t>des 4 axes de la démarche</a:t>
            </a:r>
          </a:p>
        </p:txBody>
      </p:sp>
      <p:sp>
        <p:nvSpPr>
          <p:cNvPr id="2" name="Accolade fermante 1"/>
          <p:cNvSpPr/>
          <p:nvPr/>
        </p:nvSpPr>
        <p:spPr>
          <a:xfrm>
            <a:off x="7220067" y="1052736"/>
            <a:ext cx="489184" cy="5686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p:cNvSpPr txBox="1"/>
          <p:nvPr/>
        </p:nvSpPr>
        <p:spPr>
          <a:xfrm>
            <a:off x="7725745" y="3606115"/>
            <a:ext cx="1418255" cy="1015663"/>
          </a:xfrm>
          <a:prstGeom prst="rect">
            <a:avLst/>
          </a:prstGeom>
          <a:noFill/>
        </p:spPr>
        <p:txBody>
          <a:bodyPr wrap="square" rtlCol="0">
            <a:spAutoFit/>
          </a:bodyPr>
          <a:lstStyle/>
          <a:p>
            <a:r>
              <a:rPr lang="fr-FR" sz="1200" dirty="0"/>
              <a:t>Pilotage global: comité interministériel du handicap (CIH)</a:t>
            </a:r>
          </a:p>
        </p:txBody>
      </p:sp>
    </p:spTree>
    <p:extLst>
      <p:ext uri="{BB962C8B-B14F-4D97-AF65-F5344CB8AC3E}">
        <p14:creationId xmlns:p14="http://schemas.microsoft.com/office/powerpoint/2010/main" val="236626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3141" y="1916832"/>
            <a:ext cx="3714846" cy="4525963"/>
          </a:xfrm>
        </p:spPr>
        <p:txBody>
          <a:bodyPr>
            <a:normAutofit/>
          </a:bodyPr>
          <a:lstStyle/>
          <a:p>
            <a:pPr algn="just"/>
            <a:r>
              <a:rPr lang="fr-FR" sz="2000" dirty="0"/>
              <a:t>La démarche s’appuie sur un ensemble de réformes nationales visant la transformation de l’accompagnement des personnes handicapées et l’accessibilité universelle</a:t>
            </a:r>
          </a:p>
          <a:p>
            <a:pPr algn="just"/>
            <a:endParaRPr lang="fr-FR" sz="2000" dirty="0"/>
          </a:p>
          <a:p>
            <a:pPr algn="just"/>
            <a:r>
              <a:rPr lang="fr-FR" sz="2000" dirty="0"/>
              <a:t>Elle est en cohérence avec le cap de la société inclusive fixé par le gouvernement</a:t>
            </a:r>
          </a:p>
          <a:p>
            <a:pPr algn="just"/>
            <a:endParaRPr lang="fr-FR" sz="2000" dirty="0"/>
          </a:p>
        </p:txBody>
      </p:sp>
      <p:sp>
        <p:nvSpPr>
          <p:cNvPr id="3" name="Espace réservé du numéro de diapositive 2"/>
          <p:cNvSpPr>
            <a:spLocks noGrp="1"/>
          </p:cNvSpPr>
          <p:nvPr>
            <p:ph type="sldNum" sz="quarter" idx="12"/>
          </p:nvPr>
        </p:nvSpPr>
        <p:spPr/>
        <p:txBody>
          <a:bodyPr/>
          <a:lstStyle/>
          <a:p>
            <a:fld id="{6CA1AA48-8617-44C5-8D84-1CC27E0E9239}" type="slidenum">
              <a:rPr lang="fr-FR" smtClean="0"/>
              <a:pPr/>
              <a:t>6</a:t>
            </a:fld>
            <a:endParaRPr lang="fr-FR"/>
          </a:p>
        </p:txBody>
      </p:sp>
      <p:sp>
        <p:nvSpPr>
          <p:cNvPr id="4" name="Titre 3"/>
          <p:cNvSpPr>
            <a:spLocks noGrp="1"/>
          </p:cNvSpPr>
          <p:nvPr>
            <p:ph type="title"/>
          </p:nvPr>
        </p:nvSpPr>
        <p:spPr>
          <a:xfrm>
            <a:off x="457200" y="404664"/>
            <a:ext cx="8229600" cy="1143000"/>
          </a:xfrm>
        </p:spPr>
        <p:txBody>
          <a:bodyPr>
            <a:normAutofit fontScale="90000"/>
          </a:bodyPr>
          <a:lstStyle/>
          <a:p>
            <a:r>
              <a:rPr lang="fr-FR" dirty="0"/>
              <a:t>Une démarche </a:t>
            </a:r>
            <a:br>
              <a:rPr lang="fr-FR" dirty="0"/>
            </a:br>
            <a:r>
              <a:rPr lang="fr-FR" dirty="0"/>
              <a:t>systémique au service de la feuille de route gouvernementale </a:t>
            </a:r>
          </a:p>
        </p:txBody>
      </p:sp>
      <p:sp>
        <p:nvSpPr>
          <p:cNvPr id="23" name="Rectangle avec flèche vers le haut 22"/>
          <p:cNvSpPr/>
          <p:nvPr/>
        </p:nvSpPr>
        <p:spPr>
          <a:xfrm>
            <a:off x="4366825" y="2924944"/>
            <a:ext cx="4104456" cy="3168352"/>
          </a:xfrm>
          <a:prstGeom prst="upArrowCallou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Flèche vers le bas 23"/>
          <p:cNvSpPr>
            <a:spLocks/>
          </p:cNvSpPr>
          <p:nvPr/>
        </p:nvSpPr>
        <p:spPr>
          <a:xfrm rot="10800000">
            <a:off x="5652121" y="2924944"/>
            <a:ext cx="1542854" cy="2736304"/>
          </a:xfrm>
          <a:prstGeom prst="downArrow">
            <a:avLst>
              <a:gd name="adj1" fmla="val 50000"/>
              <a:gd name="adj2" fmla="val 50975"/>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5930174" y="4293676"/>
            <a:ext cx="1008112" cy="430887"/>
          </a:xfrm>
          <a:prstGeom prst="rect">
            <a:avLst/>
          </a:prstGeom>
          <a:noFill/>
        </p:spPr>
        <p:txBody>
          <a:bodyPr wrap="square" rtlCol="0">
            <a:spAutoFit/>
          </a:bodyPr>
          <a:lstStyle/>
          <a:p>
            <a:pPr algn="ctr"/>
            <a:r>
              <a:rPr lang="fr-FR" sz="1050" b="1" dirty="0">
                <a:solidFill>
                  <a:prstClr val="white"/>
                </a:solidFill>
                <a:latin typeface="Calibri"/>
              </a:rPr>
              <a:t>Réponse accompagnée</a:t>
            </a:r>
          </a:p>
        </p:txBody>
      </p:sp>
      <p:sp>
        <p:nvSpPr>
          <p:cNvPr id="26" name="ZoneTexte 25"/>
          <p:cNvSpPr txBox="1"/>
          <p:nvPr/>
        </p:nvSpPr>
        <p:spPr>
          <a:xfrm>
            <a:off x="4047987" y="5847075"/>
            <a:ext cx="4772485" cy="246221"/>
          </a:xfrm>
          <a:prstGeom prst="rect">
            <a:avLst/>
          </a:prstGeom>
          <a:noFill/>
        </p:spPr>
        <p:txBody>
          <a:bodyPr wrap="square" rtlCol="0">
            <a:spAutoFit/>
          </a:bodyPr>
          <a:lstStyle/>
          <a:p>
            <a:pPr algn="ctr"/>
            <a:r>
              <a:rPr lang="fr-FR" sz="1000" b="1" dirty="0">
                <a:solidFill>
                  <a:srgbClr val="1F497D"/>
                </a:solidFill>
                <a:latin typeface="Calibri"/>
              </a:rPr>
              <a:t>Accessibilité universelle</a:t>
            </a:r>
          </a:p>
        </p:txBody>
      </p:sp>
      <p:cxnSp>
        <p:nvCxnSpPr>
          <p:cNvPr id="27" name="Connecteur droit avec flèche 26"/>
          <p:cNvCxnSpPr/>
          <p:nvPr/>
        </p:nvCxnSpPr>
        <p:spPr>
          <a:xfrm flipV="1">
            <a:off x="5732277" y="4656621"/>
            <a:ext cx="288032" cy="180020"/>
          </a:xfrm>
          <a:prstGeom prst="straightConnector1">
            <a:avLst/>
          </a:prstGeom>
          <a:noFill/>
          <a:ln w="9525" cap="flat" cmpd="sng" algn="ctr">
            <a:solidFill>
              <a:srgbClr val="4F81BD">
                <a:shade val="95000"/>
                <a:satMod val="105000"/>
              </a:srgbClr>
            </a:solidFill>
            <a:prstDash val="solid"/>
            <a:tailEnd type="arrow"/>
          </a:ln>
          <a:effectLst/>
        </p:spPr>
      </p:cxnSp>
      <p:cxnSp>
        <p:nvCxnSpPr>
          <p:cNvPr id="28" name="Connecteur droit avec flèche 27"/>
          <p:cNvCxnSpPr>
            <a:stCxn id="39" idx="1"/>
          </p:cNvCxnSpPr>
          <p:nvPr/>
        </p:nvCxnSpPr>
        <p:spPr>
          <a:xfrm flipH="1" flipV="1">
            <a:off x="6826952" y="4725046"/>
            <a:ext cx="248301" cy="204169"/>
          </a:xfrm>
          <a:prstGeom prst="straightConnector1">
            <a:avLst/>
          </a:prstGeom>
          <a:noFill/>
          <a:ln w="9525" cap="flat" cmpd="sng" algn="ctr">
            <a:solidFill>
              <a:srgbClr val="4F81BD">
                <a:shade val="95000"/>
                <a:satMod val="105000"/>
              </a:srgbClr>
            </a:solidFill>
            <a:prstDash val="solid"/>
            <a:tailEnd type="arrow"/>
          </a:ln>
          <a:effectLst/>
        </p:spPr>
      </p:cxnSp>
      <p:cxnSp>
        <p:nvCxnSpPr>
          <p:cNvPr id="29" name="Connecteur droit avec flèche 28"/>
          <p:cNvCxnSpPr/>
          <p:nvPr/>
        </p:nvCxnSpPr>
        <p:spPr>
          <a:xfrm flipV="1">
            <a:off x="5732277" y="4171066"/>
            <a:ext cx="288032" cy="216024"/>
          </a:xfrm>
          <a:prstGeom prst="straightConnector1">
            <a:avLst/>
          </a:prstGeom>
          <a:noFill/>
          <a:ln w="9525" cap="flat" cmpd="sng" algn="ctr">
            <a:solidFill>
              <a:srgbClr val="4F81BD">
                <a:shade val="95000"/>
                <a:satMod val="105000"/>
              </a:srgbClr>
            </a:solidFill>
            <a:prstDash val="solid"/>
            <a:tailEnd type="arrow"/>
          </a:ln>
          <a:effectLst/>
        </p:spPr>
      </p:cxnSp>
      <p:cxnSp>
        <p:nvCxnSpPr>
          <p:cNvPr id="30" name="Connecteur droit avec flèche 29"/>
          <p:cNvCxnSpPr/>
          <p:nvPr/>
        </p:nvCxnSpPr>
        <p:spPr>
          <a:xfrm flipH="1" flipV="1">
            <a:off x="6826951" y="4195331"/>
            <a:ext cx="261399" cy="259432"/>
          </a:xfrm>
          <a:prstGeom prst="straightConnector1">
            <a:avLst/>
          </a:prstGeom>
          <a:noFill/>
          <a:ln w="9525" cap="flat" cmpd="sng" algn="ctr">
            <a:solidFill>
              <a:srgbClr val="4F81BD">
                <a:shade val="95000"/>
                <a:satMod val="105000"/>
              </a:srgbClr>
            </a:solidFill>
            <a:prstDash val="solid"/>
            <a:tailEnd type="arrow"/>
          </a:ln>
          <a:effectLst/>
        </p:spPr>
      </p:cxnSp>
      <p:sp>
        <p:nvSpPr>
          <p:cNvPr id="31" name="ZoneTexte 30"/>
          <p:cNvSpPr txBox="1"/>
          <p:nvPr/>
        </p:nvSpPr>
        <p:spPr>
          <a:xfrm>
            <a:off x="4827713" y="4379622"/>
            <a:ext cx="1029956" cy="261610"/>
          </a:xfrm>
          <a:prstGeom prst="rect">
            <a:avLst/>
          </a:prstGeom>
          <a:solidFill>
            <a:srgbClr val="1F497D">
              <a:lumMod val="60000"/>
              <a:lumOff val="40000"/>
            </a:srgbClr>
          </a:solidFill>
          <a:ln>
            <a:solidFill>
              <a:srgbClr val="4F81B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rPr>
              <a:t>Financement</a:t>
            </a:r>
          </a:p>
        </p:txBody>
      </p:sp>
      <p:sp>
        <p:nvSpPr>
          <p:cNvPr id="32" name="ZoneTexte 31"/>
          <p:cNvSpPr txBox="1"/>
          <p:nvPr/>
        </p:nvSpPr>
        <p:spPr>
          <a:xfrm>
            <a:off x="4760076" y="4795106"/>
            <a:ext cx="1039835" cy="430887"/>
          </a:xfrm>
          <a:prstGeom prst="rect">
            <a:avLst/>
          </a:prstGeom>
          <a:solidFill>
            <a:srgbClr val="1F497D">
              <a:lumMod val="60000"/>
              <a:lumOff val="40000"/>
            </a:srgbClr>
          </a:solidFill>
          <a:ln>
            <a:solidFill>
              <a:srgbClr val="4F81BD"/>
            </a:solidFill>
          </a:ln>
        </p:spPr>
        <p:txBody>
          <a:bodyPr wrap="square" rtlCol="0">
            <a:spAutoFit/>
          </a:bodyPr>
          <a:lstStyle>
            <a:defPPr>
              <a:defRPr lang="fr-FR"/>
            </a:defPPr>
            <a:lvl1pPr>
              <a:defRPr sz="11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rPr>
              <a:t>Systèmes d’information</a:t>
            </a:r>
          </a:p>
        </p:txBody>
      </p:sp>
      <p:sp>
        <p:nvSpPr>
          <p:cNvPr id="33" name="ZoneTexte 32"/>
          <p:cNvSpPr txBox="1"/>
          <p:nvPr/>
        </p:nvSpPr>
        <p:spPr>
          <a:xfrm>
            <a:off x="6939243" y="4425788"/>
            <a:ext cx="1007155" cy="261610"/>
          </a:xfrm>
          <a:prstGeom prst="rect">
            <a:avLst/>
          </a:prstGeom>
          <a:solidFill>
            <a:srgbClr val="1F497D">
              <a:lumMod val="60000"/>
              <a:lumOff val="40000"/>
            </a:srgbClr>
          </a:solidFill>
          <a:ln>
            <a:solidFill>
              <a:srgbClr val="4F81BD"/>
            </a:solidFill>
          </a:ln>
        </p:spPr>
        <p:txBody>
          <a:bodyPr wrap="square" rtlCol="0">
            <a:spAutoFit/>
          </a:bodyPr>
          <a:lstStyle>
            <a:defPPr>
              <a:defRPr lang="fr-FR"/>
            </a:defPPr>
            <a:lvl1pPr>
              <a:defRPr sz="11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rPr>
              <a:t>Autorisations</a:t>
            </a:r>
          </a:p>
        </p:txBody>
      </p:sp>
      <p:sp>
        <p:nvSpPr>
          <p:cNvPr id="34" name="Ellipse 33"/>
          <p:cNvSpPr/>
          <p:nvPr/>
        </p:nvSpPr>
        <p:spPr>
          <a:xfrm>
            <a:off x="4827712" y="5661248"/>
            <a:ext cx="904564" cy="329843"/>
          </a:xfrm>
          <a:prstGeom prst="ellipse">
            <a:avLst/>
          </a:prstGeom>
          <a:no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F497D"/>
                </a:solidFill>
                <a:effectLst/>
                <a:uLnTx/>
                <a:uFillTx/>
                <a:latin typeface="Calibri"/>
                <a:ea typeface="+mn-ea"/>
                <a:cs typeface="+mn-cs"/>
              </a:rPr>
              <a:t>Ecole</a:t>
            </a:r>
          </a:p>
        </p:txBody>
      </p:sp>
      <p:sp>
        <p:nvSpPr>
          <p:cNvPr id="35" name="Ellipse 34"/>
          <p:cNvSpPr/>
          <p:nvPr/>
        </p:nvSpPr>
        <p:spPr>
          <a:xfrm>
            <a:off x="7588151" y="5094475"/>
            <a:ext cx="833822" cy="329843"/>
          </a:xfrm>
          <a:prstGeom prst="ellipse">
            <a:avLst/>
          </a:prstGeom>
          <a:no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F497D"/>
                </a:solidFill>
                <a:effectLst/>
                <a:uLnTx/>
                <a:uFillTx/>
                <a:latin typeface="Calibri"/>
                <a:ea typeface="+mn-ea"/>
                <a:cs typeface="+mn-cs"/>
              </a:rPr>
              <a:t>Emploi</a:t>
            </a:r>
          </a:p>
        </p:txBody>
      </p:sp>
      <p:sp>
        <p:nvSpPr>
          <p:cNvPr id="36" name="Ellipse 35"/>
          <p:cNvSpPr/>
          <p:nvPr/>
        </p:nvSpPr>
        <p:spPr>
          <a:xfrm>
            <a:off x="4366825" y="5259397"/>
            <a:ext cx="921775" cy="329843"/>
          </a:xfrm>
          <a:prstGeom prst="ellipse">
            <a:avLst/>
          </a:prstGeom>
          <a:no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F497D"/>
                </a:solidFill>
                <a:effectLst/>
                <a:uLnTx/>
                <a:uFillTx/>
                <a:latin typeface="Calibri"/>
                <a:ea typeface="+mn-ea"/>
                <a:cs typeface="+mn-cs"/>
              </a:rPr>
              <a:t>Habitat</a:t>
            </a:r>
          </a:p>
        </p:txBody>
      </p:sp>
      <p:sp>
        <p:nvSpPr>
          <p:cNvPr id="37" name="Ellipse 36"/>
          <p:cNvSpPr/>
          <p:nvPr/>
        </p:nvSpPr>
        <p:spPr>
          <a:xfrm>
            <a:off x="7588151" y="5619438"/>
            <a:ext cx="718287" cy="329842"/>
          </a:xfrm>
          <a:prstGeom prst="ellipse">
            <a:avLst/>
          </a:prstGeom>
          <a:no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F497D"/>
                </a:solidFill>
                <a:effectLst/>
                <a:uLnTx/>
                <a:uFillTx/>
                <a:latin typeface="Calibri"/>
                <a:ea typeface="+mn-ea"/>
                <a:cs typeface="+mn-cs"/>
              </a:rPr>
              <a:t>Soins</a:t>
            </a:r>
          </a:p>
        </p:txBody>
      </p:sp>
      <p:sp>
        <p:nvSpPr>
          <p:cNvPr id="38" name="Ellipse 37"/>
          <p:cNvSpPr/>
          <p:nvPr/>
        </p:nvSpPr>
        <p:spPr>
          <a:xfrm>
            <a:off x="6866834" y="5344847"/>
            <a:ext cx="967271" cy="329843"/>
          </a:xfrm>
          <a:prstGeom prst="ellipse">
            <a:avLst/>
          </a:prstGeom>
          <a:no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1F497D"/>
                </a:solidFill>
                <a:effectLst/>
                <a:uLnTx/>
                <a:uFillTx/>
                <a:latin typeface="Calibri"/>
                <a:ea typeface="+mn-ea"/>
                <a:cs typeface="+mn-cs"/>
              </a:rPr>
              <a:t>Mobilité</a:t>
            </a:r>
          </a:p>
        </p:txBody>
      </p:sp>
      <p:sp>
        <p:nvSpPr>
          <p:cNvPr id="39" name="ZoneTexte 38"/>
          <p:cNvSpPr txBox="1"/>
          <p:nvPr/>
        </p:nvSpPr>
        <p:spPr>
          <a:xfrm>
            <a:off x="7075253" y="4798410"/>
            <a:ext cx="1007155" cy="261610"/>
          </a:xfrm>
          <a:prstGeom prst="rect">
            <a:avLst/>
          </a:prstGeom>
          <a:solidFill>
            <a:srgbClr val="1F497D">
              <a:lumMod val="60000"/>
              <a:lumOff val="40000"/>
            </a:srgbClr>
          </a:solidFill>
          <a:ln>
            <a:solidFill>
              <a:srgbClr val="4F81BD"/>
            </a:solidFill>
          </a:ln>
        </p:spPr>
        <p:txBody>
          <a:bodyPr wrap="square" rtlCol="0">
            <a:spAutoFit/>
          </a:bodyPr>
          <a:lstStyle>
            <a:defPPr>
              <a:defRPr lang="fr-FR"/>
            </a:defPPr>
            <a:lvl1pPr>
              <a:defRPr sz="11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rPr>
              <a:t>Simplifications</a:t>
            </a:r>
          </a:p>
        </p:txBody>
      </p:sp>
      <p:sp>
        <p:nvSpPr>
          <p:cNvPr id="40" name="Rectangle à coins arrondis 39"/>
          <p:cNvSpPr/>
          <p:nvPr/>
        </p:nvSpPr>
        <p:spPr>
          <a:xfrm>
            <a:off x="5652553" y="2276872"/>
            <a:ext cx="1512170" cy="57606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SOCIETE INCLUSIVE</a:t>
            </a:r>
          </a:p>
        </p:txBody>
      </p:sp>
    </p:spTree>
    <p:extLst>
      <p:ext uri="{BB962C8B-B14F-4D97-AF65-F5344CB8AC3E}">
        <p14:creationId xmlns:p14="http://schemas.microsoft.com/office/powerpoint/2010/main" val="37856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2276872"/>
            <a:ext cx="8229600" cy="936104"/>
          </a:xfrm>
        </p:spPr>
        <p:txBody>
          <a:bodyPr>
            <a:normAutofit fontScale="90000"/>
          </a:bodyPr>
          <a:lstStyle/>
          <a:p>
            <a:br>
              <a:rPr lang="fr-FR" dirty="0"/>
            </a:br>
            <a:br>
              <a:rPr lang="fr-FR" dirty="0"/>
            </a:br>
            <a:r>
              <a:rPr lang="fr-FR" dirty="0"/>
              <a:t>Déploiement territorial de la démarche</a:t>
            </a:r>
            <a:endParaRPr lang="fr-FR" sz="2700" i="1" dirty="0"/>
          </a:p>
        </p:txBody>
      </p:sp>
      <p:sp>
        <p:nvSpPr>
          <p:cNvPr id="3" name="Rectangle 2"/>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533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96752"/>
            <a:ext cx="8219256" cy="4968552"/>
          </a:xfrm>
        </p:spPr>
        <p:txBody>
          <a:bodyPr>
            <a:normAutofit fontScale="70000" lnSpcReduction="20000"/>
          </a:bodyPr>
          <a:lstStyle/>
          <a:p>
            <a:pPr algn="just"/>
            <a:r>
              <a:rPr lang="fr-FR" dirty="0"/>
              <a:t>Démarche lancée en 2015</a:t>
            </a:r>
          </a:p>
          <a:p>
            <a:pPr lvl="1" algn="just"/>
            <a:r>
              <a:rPr lang="fr-FR" dirty="0"/>
              <a:t>Dans 24 départements pionniers d’abords</a:t>
            </a:r>
          </a:p>
          <a:p>
            <a:pPr lvl="1" algn="just"/>
            <a:r>
              <a:rPr lang="fr-FR" dirty="0"/>
              <a:t>66 nouveaux départements en 2017, avec des niveaux d’avancement variables</a:t>
            </a:r>
          </a:p>
          <a:p>
            <a:pPr lvl="1" algn="just"/>
            <a:r>
              <a:rPr lang="fr-FR" dirty="0"/>
              <a:t>Généralisation en 2018</a:t>
            </a:r>
          </a:p>
          <a:p>
            <a:pPr lvl="1" algn="just"/>
            <a:endParaRPr lang="fr-FR" dirty="0"/>
          </a:p>
          <a:p>
            <a:pPr algn="just"/>
            <a:r>
              <a:rPr lang="fr-FR" dirty="0"/>
              <a:t>Animation nationale du déploiement assurée par la CNSA avec l’appui des autres pilotes et d’un prestataire</a:t>
            </a:r>
          </a:p>
          <a:p>
            <a:pPr marL="109728" indent="0" algn="just">
              <a:buNone/>
            </a:pPr>
            <a:endParaRPr lang="fr-FR" dirty="0"/>
          </a:p>
          <a:p>
            <a:pPr algn="just"/>
            <a:r>
              <a:rPr lang="fr-FR" dirty="0"/>
              <a:t>Agences Régionales de Santé </a:t>
            </a:r>
            <a:r>
              <a:rPr lang="fr-FR" sz="2800" dirty="0"/>
              <a:t>chargées de l’animation interdépartementale</a:t>
            </a:r>
          </a:p>
          <a:p>
            <a:pPr algn="just"/>
            <a:endParaRPr lang="fr-FR" sz="2800" dirty="0"/>
          </a:p>
          <a:p>
            <a:pPr algn="just"/>
            <a:r>
              <a:rPr lang="fr-FR" dirty="0"/>
              <a:t>Co-pilotage départemental ARS/MDPH/CD, avec participation au pilotage de l’Education nationale, de l’Assurance maladie et des associations </a:t>
            </a:r>
          </a:p>
          <a:p>
            <a:pPr algn="just"/>
            <a:endParaRPr lang="fr-FR" dirty="0"/>
          </a:p>
          <a:p>
            <a:pPr algn="just"/>
            <a:r>
              <a:rPr lang="fr-FR" dirty="0"/>
              <a:t>Rapport de capitalisation publié par la CNSA:</a:t>
            </a:r>
          </a:p>
          <a:p>
            <a:pPr marL="109728" indent="0" algn="just">
              <a:buNone/>
            </a:pPr>
            <a:r>
              <a:rPr lang="fr-FR" dirty="0">
                <a:hlinkClick r:id="rId2"/>
              </a:rPr>
              <a:t>http://www.cnsa.fr/documentation/reponse_accompagnee_-_rapport_de_capitalisation_-juillet_17.pdf</a:t>
            </a:r>
            <a:r>
              <a:rPr lang="fr-FR" dirty="0"/>
              <a:t> </a:t>
            </a:r>
          </a:p>
        </p:txBody>
      </p:sp>
      <p:sp>
        <p:nvSpPr>
          <p:cNvPr id="3" name="Titre 2"/>
          <p:cNvSpPr>
            <a:spLocks noGrp="1"/>
          </p:cNvSpPr>
          <p:nvPr>
            <p:ph type="title"/>
          </p:nvPr>
        </p:nvSpPr>
        <p:spPr>
          <a:xfrm>
            <a:off x="457200" y="44624"/>
            <a:ext cx="8229600" cy="1143000"/>
          </a:xfrm>
        </p:spPr>
        <p:txBody>
          <a:bodyPr>
            <a:normAutofit fontScale="90000"/>
          </a:bodyPr>
          <a:lstStyle/>
          <a:p>
            <a:r>
              <a:rPr lang="fr-FR" dirty="0"/>
              <a:t>Déploiement </a:t>
            </a:r>
            <a:br>
              <a:rPr lang="fr-FR" dirty="0"/>
            </a:br>
            <a:r>
              <a:rPr lang="fr-FR" dirty="0"/>
              <a:t>territorial de la démarche</a:t>
            </a:r>
          </a:p>
        </p:txBody>
      </p:sp>
    </p:spTree>
    <p:extLst>
      <p:ext uri="{BB962C8B-B14F-4D97-AF65-F5344CB8AC3E}">
        <p14:creationId xmlns:p14="http://schemas.microsoft.com/office/powerpoint/2010/main" val="163781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61528" y="3764319"/>
            <a:ext cx="4146977" cy="3079304"/>
          </a:xfrm>
          <a:prstGeom prst="rect">
            <a:avLst/>
          </a:prstGeom>
          <a:solidFill>
            <a:srgbClr val="FFFFFF">
              <a:alpha val="40000"/>
            </a:srgbClr>
          </a:solidFill>
          <a:ln w="31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91373" tIns="45686" rIns="91373" bIns="45686" rtlCol="0" anchor="ctr"/>
          <a:lstStyle/>
          <a:p>
            <a:pPr algn="ctr" defTabSz="829259" eaLnBrk="0" fontAlgn="base" hangingPunct="0">
              <a:spcBef>
                <a:spcPct val="0"/>
              </a:spcBef>
              <a:spcAft>
                <a:spcPct val="0"/>
              </a:spcAft>
            </a:pPr>
            <a:endParaRPr lang="fr-FR">
              <a:solidFill>
                <a:srgbClr val="FFFFFF"/>
              </a:solidFill>
            </a:endParaRPr>
          </a:p>
        </p:txBody>
      </p:sp>
      <p:sp>
        <p:nvSpPr>
          <p:cNvPr id="13" name="Rectangle 12"/>
          <p:cNvSpPr/>
          <p:nvPr/>
        </p:nvSpPr>
        <p:spPr>
          <a:xfrm>
            <a:off x="4961528" y="548680"/>
            <a:ext cx="4146977" cy="3079304"/>
          </a:xfrm>
          <a:prstGeom prst="rect">
            <a:avLst/>
          </a:prstGeom>
          <a:solidFill>
            <a:srgbClr val="FFFFFF">
              <a:alpha val="50196"/>
            </a:srgbClr>
          </a:solidFill>
          <a:ln w="31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91373" tIns="45686" rIns="91373" bIns="45686" rtlCol="0" anchor="ctr"/>
          <a:lstStyle/>
          <a:p>
            <a:pPr algn="ctr" defTabSz="829259" eaLnBrk="0" fontAlgn="base" hangingPunct="0">
              <a:spcBef>
                <a:spcPct val="0"/>
              </a:spcBef>
              <a:spcAft>
                <a:spcPct val="0"/>
              </a:spcAft>
            </a:pPr>
            <a:endParaRPr lang="fr-FR">
              <a:solidFill>
                <a:srgbClr val="FFFFFF"/>
              </a:solidFill>
            </a:endParaRPr>
          </a:p>
        </p:txBody>
      </p:sp>
      <p:graphicFrame>
        <p:nvGraphicFramePr>
          <p:cNvPr id="14" name="Graphique 1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4157301270"/>
              </p:ext>
            </p:extLst>
          </p:nvPr>
        </p:nvGraphicFramePr>
        <p:xfrm>
          <a:off x="0" y="1809070"/>
          <a:ext cx="4598401" cy="4583534"/>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a16="http://schemas.microsoft.com/office/drawing/2014/main" id="{6F817B9E-8622-4FDD-92C9-7FA8BDC1313A}"/>
              </a:ext>
            </a:extLst>
          </p:cNvPr>
          <p:cNvSpPr txBox="1">
            <a:spLocks noChangeArrowheads="1"/>
          </p:cNvSpPr>
          <p:nvPr/>
        </p:nvSpPr>
        <p:spPr bwMode="auto">
          <a:xfrm>
            <a:off x="207725" y="1809070"/>
            <a:ext cx="4176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6" rIns="91373" bIns="45686">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829259" eaLnBrk="0" fontAlgn="base" hangingPunct="0">
              <a:spcBef>
                <a:spcPct val="0"/>
              </a:spcBef>
              <a:spcAft>
                <a:spcPct val="0"/>
              </a:spcAft>
            </a:pPr>
            <a:r>
              <a:rPr lang="fr-FR" altLang="fr-FR" sz="2000" b="1" dirty="0">
                <a:solidFill>
                  <a:srgbClr val="C0504D"/>
                </a:solidFill>
                <a:ea typeface="ＭＳ Ｐゴシック" pitchFamily="34" charset="-128"/>
              </a:rPr>
              <a:t>Synthèse globale</a:t>
            </a:r>
          </a:p>
        </p:txBody>
      </p:sp>
      <p:sp>
        <p:nvSpPr>
          <p:cNvPr id="16" name="Espace réservé du numéro de diapositive 4">
            <a:extLst>
              <a:ext uri="{FF2B5EF4-FFF2-40B4-BE49-F238E27FC236}">
                <a16:creationId xmlns:a16="http://schemas.microsoft.com/office/drawing/2014/main" id="{CB47F0DF-28ED-4233-89C5-FD1FE7B9C444}"/>
              </a:ext>
            </a:extLst>
          </p:cNvPr>
          <p:cNvSpPr>
            <a:spLocks noGrp="1" noChangeArrowheads="1"/>
          </p:cNvSpPr>
          <p:nvPr>
            <p:ph type="sldNum" sz="quarter" idx="11"/>
          </p:nvPr>
        </p:nvSpPr>
        <p:spPr bwMode="auto">
          <a:xfrm>
            <a:off x="8532817" y="6411322"/>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401" indent="-285539">
              <a:defRPr>
                <a:solidFill>
                  <a:schemeClr val="tx1"/>
                </a:solidFill>
                <a:latin typeface="Calibri" panose="020F0502020204030204" pitchFamily="34" charset="0"/>
                <a:cs typeface="Arial" panose="020B0604020202020204" pitchFamily="34" charset="0"/>
              </a:defRPr>
            </a:lvl2pPr>
            <a:lvl3pPr marL="1142154" indent="-228432">
              <a:defRPr>
                <a:solidFill>
                  <a:schemeClr val="tx1"/>
                </a:solidFill>
                <a:latin typeface="Calibri" panose="020F0502020204030204" pitchFamily="34" charset="0"/>
                <a:cs typeface="Arial" panose="020B0604020202020204" pitchFamily="34" charset="0"/>
              </a:defRPr>
            </a:lvl3pPr>
            <a:lvl4pPr marL="1599017" indent="-228432">
              <a:defRPr>
                <a:solidFill>
                  <a:schemeClr val="tx1"/>
                </a:solidFill>
                <a:latin typeface="Calibri" panose="020F0502020204030204" pitchFamily="34" charset="0"/>
                <a:cs typeface="Arial" panose="020B0604020202020204" pitchFamily="34" charset="0"/>
              </a:defRPr>
            </a:lvl4pPr>
            <a:lvl5pPr marL="2055881" indent="-228432">
              <a:defRPr>
                <a:solidFill>
                  <a:schemeClr val="tx1"/>
                </a:solidFill>
                <a:latin typeface="Calibri" panose="020F0502020204030204" pitchFamily="34" charset="0"/>
                <a:cs typeface="Arial" panose="020B0604020202020204" pitchFamily="34" charset="0"/>
              </a:defRPr>
            </a:lvl5pPr>
            <a:lvl6pPr marL="2512741" indent="-2284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9604" indent="-2284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6466" indent="-2284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330" indent="-2284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D4929F-7148-4F7F-80E5-20D5539EF397}" type="slidenum">
              <a:rPr lang="fr-FR" altLang="fr-FR" smtClean="0">
                <a:solidFill>
                  <a:srgbClr val="BD101E"/>
                </a:solidFill>
                <a:latin typeface="DejaVu Sans Light" panose="020B0203030804020204" pitchFamily="34" charset="0"/>
              </a:rPr>
              <a:pPr/>
              <a:t>9</a:t>
            </a:fld>
            <a:endParaRPr lang="fr-FR" altLang="fr-FR">
              <a:solidFill>
                <a:srgbClr val="BD101E"/>
              </a:solidFill>
              <a:latin typeface="DejaVu Sans Light" panose="020B0203030804020204" pitchFamily="34" charset="0"/>
            </a:endParaRPr>
          </a:p>
        </p:txBody>
      </p:sp>
      <p:graphicFrame>
        <p:nvGraphicFramePr>
          <p:cNvPr id="17" name="Graphique 16"/>
          <p:cNvGraphicFramePr>
            <a:graphicFrameLocks/>
          </p:cNvGraphicFramePr>
          <p:nvPr>
            <p:extLst>
              <p:ext uri="{D42A27DB-BD31-4B8C-83A1-F6EECF244321}">
                <p14:modId xmlns:p14="http://schemas.microsoft.com/office/powerpoint/2010/main" val="2371490218"/>
              </p:ext>
            </p:extLst>
          </p:nvPr>
        </p:nvGraphicFramePr>
        <p:xfrm>
          <a:off x="4486303" y="548684"/>
          <a:ext cx="5013127" cy="3203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phique 17"/>
          <p:cNvGraphicFramePr>
            <a:graphicFrameLocks/>
          </p:cNvGraphicFramePr>
          <p:nvPr>
            <p:extLst>
              <p:ext uri="{D42A27DB-BD31-4B8C-83A1-F6EECF244321}">
                <p14:modId xmlns:p14="http://schemas.microsoft.com/office/powerpoint/2010/main" val="4217535496"/>
              </p:ext>
            </p:extLst>
          </p:nvPr>
        </p:nvGraphicFramePr>
        <p:xfrm>
          <a:off x="4598408" y="3741208"/>
          <a:ext cx="4869605" cy="3212976"/>
        </p:xfrm>
        <a:graphic>
          <a:graphicData uri="http://schemas.openxmlformats.org/drawingml/2006/chart">
            <c:chart xmlns:c="http://schemas.openxmlformats.org/drawingml/2006/chart" xmlns:r="http://schemas.openxmlformats.org/officeDocument/2006/relationships" r:id="rId4"/>
          </a:graphicData>
        </a:graphic>
      </p:graphicFrame>
      <p:sp>
        <p:nvSpPr>
          <p:cNvPr id="19" name="Triangle isocèle 18"/>
          <p:cNvSpPr/>
          <p:nvPr/>
        </p:nvSpPr>
        <p:spPr>
          <a:xfrm rot="5400000">
            <a:off x="3482147" y="3594323"/>
            <a:ext cx="2144932" cy="330389"/>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3" tIns="45686" rIns="91373" bIns="45686" rtlCol="0" anchor="ctr"/>
          <a:lstStyle/>
          <a:p>
            <a:pPr algn="ctr" defTabSz="829259" eaLnBrk="0" fontAlgn="base" hangingPunct="0">
              <a:spcBef>
                <a:spcPct val="0"/>
              </a:spcBef>
              <a:spcAft>
                <a:spcPct val="0"/>
              </a:spcAft>
            </a:pPr>
            <a:endParaRPr lang="fr-FR">
              <a:solidFill>
                <a:srgbClr val="FFFFFF"/>
              </a:solidFill>
            </a:endParaRPr>
          </a:p>
        </p:txBody>
      </p:sp>
      <p:sp>
        <p:nvSpPr>
          <p:cNvPr id="2" name="Titre 1"/>
          <p:cNvSpPr>
            <a:spLocks noGrp="1"/>
          </p:cNvSpPr>
          <p:nvPr>
            <p:ph type="title" idx="4294967295"/>
          </p:nvPr>
        </p:nvSpPr>
        <p:spPr>
          <a:xfrm>
            <a:off x="457200" y="274638"/>
            <a:ext cx="8229600" cy="1143000"/>
          </a:xfrm>
        </p:spPr>
        <p:txBody>
          <a:bodyPr>
            <a:normAutofit fontScale="90000"/>
          </a:bodyPr>
          <a:lstStyle/>
          <a:p>
            <a:r>
              <a:rPr lang="fr-FR" dirty="0"/>
              <a:t>Impact perceptible </a:t>
            </a:r>
            <a:br>
              <a:rPr lang="fr-FR" dirty="0"/>
            </a:br>
            <a:r>
              <a:rPr lang="fr-FR" dirty="0"/>
              <a:t>sur le partenariat</a:t>
            </a:r>
          </a:p>
        </p:txBody>
      </p:sp>
      <p:sp>
        <p:nvSpPr>
          <p:cNvPr id="20" name="Rectangle 19"/>
          <p:cNvSpPr/>
          <p:nvPr/>
        </p:nvSpPr>
        <p:spPr>
          <a:xfrm>
            <a:off x="4355976" y="0"/>
            <a:ext cx="478802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3838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183DB7F8CDD14E82AF29BEE9BC1074" ma:contentTypeVersion="0" ma:contentTypeDescription="Crée un document." ma:contentTypeScope="" ma:versionID="359679efc538ad42e501393edc3de1f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C47A7-F569-4518-BA87-D2D33B156330}">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D5760C9-E080-4D7A-AEAA-827ED8FF3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EFE9B4B-1225-4211-BF21-888866D97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20282</TotalTime>
  <Words>1253</Words>
  <Application>Microsoft Office PowerPoint</Application>
  <PresentationFormat>Affichage à l'écran (4:3)</PresentationFormat>
  <Paragraphs>197</Paragraphs>
  <Slides>18</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ＭＳ Ｐゴシック</vt:lpstr>
      <vt:lpstr>Arial</vt:lpstr>
      <vt:lpstr>Calibri</vt:lpstr>
      <vt:lpstr>Courier New</vt:lpstr>
      <vt:lpstr>DejaVu Sans Light</vt:lpstr>
      <vt:lpstr>Lucida Sans Unicode</vt:lpstr>
      <vt:lpstr>Verdana</vt:lpstr>
      <vt:lpstr>Wingdings 2</vt:lpstr>
      <vt:lpstr>Wingdings 3</vt:lpstr>
      <vt:lpstr>Rotonde</vt:lpstr>
      <vt:lpstr> « Une réponse accompagnée pour tous » France Traumatisme Crânien 5 octobre 2018</vt:lpstr>
      <vt:lpstr>Aux origines de la démarche</vt:lpstr>
      <vt:lpstr>L’ambition de la  Réponse accompagnée</vt:lpstr>
      <vt:lpstr>Sur quoi il faut agir ?</vt:lpstr>
      <vt:lpstr>Co-pilotage national  des 4 axes de la démarche</vt:lpstr>
      <vt:lpstr>Une démarche  systémique au service de la feuille de route gouvernementale </vt:lpstr>
      <vt:lpstr>  Déploiement territorial de la démarche</vt:lpstr>
      <vt:lpstr>Déploiement  territorial de la démarche</vt:lpstr>
      <vt:lpstr>Impact perceptible  sur le partenariat</vt:lpstr>
      <vt:lpstr>Points-clé sur les quatre axes de la démarche</vt:lpstr>
      <vt:lpstr>Axe 1: Dispositif  d’orientation permanent</vt:lpstr>
      <vt:lpstr>Présentation PowerPoint</vt:lpstr>
      <vt:lpstr>Axe 2: Réponse territorialisée</vt:lpstr>
      <vt:lpstr>Exemples de chantiers  nationaux au service de l’axe 2</vt:lpstr>
      <vt:lpstr>Axe 3: Accompagnement et soutien par les pairs</vt:lpstr>
      <vt:lpstr>Axe 4: Outils de conduite de changement</vt:lpstr>
      <vt:lpstr>  Enjeux de la généralisation</vt:lpstr>
      <vt:lpstr>Quelques enjeux  majeurs pour la généralisation</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vhoareau</dc:creator>
  <cp:lastModifiedBy>Marie-Sophie Desaulle</cp:lastModifiedBy>
  <cp:revision>717</cp:revision>
  <dcterms:created xsi:type="dcterms:W3CDTF">2015-03-17T17:51:16Z</dcterms:created>
  <dcterms:modified xsi:type="dcterms:W3CDTF">2018-10-03T08:54:23Z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0x010100FF183DB7F8CDD14E82AF29BEE9BC1074</vt:lpwstr>
  </property>
</Properties>
</file>