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3" r:id="rId4"/>
    <p:sldId id="268" r:id="rId5"/>
    <p:sldId id="264" r:id="rId6"/>
    <p:sldId id="265" r:id="rId7"/>
    <p:sldId id="271" r:id="rId8"/>
    <p:sldId id="290" r:id="rId9"/>
    <p:sldId id="289" r:id="rId10"/>
    <p:sldId id="262" r:id="rId11"/>
    <p:sldId id="270" r:id="rId12"/>
    <p:sldId id="273" r:id="rId13"/>
    <p:sldId id="274" r:id="rId14"/>
    <p:sldId id="275" r:id="rId15"/>
    <p:sldId id="276" r:id="rId16"/>
    <p:sldId id="277" r:id="rId17"/>
    <p:sldId id="278" r:id="rId18"/>
    <p:sldId id="279" r:id="rId19"/>
    <p:sldId id="283" r:id="rId20"/>
    <p:sldId id="285" r:id="rId21"/>
    <p:sldId id="287" r:id="rId2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677CE4F-E2AD-4F95-9B30-C45D5FF6ED24}" type="datetimeFigureOut">
              <a:rPr lang="fr-FR" smtClean="0"/>
              <a:t>02/06/2016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14697F-E62B-43C4-BA57-EC7E823598D3}" type="slidenum">
              <a:rPr lang="fr-FR" smtClean="0"/>
              <a:t>‹N°›</a:t>
            </a:fld>
            <a:endParaRPr lang="fr-FR"/>
          </a:p>
        </p:txBody>
      </p:sp>
    </p:spTree>
    <p:extLst>
      <p:ext uri="{BB962C8B-B14F-4D97-AF65-F5344CB8AC3E}">
        <p14:creationId xmlns:p14="http://schemas.microsoft.com/office/powerpoint/2010/main" val="2058519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77CE4F-E2AD-4F95-9B30-C45D5FF6ED24}" type="datetimeFigureOut">
              <a:rPr lang="fr-FR" smtClean="0"/>
              <a:t>02/06/2016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14697F-E62B-43C4-BA57-EC7E823598D3}" type="slidenum">
              <a:rPr lang="fr-FR" smtClean="0"/>
              <a:t>‹N°›</a:t>
            </a:fld>
            <a:endParaRPr lang="fr-FR"/>
          </a:p>
        </p:txBody>
      </p:sp>
    </p:spTree>
    <p:extLst>
      <p:ext uri="{BB962C8B-B14F-4D97-AF65-F5344CB8AC3E}">
        <p14:creationId xmlns:p14="http://schemas.microsoft.com/office/powerpoint/2010/main" val="3920192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77CE4F-E2AD-4F95-9B30-C45D5FF6ED24}" type="datetimeFigureOut">
              <a:rPr lang="fr-FR" smtClean="0"/>
              <a:t>02/06/2016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14697F-E62B-43C4-BA57-EC7E823598D3}" type="slidenum">
              <a:rPr lang="fr-FR" smtClean="0"/>
              <a:t>‹N°›</a:t>
            </a:fld>
            <a:endParaRPr lang="fr-FR"/>
          </a:p>
        </p:txBody>
      </p:sp>
    </p:spTree>
    <p:extLst>
      <p:ext uri="{BB962C8B-B14F-4D97-AF65-F5344CB8AC3E}">
        <p14:creationId xmlns:p14="http://schemas.microsoft.com/office/powerpoint/2010/main" val="3895431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77CE4F-E2AD-4F95-9B30-C45D5FF6ED24}" type="datetimeFigureOut">
              <a:rPr lang="fr-FR" smtClean="0"/>
              <a:t>02/06/2016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14697F-E62B-43C4-BA57-EC7E823598D3}" type="slidenum">
              <a:rPr lang="fr-FR" smtClean="0"/>
              <a:t>‹N°›</a:t>
            </a:fld>
            <a:endParaRPr lang="fr-FR"/>
          </a:p>
        </p:txBody>
      </p:sp>
    </p:spTree>
    <p:extLst>
      <p:ext uri="{BB962C8B-B14F-4D97-AF65-F5344CB8AC3E}">
        <p14:creationId xmlns:p14="http://schemas.microsoft.com/office/powerpoint/2010/main" val="1557303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677CE4F-E2AD-4F95-9B30-C45D5FF6ED24}" type="datetimeFigureOut">
              <a:rPr lang="fr-FR" smtClean="0"/>
              <a:t>02/06/2016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14697F-E62B-43C4-BA57-EC7E823598D3}" type="slidenum">
              <a:rPr lang="fr-FR" smtClean="0"/>
              <a:t>‹N°›</a:t>
            </a:fld>
            <a:endParaRPr lang="fr-FR"/>
          </a:p>
        </p:txBody>
      </p:sp>
    </p:spTree>
    <p:extLst>
      <p:ext uri="{BB962C8B-B14F-4D97-AF65-F5344CB8AC3E}">
        <p14:creationId xmlns:p14="http://schemas.microsoft.com/office/powerpoint/2010/main" val="2700603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677CE4F-E2AD-4F95-9B30-C45D5FF6ED24}" type="datetimeFigureOut">
              <a:rPr lang="fr-FR" smtClean="0"/>
              <a:t>02/06/2016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914697F-E62B-43C4-BA57-EC7E823598D3}" type="slidenum">
              <a:rPr lang="fr-FR" smtClean="0"/>
              <a:t>‹N°›</a:t>
            </a:fld>
            <a:endParaRPr lang="fr-FR"/>
          </a:p>
        </p:txBody>
      </p:sp>
    </p:spTree>
    <p:extLst>
      <p:ext uri="{BB962C8B-B14F-4D97-AF65-F5344CB8AC3E}">
        <p14:creationId xmlns:p14="http://schemas.microsoft.com/office/powerpoint/2010/main" val="1635009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677CE4F-E2AD-4F95-9B30-C45D5FF6ED24}" type="datetimeFigureOut">
              <a:rPr lang="fr-FR" smtClean="0"/>
              <a:t>02/06/2016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914697F-E62B-43C4-BA57-EC7E823598D3}" type="slidenum">
              <a:rPr lang="fr-FR" smtClean="0"/>
              <a:t>‹N°›</a:t>
            </a:fld>
            <a:endParaRPr lang="fr-FR"/>
          </a:p>
        </p:txBody>
      </p:sp>
    </p:spTree>
    <p:extLst>
      <p:ext uri="{BB962C8B-B14F-4D97-AF65-F5344CB8AC3E}">
        <p14:creationId xmlns:p14="http://schemas.microsoft.com/office/powerpoint/2010/main" val="3211400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677CE4F-E2AD-4F95-9B30-C45D5FF6ED24}" type="datetimeFigureOut">
              <a:rPr lang="fr-FR" smtClean="0"/>
              <a:t>02/06/2016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914697F-E62B-43C4-BA57-EC7E823598D3}" type="slidenum">
              <a:rPr lang="fr-FR" smtClean="0"/>
              <a:t>‹N°›</a:t>
            </a:fld>
            <a:endParaRPr lang="fr-FR"/>
          </a:p>
        </p:txBody>
      </p:sp>
    </p:spTree>
    <p:extLst>
      <p:ext uri="{BB962C8B-B14F-4D97-AF65-F5344CB8AC3E}">
        <p14:creationId xmlns:p14="http://schemas.microsoft.com/office/powerpoint/2010/main" val="2466644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677CE4F-E2AD-4F95-9B30-C45D5FF6ED24}" type="datetimeFigureOut">
              <a:rPr lang="fr-FR" smtClean="0"/>
              <a:t>02/06/2016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914697F-E62B-43C4-BA57-EC7E823598D3}" type="slidenum">
              <a:rPr lang="fr-FR" smtClean="0"/>
              <a:t>‹N°›</a:t>
            </a:fld>
            <a:endParaRPr lang="fr-FR"/>
          </a:p>
        </p:txBody>
      </p:sp>
    </p:spTree>
    <p:extLst>
      <p:ext uri="{BB962C8B-B14F-4D97-AF65-F5344CB8AC3E}">
        <p14:creationId xmlns:p14="http://schemas.microsoft.com/office/powerpoint/2010/main" val="558938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677CE4F-E2AD-4F95-9B30-C45D5FF6ED24}" type="datetimeFigureOut">
              <a:rPr lang="fr-FR" smtClean="0"/>
              <a:t>02/06/2016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914697F-E62B-43C4-BA57-EC7E823598D3}" type="slidenum">
              <a:rPr lang="fr-FR" smtClean="0"/>
              <a:t>‹N°›</a:t>
            </a:fld>
            <a:endParaRPr lang="fr-FR"/>
          </a:p>
        </p:txBody>
      </p:sp>
    </p:spTree>
    <p:extLst>
      <p:ext uri="{BB962C8B-B14F-4D97-AF65-F5344CB8AC3E}">
        <p14:creationId xmlns:p14="http://schemas.microsoft.com/office/powerpoint/2010/main" val="2741764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677CE4F-E2AD-4F95-9B30-C45D5FF6ED24}" type="datetimeFigureOut">
              <a:rPr lang="fr-FR" smtClean="0"/>
              <a:t>02/06/2016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914697F-E62B-43C4-BA57-EC7E823598D3}" type="slidenum">
              <a:rPr lang="fr-FR" smtClean="0"/>
              <a:t>‹N°›</a:t>
            </a:fld>
            <a:endParaRPr lang="fr-FR"/>
          </a:p>
        </p:txBody>
      </p:sp>
    </p:spTree>
    <p:extLst>
      <p:ext uri="{BB962C8B-B14F-4D97-AF65-F5344CB8AC3E}">
        <p14:creationId xmlns:p14="http://schemas.microsoft.com/office/powerpoint/2010/main" val="3528498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77CE4F-E2AD-4F95-9B30-C45D5FF6ED24}" type="datetimeFigureOut">
              <a:rPr lang="fr-FR" smtClean="0"/>
              <a:t>02/06/2016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4697F-E62B-43C4-BA57-EC7E823598D3}" type="slidenum">
              <a:rPr lang="fr-FR" smtClean="0"/>
              <a:t>‹N°›</a:t>
            </a:fld>
            <a:endParaRPr lang="fr-FR"/>
          </a:p>
        </p:txBody>
      </p:sp>
    </p:spTree>
    <p:extLst>
      <p:ext uri="{BB962C8B-B14F-4D97-AF65-F5344CB8AC3E}">
        <p14:creationId xmlns:p14="http://schemas.microsoft.com/office/powerpoint/2010/main" val="2328216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36712"/>
            <a:ext cx="7772400" cy="3024335"/>
          </a:xfrm>
        </p:spPr>
        <p:txBody>
          <a:bodyPr>
            <a:noAutofit/>
          </a:bodyPr>
          <a:lstStyle/>
          <a:p>
            <a:r>
              <a:rPr lang="fr-FR" sz="3200" b="1" dirty="0" smtClean="0">
                <a:latin typeface="Arial Narrow" panose="020B0606020202030204" pitchFamily="34" charset="0"/>
              </a:rPr>
              <a:t>Colloque organisé par </a:t>
            </a:r>
            <a:br>
              <a:rPr lang="fr-FR" sz="3200" b="1" dirty="0" smtClean="0">
                <a:latin typeface="Arial Narrow" panose="020B0606020202030204" pitchFamily="34" charset="0"/>
              </a:rPr>
            </a:br>
            <a:r>
              <a:rPr lang="fr-FR" sz="3200" b="1" dirty="0" smtClean="0">
                <a:latin typeface="Arial Narrow" panose="020B0606020202030204" pitchFamily="34" charset="0"/>
              </a:rPr>
              <a:t>France Traumatisme Crânien </a:t>
            </a:r>
            <a:br>
              <a:rPr lang="fr-FR" sz="3200" b="1" dirty="0" smtClean="0">
                <a:latin typeface="Arial Narrow" panose="020B0606020202030204" pitchFamily="34" charset="0"/>
              </a:rPr>
            </a:br>
            <a:r>
              <a:rPr lang="fr-FR" sz="3200" b="1" dirty="0" smtClean="0">
                <a:latin typeface="Arial Narrow" panose="020B0606020202030204" pitchFamily="34" charset="0"/>
              </a:rPr>
              <a:t/>
            </a:r>
            <a:br>
              <a:rPr lang="fr-FR" sz="3200" b="1" dirty="0" smtClean="0">
                <a:latin typeface="Arial Narrow" panose="020B0606020202030204" pitchFamily="34" charset="0"/>
              </a:rPr>
            </a:br>
            <a:r>
              <a:rPr lang="fr-FR" sz="3200" b="1" dirty="0" smtClean="0">
                <a:latin typeface="Arial Narrow" panose="020B0606020202030204" pitchFamily="34" charset="0"/>
              </a:rPr>
              <a:t>« Réinsertion professionnelle </a:t>
            </a:r>
            <a:br>
              <a:rPr lang="fr-FR" sz="3200" b="1" dirty="0" smtClean="0">
                <a:latin typeface="Arial Narrow" panose="020B0606020202030204" pitchFamily="34" charset="0"/>
              </a:rPr>
            </a:br>
            <a:r>
              <a:rPr lang="fr-FR" sz="3200" b="1" dirty="0" smtClean="0">
                <a:latin typeface="Arial Narrow" panose="020B0606020202030204" pitchFamily="34" charset="0"/>
              </a:rPr>
              <a:t>et traumatisme crânien »</a:t>
            </a:r>
            <a:br>
              <a:rPr lang="fr-FR" sz="3200" b="1" dirty="0" smtClean="0">
                <a:latin typeface="Arial Narrow" panose="020B0606020202030204" pitchFamily="34" charset="0"/>
              </a:rPr>
            </a:br>
            <a:r>
              <a:rPr lang="fr-FR" sz="3200" b="1" dirty="0" smtClean="0">
                <a:latin typeface="Arial Narrow" panose="020B0606020202030204" pitchFamily="34" charset="0"/>
              </a:rPr>
              <a:t>Vendredi 3 Juin 2016 </a:t>
            </a:r>
            <a:br>
              <a:rPr lang="fr-FR" sz="3200" b="1" dirty="0" smtClean="0">
                <a:latin typeface="Arial Narrow" panose="020B0606020202030204" pitchFamily="34" charset="0"/>
              </a:rPr>
            </a:br>
            <a:endParaRPr lang="fr-FR" sz="3200" b="1" dirty="0">
              <a:latin typeface="Arial Narrow" panose="020B0606020202030204" pitchFamily="34" charset="0"/>
            </a:endParaRPr>
          </a:p>
        </p:txBody>
      </p:sp>
      <p:sp>
        <p:nvSpPr>
          <p:cNvPr id="3" name="Sous-titre 2"/>
          <p:cNvSpPr>
            <a:spLocks noGrp="1"/>
          </p:cNvSpPr>
          <p:nvPr>
            <p:ph type="subTitle" idx="1"/>
          </p:nvPr>
        </p:nvSpPr>
        <p:spPr>
          <a:xfrm>
            <a:off x="1371600" y="3886200"/>
            <a:ext cx="6400800" cy="2135088"/>
          </a:xfrm>
          <a:ln w="6350">
            <a:solidFill>
              <a:schemeClr val="tx1"/>
            </a:solidFill>
          </a:ln>
        </p:spPr>
        <p:txBody>
          <a:bodyPr/>
          <a:lstStyle/>
          <a:p>
            <a:endParaRPr lang="fr-FR" sz="2932" b="1" dirty="0" smtClean="0">
              <a:latin typeface="Arial Narrow" panose="020B0606020202030204" pitchFamily="34" charset="0"/>
            </a:endParaRPr>
          </a:p>
          <a:p>
            <a:r>
              <a:rPr lang="fr-FR" b="1" dirty="0" smtClean="0">
                <a:latin typeface="Arial Narrow" panose="020B0606020202030204" pitchFamily="34" charset="0"/>
              </a:rPr>
              <a:t>Retour d’expériences </a:t>
            </a:r>
          </a:p>
          <a:p>
            <a:r>
              <a:rPr lang="fr-FR" b="1" dirty="0" smtClean="0">
                <a:latin typeface="Arial Narrow" panose="020B0606020202030204" pitchFamily="34" charset="0"/>
              </a:rPr>
              <a:t>UEROS et ESAT de L’ADAPT Brest </a:t>
            </a:r>
            <a:endParaRPr lang="fr-FR" b="1" dirty="0">
              <a:latin typeface="Arial Narrow" panose="020B060602020203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4005063"/>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548680"/>
            <a:ext cx="1104900" cy="1209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0257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solidFill>
                <a:latin typeface="Arial Narrow" panose="020B0606020202030204" pitchFamily="34" charset="0"/>
              </a:rPr>
              <a:t>ESAT de L’ADAPT </a:t>
            </a:r>
            <a:endParaRPr lang="fr-FR" b="1" dirty="0">
              <a:solidFill>
                <a:schemeClr val="tx2"/>
              </a:solidFill>
              <a:latin typeface="Arial Narrow" panose="020B0606020202030204" pitchFamily="34" charset="0"/>
            </a:endParaRPr>
          </a:p>
        </p:txBody>
      </p:sp>
      <p:sp>
        <p:nvSpPr>
          <p:cNvPr id="3" name="Espace réservé du contenu 2"/>
          <p:cNvSpPr>
            <a:spLocks noGrp="1"/>
          </p:cNvSpPr>
          <p:nvPr>
            <p:ph idx="1"/>
          </p:nvPr>
        </p:nvSpPr>
        <p:spPr/>
        <p:txBody>
          <a:bodyPr>
            <a:normAutofit fontScale="62500" lnSpcReduction="20000"/>
          </a:bodyPr>
          <a:lstStyle/>
          <a:p>
            <a:pPr marL="0" indent="0" algn="just">
              <a:buNone/>
            </a:pPr>
            <a:r>
              <a:rPr lang="fr-FR" sz="2800" b="1" dirty="0" smtClean="0">
                <a:latin typeface="Arial Narrow" panose="020B0606020202030204" pitchFamily="34" charset="0"/>
              </a:rPr>
              <a:t>L’ </a:t>
            </a:r>
            <a:r>
              <a:rPr lang="fr-FR" sz="2800" b="1" dirty="0">
                <a:latin typeface="Arial Narrow" panose="020B0606020202030204" pitchFamily="34" charset="0"/>
              </a:rPr>
              <a:t>ESAT, un tremplin vers l'intégration </a:t>
            </a:r>
            <a:r>
              <a:rPr lang="fr-FR" sz="2800" b="1" dirty="0" smtClean="0">
                <a:latin typeface="Arial Narrow" panose="020B0606020202030204" pitchFamily="34" charset="0"/>
              </a:rPr>
              <a:t>professionnelle</a:t>
            </a:r>
          </a:p>
          <a:p>
            <a:pPr algn="just">
              <a:buFont typeface="Symbol"/>
              <a:buChar char="Þ"/>
            </a:pPr>
            <a:r>
              <a:rPr lang="fr-FR" dirty="0" smtClean="0">
                <a:latin typeface="Arial Narrow" panose="020B0606020202030204" pitchFamily="34" charset="0"/>
              </a:rPr>
              <a:t>Création en 2005 </a:t>
            </a:r>
          </a:p>
          <a:p>
            <a:pPr algn="just">
              <a:buFont typeface="Symbol"/>
              <a:buChar char="Þ"/>
            </a:pPr>
            <a:r>
              <a:rPr lang="fr-FR" dirty="0" smtClean="0">
                <a:latin typeface="Arial Narrow" panose="020B0606020202030204" pitchFamily="34" charset="0"/>
              </a:rPr>
              <a:t>Agrément de 32 places</a:t>
            </a:r>
          </a:p>
          <a:p>
            <a:pPr algn="just">
              <a:buFont typeface="Symbol"/>
              <a:buChar char="Þ"/>
            </a:pPr>
            <a:r>
              <a:rPr lang="fr-FR" dirty="0" smtClean="0">
                <a:latin typeface="Arial Narrow" panose="020B0606020202030204" pitchFamily="34" charset="0"/>
              </a:rPr>
              <a:t>Accueil de personnes en situation de handicap moteur et/ou de lésions cérébrales acquises </a:t>
            </a:r>
          </a:p>
          <a:p>
            <a:pPr algn="just">
              <a:buFont typeface="Symbol"/>
              <a:buChar char="Þ"/>
            </a:pPr>
            <a:r>
              <a:rPr lang="fr-FR" dirty="0" smtClean="0">
                <a:latin typeface="Arial Narrow" panose="020B0606020202030204" pitchFamily="34" charset="0"/>
              </a:rPr>
              <a:t>Quelques chiffres : 32 ans de moyenne d’âge, 65% d’hommes, 30% ont un niveau Bac et + et 35% ont une expérience professionnelle antérieure dans le milieu ordinaire </a:t>
            </a:r>
          </a:p>
          <a:p>
            <a:pPr marL="0" indent="0" algn="just">
              <a:buNone/>
            </a:pPr>
            <a:endParaRPr lang="fr-FR" dirty="0" smtClean="0">
              <a:latin typeface="Arial Narrow" panose="020B0606020202030204" pitchFamily="34" charset="0"/>
            </a:endParaRPr>
          </a:p>
          <a:p>
            <a:pPr algn="just">
              <a:buFont typeface="Symbol"/>
              <a:buChar char="Þ"/>
            </a:pPr>
            <a:r>
              <a:rPr lang="fr-FR" dirty="0">
                <a:latin typeface="Arial Narrow" panose="020B0606020202030204" pitchFamily="34" charset="0"/>
              </a:rPr>
              <a:t> </a:t>
            </a:r>
            <a:r>
              <a:rPr lang="fr-FR" sz="2900" b="1" dirty="0" smtClean="0">
                <a:solidFill>
                  <a:schemeClr val="tx2"/>
                </a:solidFill>
                <a:latin typeface="Arial Narrow" panose="020B0606020202030204" pitchFamily="34" charset="0"/>
              </a:rPr>
              <a:t>Spécificité de notre ESAT : un double agrément « Dans et Hors Les Murs » </a:t>
            </a:r>
          </a:p>
          <a:p>
            <a:pPr algn="just">
              <a:buFont typeface="Arial" charset="0"/>
              <a:buChar char="•"/>
            </a:pPr>
            <a:r>
              <a:rPr lang="fr-FR" b="1" dirty="0" smtClean="0">
                <a:latin typeface="Arial Narrow" panose="020B0606020202030204" pitchFamily="34" charset="0"/>
              </a:rPr>
              <a:t>Dans Les Murs </a:t>
            </a:r>
            <a:r>
              <a:rPr lang="fr-FR" dirty="0" smtClean="0">
                <a:latin typeface="Arial Narrow" panose="020B0606020202030204" pitchFamily="34" charset="0"/>
              </a:rPr>
              <a:t>: activités de sous-traitance dans les domaines du conditionnement de produits cosmétiques, du montage de leurres de pêche, du façonnage, de la saisie informatique, de la reprographie…</a:t>
            </a:r>
          </a:p>
          <a:p>
            <a:pPr algn="just">
              <a:buFont typeface="Arial" charset="0"/>
              <a:buChar char="•"/>
            </a:pPr>
            <a:r>
              <a:rPr lang="fr-FR" b="1" dirty="0" smtClean="0">
                <a:latin typeface="Arial Narrow" panose="020B0606020202030204" pitchFamily="34" charset="0"/>
              </a:rPr>
              <a:t>Hors Les Murs </a:t>
            </a:r>
            <a:r>
              <a:rPr lang="fr-FR" dirty="0" smtClean="0">
                <a:latin typeface="Arial Narrow" panose="020B0606020202030204" pitchFamily="34" charset="0"/>
              </a:rPr>
              <a:t>: ouverture vers l’extérieur et perspectives de travail en milieu ordinaire pour les usagers qui en ont les capacités et l’envie, par le biais de contrats de mise à disposition individuelle en entreprise </a:t>
            </a:r>
          </a:p>
          <a:p>
            <a:pPr marL="0" indent="0">
              <a:buNone/>
            </a:pPr>
            <a:endParaRPr lang="fr-FR" dirty="0">
              <a:latin typeface="Arial Narrow" panose="020B060602020203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2920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tx2"/>
                </a:solidFill>
                <a:latin typeface="Arial Narrow" panose="020B0606020202030204" pitchFamily="34" charset="0"/>
              </a:rPr>
              <a:t>ESAT de L’ADAPT </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b="1" dirty="0" smtClean="0">
                <a:latin typeface="Arial Narrow" panose="020B0606020202030204" pitchFamily="34" charset="0"/>
              </a:rPr>
              <a:t>Depuis la création du dispositif Hors Les Murs : </a:t>
            </a:r>
          </a:p>
          <a:p>
            <a:pPr>
              <a:buFont typeface="Symbol"/>
              <a:buChar char="Þ"/>
            </a:pPr>
            <a:r>
              <a:rPr lang="fr-FR" dirty="0" smtClean="0">
                <a:latin typeface="Arial Narrow" panose="020B0606020202030204" pitchFamily="34" charset="0"/>
              </a:rPr>
              <a:t>14 usagers ont œuvré de manière individuelle en entreprise ordinaire dont 5 traumatisés crâniens :</a:t>
            </a:r>
          </a:p>
          <a:p>
            <a:pPr marL="0" indent="0">
              <a:buNone/>
            </a:pPr>
            <a:r>
              <a:rPr lang="fr-FR" dirty="0" smtClean="0">
                <a:latin typeface="Arial Narrow" panose="020B0606020202030204" pitchFamily="34" charset="0"/>
              </a:rPr>
              <a:t> </a:t>
            </a:r>
          </a:p>
          <a:p>
            <a:pPr>
              <a:buFont typeface="Arial" charset="0"/>
              <a:buChar char="•"/>
            </a:pPr>
            <a:r>
              <a:rPr lang="fr-FR" dirty="0" smtClean="0">
                <a:latin typeface="Arial Narrow" panose="020B0606020202030204" pitchFamily="34" charset="0"/>
              </a:rPr>
              <a:t>5 personnes ont signé un CDI </a:t>
            </a:r>
          </a:p>
          <a:p>
            <a:pPr>
              <a:buFont typeface="Arial" charset="0"/>
              <a:buChar char="•"/>
            </a:pPr>
            <a:r>
              <a:rPr lang="fr-FR" dirty="0" smtClean="0">
                <a:latin typeface="Arial Narrow" panose="020B0606020202030204" pitchFamily="34" charset="0"/>
              </a:rPr>
              <a:t>6 ont quitté le dispositif au terme de leur mise à disposition non concluante </a:t>
            </a:r>
          </a:p>
          <a:p>
            <a:pPr>
              <a:buFont typeface="Arial" charset="0"/>
              <a:buChar char="•"/>
            </a:pPr>
            <a:r>
              <a:rPr lang="fr-FR" dirty="0" smtClean="0">
                <a:latin typeface="Arial Narrow" panose="020B0606020202030204" pitchFamily="34" charset="0"/>
              </a:rPr>
              <a:t>3 ont accepté de travailler à l’ESAT « Dans Les Murs » suite à leur immersion en milieu ordinaire </a:t>
            </a:r>
          </a:p>
          <a:p>
            <a:pPr marL="0" indent="0">
              <a:buNone/>
            </a:pPr>
            <a:endParaRPr lang="fr-FR" dirty="0" smtClean="0">
              <a:latin typeface="Arial Narrow" panose="020B0606020202030204" pitchFamily="34" charset="0"/>
            </a:endParaRPr>
          </a:p>
          <a:p>
            <a:pPr>
              <a:buFont typeface="Symbol"/>
              <a:buChar char="Þ"/>
            </a:pPr>
            <a:endParaRPr lang="fr-FR" dirty="0" smtClean="0"/>
          </a:p>
          <a:p>
            <a:pPr>
              <a:buFontTx/>
              <a:buChar char="-"/>
            </a:pPr>
            <a:endParaRPr lang="fr-FR" dirty="0" smtClean="0"/>
          </a:p>
          <a:p>
            <a:pPr>
              <a:buFont typeface="Symbol"/>
              <a:buChar char="Þ"/>
            </a:pPr>
            <a:endParaRPr lang="fr-F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3119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chemeClr val="tx2"/>
                </a:solidFill>
                <a:latin typeface="Arial Narrow" panose="020B0606020202030204" pitchFamily="34" charset="0"/>
              </a:rPr>
              <a:t>ESAT de L’ADAPT </a:t>
            </a:r>
            <a:r>
              <a:rPr lang="fr-FR" sz="2800" b="1" dirty="0" smtClean="0">
                <a:solidFill>
                  <a:schemeClr val="tx2"/>
                </a:solidFill>
                <a:latin typeface="Arial Narrow" panose="020B0606020202030204" pitchFamily="34" charset="0"/>
              </a:rPr>
              <a:t/>
            </a:r>
            <a:br>
              <a:rPr lang="fr-FR" sz="2800" b="1" dirty="0" smtClean="0">
                <a:solidFill>
                  <a:schemeClr val="tx2"/>
                </a:solidFill>
                <a:latin typeface="Arial Narrow" panose="020B0606020202030204" pitchFamily="34" charset="0"/>
              </a:rPr>
            </a:br>
            <a:r>
              <a:rPr lang="fr-FR" sz="2800" b="1" dirty="0" smtClean="0">
                <a:solidFill>
                  <a:schemeClr val="tx2"/>
                </a:solidFill>
                <a:latin typeface="Arial Narrow" panose="020B0606020202030204" pitchFamily="34" charset="0"/>
              </a:rPr>
              <a:t>Parcours de JEAN « Hors et Dans Les Murs »</a:t>
            </a:r>
            <a:endParaRPr lang="fr-FR" sz="2800" dirty="0"/>
          </a:p>
        </p:txBody>
      </p:sp>
      <p:sp>
        <p:nvSpPr>
          <p:cNvPr id="3" name="Espace réservé du contenu 2"/>
          <p:cNvSpPr>
            <a:spLocks noGrp="1"/>
          </p:cNvSpPr>
          <p:nvPr>
            <p:ph idx="1"/>
          </p:nvPr>
        </p:nvSpPr>
        <p:spPr/>
        <p:txBody>
          <a:bodyPr>
            <a:normAutofit fontScale="62500" lnSpcReduction="20000"/>
          </a:bodyPr>
          <a:lstStyle/>
          <a:p>
            <a:pPr marL="0" indent="0">
              <a:buNone/>
            </a:pPr>
            <a:r>
              <a:rPr lang="fr-FR" b="1" dirty="0" smtClean="0">
                <a:latin typeface="Arial Narrow" panose="020B0606020202030204" pitchFamily="34" charset="0"/>
              </a:rPr>
              <a:t>En 2002 : Accident de voiture à 23 ans</a:t>
            </a:r>
          </a:p>
          <a:p>
            <a:pPr marL="0" indent="0">
              <a:buNone/>
            </a:pPr>
            <a:endParaRPr lang="fr-FR" dirty="0" smtClean="0">
              <a:latin typeface="Arial Narrow" panose="020B0606020202030204" pitchFamily="34" charset="0"/>
            </a:endParaRPr>
          </a:p>
          <a:p>
            <a:pPr algn="just">
              <a:buFont typeface="Symbol"/>
              <a:buChar char="Þ"/>
            </a:pPr>
            <a:r>
              <a:rPr lang="fr-FR" dirty="0">
                <a:latin typeface="Arial Narrow" panose="020B0606020202030204" pitchFamily="34" charset="0"/>
              </a:rPr>
              <a:t> </a:t>
            </a:r>
            <a:r>
              <a:rPr lang="fr-FR" dirty="0" smtClean="0">
                <a:latin typeface="Arial Narrow" panose="020B0606020202030204" pitchFamily="34" charset="0"/>
              </a:rPr>
              <a:t>Traumatisme crânien grave avec coma</a:t>
            </a:r>
          </a:p>
          <a:p>
            <a:pPr marL="0" indent="0" algn="just">
              <a:buNone/>
            </a:pPr>
            <a:endParaRPr lang="fr-FR" dirty="0" smtClean="0">
              <a:latin typeface="Arial Narrow" panose="020B0606020202030204" pitchFamily="34" charset="0"/>
            </a:endParaRPr>
          </a:p>
          <a:p>
            <a:pPr algn="just">
              <a:buFont typeface="Symbol"/>
              <a:buChar char="Þ"/>
            </a:pPr>
            <a:r>
              <a:rPr lang="fr-FR" dirty="0">
                <a:latin typeface="Arial Narrow" panose="020B0606020202030204" pitchFamily="34" charset="0"/>
              </a:rPr>
              <a:t> </a:t>
            </a:r>
            <a:r>
              <a:rPr lang="fr-FR" dirty="0" smtClean="0">
                <a:latin typeface="Arial Narrow" panose="020B0606020202030204" pitchFamily="34" charset="0"/>
              </a:rPr>
              <a:t>2 années de rééducation à </a:t>
            </a:r>
            <a:r>
              <a:rPr lang="fr-FR" dirty="0" err="1" smtClean="0">
                <a:latin typeface="Arial Narrow" panose="020B0606020202030204" pitchFamily="34" charset="0"/>
              </a:rPr>
              <a:t>Kerpape</a:t>
            </a:r>
            <a:r>
              <a:rPr lang="fr-FR" dirty="0" smtClean="0">
                <a:latin typeface="Arial Narrow" panose="020B0606020202030204" pitchFamily="34" charset="0"/>
              </a:rPr>
              <a:t> puis au CMP de Rennes Baulieu</a:t>
            </a:r>
          </a:p>
          <a:p>
            <a:pPr marL="0" indent="0" algn="just">
              <a:buNone/>
            </a:pPr>
            <a:endParaRPr lang="fr-FR" dirty="0" smtClean="0">
              <a:latin typeface="Arial Narrow" panose="020B0606020202030204" pitchFamily="34" charset="0"/>
            </a:endParaRPr>
          </a:p>
          <a:p>
            <a:pPr algn="just">
              <a:buFont typeface="Symbol"/>
              <a:buChar char="Þ"/>
            </a:pPr>
            <a:r>
              <a:rPr lang="fr-FR" dirty="0">
                <a:latin typeface="Arial Narrow" panose="020B0606020202030204" pitchFamily="34" charset="0"/>
              </a:rPr>
              <a:t> </a:t>
            </a:r>
            <a:r>
              <a:rPr lang="fr-FR" dirty="0" smtClean="0">
                <a:latin typeface="Arial Narrow" panose="020B0606020202030204" pitchFamily="34" charset="0"/>
              </a:rPr>
              <a:t>Tentative vaine de reprise de ses études </a:t>
            </a:r>
          </a:p>
          <a:p>
            <a:pPr marL="0" indent="0" algn="just">
              <a:buNone/>
            </a:pPr>
            <a:endParaRPr lang="fr-FR" dirty="0" smtClean="0">
              <a:latin typeface="Arial Narrow" panose="020B0606020202030204" pitchFamily="34" charset="0"/>
            </a:endParaRPr>
          </a:p>
          <a:p>
            <a:pPr algn="just">
              <a:buFont typeface="Symbol"/>
              <a:buChar char="Þ"/>
            </a:pPr>
            <a:r>
              <a:rPr lang="fr-FR" dirty="0">
                <a:latin typeface="Arial Narrow" panose="020B0606020202030204" pitchFamily="34" charset="0"/>
              </a:rPr>
              <a:t> </a:t>
            </a:r>
            <a:r>
              <a:rPr lang="fr-FR" dirty="0" smtClean="0">
                <a:latin typeface="Arial Narrow" panose="020B0606020202030204" pitchFamily="34" charset="0"/>
              </a:rPr>
              <a:t>Suivi d’un stage UEROS à </a:t>
            </a:r>
            <a:r>
              <a:rPr lang="fr-FR" dirty="0" err="1" smtClean="0">
                <a:latin typeface="Arial Narrow" panose="020B0606020202030204" pitchFamily="34" charset="0"/>
              </a:rPr>
              <a:t>Kerpape</a:t>
            </a:r>
            <a:r>
              <a:rPr lang="fr-FR" dirty="0" smtClean="0">
                <a:latin typeface="Arial Narrow" panose="020B0606020202030204" pitchFamily="34" charset="0"/>
              </a:rPr>
              <a:t> en 2006  avec préconisation d’une orientation ESAT en raison de son syndrome </a:t>
            </a:r>
            <a:r>
              <a:rPr lang="fr-FR" dirty="0" smtClean="0">
                <a:latin typeface="Arial Narrow" panose="020B0606020202030204" pitchFamily="34" charset="0"/>
              </a:rPr>
              <a:t>frontal et de ses séquelles </a:t>
            </a:r>
            <a:r>
              <a:rPr lang="fr-FR" dirty="0" err="1" smtClean="0">
                <a:latin typeface="Arial Narrow" panose="020B0606020202030204" pitchFamily="34" charset="0"/>
              </a:rPr>
              <a:t>neuro-cognitives</a:t>
            </a:r>
            <a:r>
              <a:rPr lang="fr-FR" dirty="0" smtClean="0">
                <a:latin typeface="Arial Narrow" panose="020B0606020202030204" pitchFamily="34" charset="0"/>
              </a:rPr>
              <a:t> </a:t>
            </a:r>
            <a:r>
              <a:rPr lang="fr-FR" dirty="0" smtClean="0">
                <a:latin typeface="Arial Narrow" panose="020B0606020202030204" pitchFamily="34" charset="0"/>
              </a:rPr>
              <a:t>(importants troubles de l’attention, logorrhée verbale avec fuites des idées et coq à l’âne, lenteur d’idéation, fatigabilité à l’effort intellectuel et anosognosie)  </a:t>
            </a:r>
          </a:p>
          <a:p>
            <a:pPr marL="0" indent="0" algn="just">
              <a:buNone/>
            </a:pPr>
            <a:endParaRPr lang="fr-FR" dirty="0" smtClean="0">
              <a:latin typeface="Arial Narrow" panose="020B0606020202030204" pitchFamily="34" charset="0"/>
            </a:endParaRPr>
          </a:p>
          <a:p>
            <a:pPr algn="just">
              <a:buFont typeface="Symbol"/>
              <a:buChar char="Þ"/>
            </a:pPr>
            <a:r>
              <a:rPr lang="fr-FR" dirty="0">
                <a:latin typeface="Arial Narrow" panose="020B0606020202030204" pitchFamily="34" charset="0"/>
              </a:rPr>
              <a:t> </a:t>
            </a:r>
            <a:r>
              <a:rPr lang="fr-FR" dirty="0" smtClean="0">
                <a:latin typeface="Arial Narrow" panose="020B0606020202030204" pitchFamily="34" charset="0"/>
              </a:rPr>
              <a:t>Intégration de l’ESAT ARTA de Saint Nazaire en Mars 2007 pour une période d’essai de 6 mois </a:t>
            </a:r>
          </a:p>
          <a:p>
            <a:pPr>
              <a:buFont typeface="Symbol"/>
              <a:buChar char="Þ"/>
            </a:pPr>
            <a:endParaRPr lang="fr-F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1912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chemeClr val="tx2"/>
                </a:solidFill>
                <a:latin typeface="Arial Narrow" panose="020B0606020202030204" pitchFamily="34" charset="0"/>
              </a:rPr>
              <a:t>ESAT de L’ADAPT </a:t>
            </a:r>
            <a:br>
              <a:rPr lang="fr-FR" sz="2800" b="1" dirty="0">
                <a:solidFill>
                  <a:schemeClr val="tx2"/>
                </a:solidFill>
                <a:latin typeface="Arial Narrow" panose="020B0606020202030204" pitchFamily="34" charset="0"/>
              </a:rPr>
            </a:br>
            <a:r>
              <a:rPr lang="fr-FR" sz="2800" b="1" dirty="0">
                <a:solidFill>
                  <a:schemeClr val="tx2"/>
                </a:solidFill>
                <a:latin typeface="Arial Narrow" panose="020B0606020202030204" pitchFamily="34" charset="0"/>
              </a:rPr>
              <a:t>Parcours de JEAN « Hors et Dans Les Murs »</a:t>
            </a:r>
            <a:endParaRPr lang="fr-FR" sz="2800" dirty="0"/>
          </a:p>
        </p:txBody>
      </p:sp>
      <p:sp>
        <p:nvSpPr>
          <p:cNvPr id="3" name="Espace réservé du contenu 2"/>
          <p:cNvSpPr>
            <a:spLocks noGrp="1"/>
          </p:cNvSpPr>
          <p:nvPr>
            <p:ph idx="1"/>
          </p:nvPr>
        </p:nvSpPr>
        <p:spPr/>
        <p:txBody>
          <a:bodyPr>
            <a:normAutofit fontScale="70000" lnSpcReduction="20000"/>
          </a:bodyPr>
          <a:lstStyle/>
          <a:p>
            <a:pPr algn="just"/>
            <a:r>
              <a:rPr lang="fr-FR" b="1" dirty="0" smtClean="0">
                <a:latin typeface="Arial Narrow" panose="020B0606020202030204" pitchFamily="34" charset="0"/>
              </a:rPr>
              <a:t>Sur les conseils de l’AFTC 29, mise en relation avec notre ESAT Hors Les Murs :</a:t>
            </a:r>
          </a:p>
          <a:p>
            <a:pPr marL="0" indent="0" algn="just">
              <a:buNone/>
            </a:pPr>
            <a:endParaRPr lang="fr-FR" dirty="0">
              <a:latin typeface="Arial Narrow" panose="020B0606020202030204" pitchFamily="34" charset="0"/>
            </a:endParaRPr>
          </a:p>
          <a:p>
            <a:pPr algn="just">
              <a:buFont typeface="Symbol"/>
              <a:buChar char="Þ"/>
            </a:pPr>
            <a:r>
              <a:rPr lang="fr-FR" dirty="0" smtClean="0">
                <a:latin typeface="Arial Narrow" panose="020B0606020202030204" pitchFamily="34" charset="0"/>
              </a:rPr>
              <a:t>Nombreux échanges durant plusieurs mois entre nos deux structures et Jean pour préparer et valider </a:t>
            </a:r>
            <a:r>
              <a:rPr lang="fr-FR" dirty="0" smtClean="0">
                <a:latin typeface="Arial Narrow" panose="020B0606020202030204" pitchFamily="34" charset="0"/>
              </a:rPr>
              <a:t>sa </a:t>
            </a:r>
            <a:r>
              <a:rPr lang="fr-FR" dirty="0" smtClean="0">
                <a:latin typeface="Arial Narrow" panose="020B0606020202030204" pitchFamily="34" charset="0"/>
              </a:rPr>
              <a:t>venue </a:t>
            </a:r>
            <a:r>
              <a:rPr lang="fr-FR" dirty="0" smtClean="0">
                <a:latin typeface="Arial Narrow" panose="020B0606020202030204" pitchFamily="34" charset="0"/>
              </a:rPr>
              <a:t>sur le dispositif HLM de Brest</a:t>
            </a:r>
            <a:endParaRPr lang="fr-FR" dirty="0" smtClean="0">
              <a:latin typeface="Arial Narrow" panose="020B0606020202030204" pitchFamily="34" charset="0"/>
            </a:endParaRPr>
          </a:p>
          <a:p>
            <a:pPr marL="0" indent="0" algn="just">
              <a:buNone/>
            </a:pPr>
            <a:endParaRPr lang="fr-FR" dirty="0" smtClean="0">
              <a:latin typeface="Arial Narrow" panose="020B0606020202030204" pitchFamily="34" charset="0"/>
            </a:endParaRPr>
          </a:p>
          <a:p>
            <a:pPr algn="just">
              <a:buFont typeface="Symbol"/>
              <a:buChar char="Þ"/>
            </a:pPr>
            <a:r>
              <a:rPr lang="fr-FR" dirty="0" smtClean="0">
                <a:latin typeface="Arial Narrow" panose="020B0606020202030204" pitchFamily="34" charset="0"/>
              </a:rPr>
              <a:t> Mise en place d’un stage de 4 semaines en entreprise sur Brest sur des activités d’agent accueil en juin 2008 – période concluante qui souligne les atouts de Jean : Bonne présentation, aisance relationnelle et bonne maitrise de l’anglais </a:t>
            </a:r>
          </a:p>
          <a:p>
            <a:pPr marL="0" indent="0" algn="just">
              <a:buNone/>
            </a:pPr>
            <a:endParaRPr lang="fr-FR" dirty="0" smtClean="0">
              <a:latin typeface="Arial Narrow" panose="020B0606020202030204" pitchFamily="34" charset="0"/>
            </a:endParaRPr>
          </a:p>
          <a:p>
            <a:pPr algn="just">
              <a:buFont typeface="Symbol"/>
              <a:buChar char="Þ"/>
            </a:pPr>
            <a:r>
              <a:rPr lang="fr-FR" dirty="0" smtClean="0">
                <a:latin typeface="Arial Narrow" panose="020B0606020202030204" pitchFamily="34" charset="0"/>
              </a:rPr>
              <a:t> Intégration en septembre 2008 de notre dispositif par la signature d’un contrat de mise à disposition individuelle de 6 mois dans l’entreprise qui l’avait accueilli en stage (28h/semaine)</a:t>
            </a:r>
            <a:endParaRPr lang="fr-FR" dirty="0">
              <a:latin typeface="Arial Narrow" panose="020B060602020203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2387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chemeClr val="tx2"/>
                </a:solidFill>
                <a:latin typeface="Arial Narrow" panose="020B0606020202030204" pitchFamily="34" charset="0"/>
              </a:rPr>
              <a:t>ESAT de L’ADAPT </a:t>
            </a:r>
            <a:br>
              <a:rPr lang="fr-FR" sz="2800" b="1" dirty="0">
                <a:solidFill>
                  <a:schemeClr val="tx2"/>
                </a:solidFill>
                <a:latin typeface="Arial Narrow" panose="020B0606020202030204" pitchFamily="34" charset="0"/>
              </a:rPr>
            </a:br>
            <a:r>
              <a:rPr lang="fr-FR" sz="2800" b="1" dirty="0">
                <a:solidFill>
                  <a:schemeClr val="tx2"/>
                </a:solidFill>
                <a:latin typeface="Arial Narrow" panose="020B0606020202030204" pitchFamily="34" charset="0"/>
              </a:rPr>
              <a:t>Parcours de JEAN « Hors et Dans Les Murs »</a:t>
            </a:r>
            <a:endParaRPr lang="fr-FR" sz="2800" dirty="0"/>
          </a:p>
        </p:txBody>
      </p:sp>
      <p:sp>
        <p:nvSpPr>
          <p:cNvPr id="3" name="Espace réservé du contenu 2"/>
          <p:cNvSpPr>
            <a:spLocks noGrp="1"/>
          </p:cNvSpPr>
          <p:nvPr>
            <p:ph idx="1"/>
          </p:nvPr>
        </p:nvSpPr>
        <p:spPr>
          <a:xfrm>
            <a:off x="457200" y="1600200"/>
            <a:ext cx="8229600" cy="5141168"/>
          </a:xfrm>
        </p:spPr>
        <p:txBody>
          <a:bodyPr>
            <a:normAutofit fontScale="40000" lnSpcReduction="20000"/>
          </a:bodyPr>
          <a:lstStyle/>
          <a:p>
            <a:pPr algn="just"/>
            <a:r>
              <a:rPr lang="fr-FR" sz="4500" b="1" dirty="0" smtClean="0">
                <a:latin typeface="Arial Narrow" panose="020B0606020202030204" pitchFamily="34" charset="0"/>
              </a:rPr>
              <a:t>Le Contrat de mise à disposition individuelle : 12 mois de Hauts et … de Bas : </a:t>
            </a:r>
          </a:p>
          <a:p>
            <a:pPr marL="0" indent="0">
              <a:buNone/>
            </a:pPr>
            <a:endParaRPr lang="fr-FR" sz="4500" b="1" dirty="0" smtClean="0">
              <a:latin typeface="Arial Narrow" panose="020B0606020202030204" pitchFamily="34" charset="0"/>
            </a:endParaRPr>
          </a:p>
          <a:p>
            <a:pPr algn="just">
              <a:buFont typeface="Symbol"/>
              <a:buChar char="Þ"/>
            </a:pPr>
            <a:r>
              <a:rPr lang="fr-FR" sz="4500" dirty="0" smtClean="0">
                <a:latin typeface="Arial Narrow" panose="020B0606020202030204" pitchFamily="34" charset="0"/>
              </a:rPr>
              <a:t> Les deux premiers mois se passent plutôt bien (bonne intégration, ponctualité, ouverture aux remarques…)</a:t>
            </a:r>
          </a:p>
          <a:p>
            <a:pPr marL="0" indent="0" algn="just">
              <a:buNone/>
            </a:pPr>
            <a:endParaRPr lang="fr-FR" sz="4500" dirty="0" smtClean="0">
              <a:latin typeface="Arial Narrow" panose="020B0606020202030204" pitchFamily="34" charset="0"/>
            </a:endParaRPr>
          </a:p>
          <a:p>
            <a:pPr algn="just">
              <a:buFont typeface="Symbol"/>
              <a:buChar char="Þ"/>
            </a:pPr>
            <a:r>
              <a:rPr lang="fr-FR" sz="4500" dirty="0">
                <a:latin typeface="Arial Narrow" panose="020B0606020202030204" pitchFamily="34" charset="0"/>
              </a:rPr>
              <a:t> </a:t>
            </a:r>
            <a:r>
              <a:rPr lang="fr-FR" sz="4500" dirty="0" smtClean="0">
                <a:latin typeface="Arial Narrow" panose="020B0606020202030204" pitchFamily="34" charset="0"/>
              </a:rPr>
              <a:t>A partir du 3</a:t>
            </a:r>
            <a:r>
              <a:rPr lang="fr-FR" sz="4500" baseline="30000" dirty="0" smtClean="0">
                <a:latin typeface="Arial Narrow" panose="020B0606020202030204" pitchFamily="34" charset="0"/>
              </a:rPr>
              <a:t>ème</a:t>
            </a:r>
            <a:r>
              <a:rPr lang="fr-FR" sz="4500" dirty="0" smtClean="0">
                <a:latin typeface="Arial Narrow" panose="020B0606020202030204" pitchFamily="34" charset="0"/>
              </a:rPr>
              <a:t> mois et lors une période de </a:t>
            </a:r>
            <a:r>
              <a:rPr lang="fr-FR" sz="4500" dirty="0">
                <a:latin typeface="Arial Narrow" panose="020B0606020202030204" pitchFamily="34" charset="0"/>
              </a:rPr>
              <a:t>f</a:t>
            </a:r>
            <a:r>
              <a:rPr lang="fr-FR" sz="4500" dirty="0" smtClean="0">
                <a:latin typeface="Arial Narrow" panose="020B0606020202030204" pitchFamily="34" charset="0"/>
              </a:rPr>
              <a:t>orte affluence dans la structure, les premières difficultés de Jean apparaissent : ne prend pas de notes et donc délivre des informations erronées aux visiteurs, manque de distance et est familier avec le public, arrive en retard…  </a:t>
            </a:r>
          </a:p>
          <a:p>
            <a:pPr marL="0" indent="0" algn="ctr">
              <a:buNone/>
            </a:pPr>
            <a:r>
              <a:rPr lang="fr-FR" sz="4500" dirty="0">
                <a:latin typeface="Arial Narrow" panose="020B0606020202030204" pitchFamily="34" charset="0"/>
              </a:rPr>
              <a:t>	</a:t>
            </a:r>
            <a:r>
              <a:rPr lang="fr-FR" sz="4500" i="1" dirty="0" smtClean="0">
                <a:latin typeface="Arial Narrow" panose="020B0606020202030204" pitchFamily="34" charset="0"/>
              </a:rPr>
              <a:t>Jean est de plus en plus à l’aise… mais de moins en moins « professionnel » </a:t>
            </a:r>
          </a:p>
          <a:p>
            <a:pPr marL="0" indent="0" algn="just">
              <a:buNone/>
            </a:pPr>
            <a:endParaRPr lang="fr-FR" sz="4500" dirty="0">
              <a:latin typeface="Arial Narrow" panose="020B0606020202030204" pitchFamily="34" charset="0"/>
            </a:endParaRPr>
          </a:p>
          <a:p>
            <a:pPr algn="just">
              <a:buFont typeface="Symbol"/>
              <a:buChar char="Þ"/>
            </a:pPr>
            <a:r>
              <a:rPr lang="fr-FR" sz="4500" dirty="0" smtClean="0">
                <a:latin typeface="Arial Narrow" panose="020B0606020202030204" pitchFamily="34" charset="0"/>
              </a:rPr>
              <a:t>En </a:t>
            </a:r>
            <a:r>
              <a:rPr lang="fr-FR" sz="4500" dirty="0">
                <a:latin typeface="Arial Narrow" panose="020B0606020202030204" pitchFamily="34" charset="0"/>
              </a:rPr>
              <a:t>décembre </a:t>
            </a:r>
            <a:r>
              <a:rPr lang="fr-FR" sz="4500" dirty="0" smtClean="0">
                <a:latin typeface="Arial Narrow" panose="020B0606020202030204" pitchFamily="34" charset="0"/>
              </a:rPr>
              <a:t>2008, un bilan est </a:t>
            </a:r>
            <a:r>
              <a:rPr lang="fr-FR" sz="4500" dirty="0" smtClean="0">
                <a:latin typeface="Arial Narrow" panose="020B0606020202030204" pitchFamily="34" charset="0"/>
              </a:rPr>
              <a:t>réalisé </a:t>
            </a:r>
            <a:r>
              <a:rPr lang="fr-FR" sz="4500" dirty="0" smtClean="0">
                <a:latin typeface="Arial Narrow" panose="020B0606020202030204" pitchFamily="34" charset="0"/>
              </a:rPr>
              <a:t>avec l’entreprise et </a:t>
            </a:r>
            <a:r>
              <a:rPr lang="fr-FR" sz="4500" dirty="0" smtClean="0">
                <a:latin typeface="Arial Narrow" panose="020B0606020202030204" pitchFamily="34" charset="0"/>
              </a:rPr>
              <a:t>Jean : un allègement </a:t>
            </a:r>
            <a:r>
              <a:rPr lang="fr-FR" sz="4500" dirty="0" smtClean="0">
                <a:latin typeface="Arial Narrow" panose="020B0606020202030204" pitchFamily="34" charset="0"/>
              </a:rPr>
              <a:t>des horaires jusqu’à Noël (15h/semaine</a:t>
            </a:r>
            <a:r>
              <a:rPr lang="fr-FR" sz="4500" dirty="0" smtClean="0">
                <a:latin typeface="Arial Narrow" panose="020B0606020202030204" pitchFamily="34" charset="0"/>
              </a:rPr>
              <a:t>) est proposé ; nous lui donnons des conseils </a:t>
            </a:r>
            <a:r>
              <a:rPr lang="fr-FR" sz="4500" dirty="0" smtClean="0">
                <a:latin typeface="Arial Narrow" panose="020B0606020202030204" pitchFamily="34" charset="0"/>
              </a:rPr>
              <a:t>pour mieux organiser ses tâches et </a:t>
            </a:r>
            <a:r>
              <a:rPr lang="fr-FR" sz="4500" dirty="0" smtClean="0">
                <a:latin typeface="Arial Narrow" panose="020B0606020202030204" pitchFamily="34" charset="0"/>
              </a:rPr>
              <a:t>lui </a:t>
            </a:r>
            <a:r>
              <a:rPr lang="fr-FR" sz="4500" dirty="0" smtClean="0">
                <a:latin typeface="Arial Narrow" panose="020B0606020202030204" pitchFamily="34" charset="0"/>
              </a:rPr>
              <a:t>rappelons la </a:t>
            </a:r>
            <a:r>
              <a:rPr lang="fr-FR" sz="4500" dirty="0" smtClean="0">
                <a:latin typeface="Arial Narrow" panose="020B0606020202030204" pitchFamily="34" charset="0"/>
              </a:rPr>
              <a:t>distance nécessaire avec autrui   </a:t>
            </a:r>
            <a:endParaRPr lang="fr-FR" sz="4500" dirty="0" smtClean="0">
              <a:latin typeface="Arial Narrow" panose="020B0606020202030204" pitchFamily="34" charset="0"/>
            </a:endParaRPr>
          </a:p>
          <a:p>
            <a:pPr marL="0" indent="0" algn="just">
              <a:buNone/>
            </a:pPr>
            <a:endParaRPr lang="fr-FR" sz="4500" dirty="0" smtClean="0">
              <a:latin typeface="Arial Narrow" panose="020B0606020202030204" pitchFamily="34" charset="0"/>
            </a:endParaRPr>
          </a:p>
          <a:p>
            <a:pPr algn="just">
              <a:buFont typeface="Symbol"/>
              <a:buChar char="Þ"/>
            </a:pPr>
            <a:r>
              <a:rPr lang="fr-FR" sz="4500" dirty="0" smtClean="0">
                <a:latin typeface="Arial Narrow" panose="020B0606020202030204" pitchFamily="34" charset="0"/>
              </a:rPr>
              <a:t>En janvier 2009, Jean est en congés durant 3 semaines</a:t>
            </a:r>
          </a:p>
          <a:p>
            <a:pPr marL="0" indent="0" algn="just">
              <a:buNone/>
            </a:pPr>
            <a:endParaRPr lang="fr-FR" sz="4500" dirty="0">
              <a:latin typeface="Arial Narrow" panose="020B0606020202030204" pitchFamily="34" charset="0"/>
            </a:endParaRPr>
          </a:p>
          <a:p>
            <a:pPr algn="just">
              <a:buFont typeface="Symbol"/>
              <a:buChar char="Þ"/>
            </a:pPr>
            <a:r>
              <a:rPr lang="fr-FR" sz="4500" dirty="0" smtClean="0">
                <a:latin typeface="Arial Narrow" panose="020B0606020202030204" pitchFamily="34" charset="0"/>
              </a:rPr>
              <a:t>En février 2009, </a:t>
            </a:r>
            <a:r>
              <a:rPr lang="fr-FR" sz="4500" dirty="0" smtClean="0">
                <a:latin typeface="Arial Narrow" panose="020B0606020202030204" pitchFamily="34" charset="0"/>
              </a:rPr>
              <a:t>nous préconisons une nouvelle baisse </a:t>
            </a:r>
            <a:r>
              <a:rPr lang="fr-FR" sz="4500" dirty="0" smtClean="0">
                <a:latin typeface="Arial Narrow" panose="020B0606020202030204" pitchFamily="34" charset="0"/>
              </a:rPr>
              <a:t>des heures de travail </a:t>
            </a:r>
            <a:r>
              <a:rPr lang="fr-FR" sz="4500" dirty="0" smtClean="0">
                <a:latin typeface="Arial Narrow" panose="020B0606020202030204" pitchFamily="34" charset="0"/>
              </a:rPr>
              <a:t>pour </a:t>
            </a:r>
            <a:r>
              <a:rPr lang="fr-FR" sz="4500" dirty="0" smtClean="0">
                <a:latin typeface="Arial Narrow" panose="020B0606020202030204" pitchFamily="34" charset="0"/>
              </a:rPr>
              <a:t>limiter sa fatigabilité et </a:t>
            </a:r>
            <a:r>
              <a:rPr lang="fr-FR" sz="4500" dirty="0" smtClean="0">
                <a:latin typeface="Arial Narrow" panose="020B0606020202030204" pitchFamily="34" charset="0"/>
              </a:rPr>
              <a:t>l’entreprise propose une nouvelle activité </a:t>
            </a:r>
            <a:r>
              <a:rPr lang="fr-FR" sz="4500" dirty="0" smtClean="0">
                <a:latin typeface="Arial Narrow" panose="020B0606020202030204" pitchFamily="34" charset="0"/>
              </a:rPr>
              <a:t>en retrait du public (saisie informatique pour référencement de photos numériques)</a:t>
            </a:r>
          </a:p>
          <a:p>
            <a:pPr marL="0" indent="0" algn="ctr">
              <a:buNone/>
            </a:pPr>
            <a:r>
              <a:rPr lang="fr-FR" sz="4500" i="1" dirty="0" smtClean="0">
                <a:latin typeface="Arial Narrow" panose="020B0606020202030204" pitchFamily="34" charset="0"/>
              </a:rPr>
              <a:t>Malgré les difficultés, l’entreprise joue le jeu et Jean « s’accroche » </a:t>
            </a:r>
          </a:p>
          <a:p>
            <a:pPr algn="just">
              <a:buFont typeface="Symbol"/>
              <a:buChar char="Þ"/>
            </a:pPr>
            <a:endParaRPr lang="fr-FR" sz="4500" dirty="0">
              <a:latin typeface="Arial Narrow" panose="020B0606020202030204" pitchFamily="34" charset="0"/>
            </a:endParaRPr>
          </a:p>
          <a:p>
            <a:pPr algn="just">
              <a:buFont typeface="Symbol"/>
              <a:buChar char="Þ"/>
            </a:pPr>
            <a:endParaRPr lang="fr-FR" sz="4500" dirty="0" smtClean="0">
              <a:latin typeface="Arial Narrow" panose="020B0606020202030204" pitchFamily="34" charset="0"/>
            </a:endParaRPr>
          </a:p>
          <a:p>
            <a:pPr marL="0" indent="0" algn="just">
              <a:buNone/>
            </a:pPr>
            <a:endParaRPr lang="fr-FR" dirty="0" smtClean="0">
              <a:latin typeface="Arial Narrow" panose="020B0606020202030204" pitchFamily="34" charset="0"/>
            </a:endParaRPr>
          </a:p>
          <a:p>
            <a:pPr>
              <a:buFont typeface="Symbol"/>
              <a:buChar char="Þ"/>
            </a:pPr>
            <a:endParaRPr lang="fr-FR" b="1" dirty="0">
              <a:latin typeface="Arial Narrow" panose="020B060602020203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8420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chemeClr val="tx2"/>
                </a:solidFill>
                <a:latin typeface="Arial Narrow" panose="020B0606020202030204" pitchFamily="34" charset="0"/>
              </a:rPr>
              <a:t>ESAT de L’ADAPT </a:t>
            </a:r>
            <a:br>
              <a:rPr lang="fr-FR" sz="2800" b="1" dirty="0">
                <a:solidFill>
                  <a:schemeClr val="tx2"/>
                </a:solidFill>
                <a:latin typeface="Arial Narrow" panose="020B0606020202030204" pitchFamily="34" charset="0"/>
              </a:rPr>
            </a:br>
            <a:r>
              <a:rPr lang="fr-FR" sz="2800" b="1" dirty="0">
                <a:solidFill>
                  <a:schemeClr val="tx2"/>
                </a:solidFill>
                <a:latin typeface="Arial Narrow" panose="020B0606020202030204" pitchFamily="34" charset="0"/>
              </a:rPr>
              <a:t>Parcours de JEAN « Hors et Dans Les Murs »</a:t>
            </a:r>
            <a:endParaRPr lang="fr-FR" sz="2800" dirty="0"/>
          </a:p>
        </p:txBody>
      </p:sp>
      <p:sp>
        <p:nvSpPr>
          <p:cNvPr id="3" name="Espace réservé du contenu 2"/>
          <p:cNvSpPr>
            <a:spLocks noGrp="1"/>
          </p:cNvSpPr>
          <p:nvPr>
            <p:ph idx="1"/>
          </p:nvPr>
        </p:nvSpPr>
        <p:spPr>
          <a:xfrm>
            <a:off x="457200" y="1600200"/>
            <a:ext cx="8229600" cy="4925144"/>
          </a:xfrm>
        </p:spPr>
        <p:txBody>
          <a:bodyPr>
            <a:normAutofit fontScale="25000" lnSpcReduction="20000"/>
          </a:bodyPr>
          <a:lstStyle/>
          <a:p>
            <a:pPr algn="just">
              <a:buFont typeface="Symbol"/>
              <a:buChar char="Þ"/>
            </a:pPr>
            <a:endParaRPr lang="fr-FR" sz="5000" dirty="0" smtClean="0">
              <a:latin typeface="Arial Narrow" panose="020B0606020202030204" pitchFamily="34" charset="0"/>
            </a:endParaRPr>
          </a:p>
          <a:p>
            <a:pPr algn="just">
              <a:buFont typeface="Symbol"/>
              <a:buChar char="Þ"/>
            </a:pPr>
            <a:r>
              <a:rPr lang="fr-FR" sz="8000" dirty="0" smtClean="0">
                <a:latin typeface="Arial Narrow" panose="020B0606020202030204" pitchFamily="34" charset="0"/>
              </a:rPr>
              <a:t>En </a:t>
            </a:r>
            <a:r>
              <a:rPr lang="fr-FR" sz="8000" dirty="0">
                <a:latin typeface="Arial Narrow" panose="020B0606020202030204" pitchFamily="34" charset="0"/>
              </a:rPr>
              <a:t>mars 2009, </a:t>
            </a:r>
            <a:r>
              <a:rPr lang="fr-FR" sz="8000" dirty="0" smtClean="0">
                <a:latin typeface="Arial Narrow" panose="020B0606020202030204" pitchFamily="34" charset="0"/>
              </a:rPr>
              <a:t>renouvellement du contrat </a:t>
            </a:r>
            <a:r>
              <a:rPr lang="fr-FR" sz="8000" dirty="0">
                <a:latin typeface="Arial Narrow" panose="020B0606020202030204" pitchFamily="34" charset="0"/>
              </a:rPr>
              <a:t>de 6 mois à </a:t>
            </a:r>
            <a:r>
              <a:rPr lang="fr-FR" sz="8000" dirty="0" smtClean="0">
                <a:latin typeface="Arial Narrow" panose="020B0606020202030204" pitchFamily="34" charset="0"/>
              </a:rPr>
              <a:t>21h/semaine</a:t>
            </a:r>
          </a:p>
          <a:p>
            <a:pPr marL="0" indent="0" algn="just">
              <a:buNone/>
            </a:pPr>
            <a:endParaRPr lang="fr-FR" sz="8000" dirty="0" smtClean="0">
              <a:latin typeface="Arial Narrow" panose="020B0606020202030204" pitchFamily="34" charset="0"/>
            </a:endParaRPr>
          </a:p>
          <a:p>
            <a:pPr algn="just">
              <a:buFont typeface="Symbol"/>
              <a:buChar char="Þ"/>
            </a:pPr>
            <a:r>
              <a:rPr lang="fr-FR" sz="8000" dirty="0" smtClean="0">
                <a:latin typeface="Arial Narrow" panose="020B0606020202030204" pitchFamily="34" charset="0"/>
              </a:rPr>
              <a:t>En mai 2009, pas d’amélioration, les mêmes erreurs sont répétées sans prise de conscience par Jean – son attitude est perçue comme laxiste et souvent déplacée</a:t>
            </a:r>
          </a:p>
          <a:p>
            <a:pPr algn="just">
              <a:buFont typeface="Symbol"/>
              <a:buChar char="Þ"/>
            </a:pPr>
            <a:endParaRPr lang="fr-FR" sz="8000" dirty="0" smtClean="0">
              <a:latin typeface="Arial Narrow" panose="020B0606020202030204" pitchFamily="34" charset="0"/>
            </a:endParaRPr>
          </a:p>
          <a:p>
            <a:pPr algn="just">
              <a:buFont typeface="Symbol"/>
              <a:buChar char="Þ"/>
            </a:pPr>
            <a:r>
              <a:rPr lang="fr-FR" sz="8000" dirty="0" smtClean="0">
                <a:latin typeface="Arial Narrow" panose="020B0606020202030204" pitchFamily="34" charset="0"/>
              </a:rPr>
              <a:t>En juin 2009, il est affecté à l’entrée du parc et œuvre en binôme pour limiter les erreurs – toutefois, les relations avec l’équipe se dégradent malgré nos interventions régulières. Jean ne parvient pas à se remettre en question et accuse même son entourage professionnel de persécution…</a:t>
            </a:r>
          </a:p>
          <a:p>
            <a:pPr algn="just">
              <a:buFont typeface="Symbol"/>
              <a:buChar char="Þ"/>
            </a:pPr>
            <a:endParaRPr lang="fr-FR" sz="8000" dirty="0">
              <a:latin typeface="Arial Narrow" panose="020B0606020202030204" pitchFamily="34" charset="0"/>
            </a:endParaRPr>
          </a:p>
          <a:p>
            <a:pPr algn="just">
              <a:buFont typeface="Symbol"/>
              <a:buChar char="Þ"/>
            </a:pPr>
            <a:r>
              <a:rPr lang="fr-FR" sz="8000" dirty="0" smtClean="0">
                <a:latin typeface="Arial Narrow" panose="020B0606020202030204" pitchFamily="34" charset="0"/>
              </a:rPr>
              <a:t>En juillet 2009, bien que la situation soit devenue très « difficile », l’entreprise décide d’aller jusqu’au bout de son engagement, c’est-à-dire jusqu’en septembre 2009. </a:t>
            </a:r>
          </a:p>
          <a:p>
            <a:pPr algn="just">
              <a:buFont typeface="Symbol"/>
              <a:buChar char="Þ"/>
            </a:pPr>
            <a:endParaRPr lang="fr-FR" sz="8000" dirty="0">
              <a:latin typeface="Arial Narrow" panose="020B0606020202030204" pitchFamily="34" charset="0"/>
            </a:endParaRPr>
          </a:p>
          <a:p>
            <a:pPr marL="0" indent="0" algn="just">
              <a:buNone/>
            </a:pPr>
            <a:endParaRPr lang="fr-FR" sz="8000" dirty="0" smtClean="0">
              <a:latin typeface="Arial Narrow" panose="020B0606020202030204" pitchFamily="34" charset="0"/>
            </a:endParaRPr>
          </a:p>
          <a:p>
            <a:pPr>
              <a:buFont typeface="Symbol"/>
              <a:buChar char="Þ"/>
            </a:pPr>
            <a:endParaRPr lang="fr-FR" sz="8000" dirty="0" smtClean="0">
              <a:latin typeface="Arial Narrow" panose="020B0606020202030204" pitchFamily="34" charset="0"/>
            </a:endParaRPr>
          </a:p>
          <a:p>
            <a:pPr marL="0" indent="0">
              <a:buNone/>
            </a:pPr>
            <a:r>
              <a:rPr lang="fr-FR" sz="8000" dirty="0" smtClean="0">
                <a:latin typeface="Arial Narrow" panose="020B0606020202030204" pitchFamily="34" charset="0"/>
              </a:rPr>
              <a:t> </a:t>
            </a:r>
          </a:p>
          <a:p>
            <a:pPr marL="0" indent="0">
              <a:buNone/>
            </a:pPr>
            <a:r>
              <a:rPr lang="fr-FR" sz="8000" dirty="0" smtClean="0">
                <a:latin typeface="Arial Narrow" panose="020B0606020202030204" pitchFamily="34" charset="0"/>
              </a:rPr>
              <a:t>  </a:t>
            </a:r>
            <a:endParaRPr lang="fr-FR" sz="8000" dirty="0">
              <a:latin typeface="Arial Narrow" panose="020B0606020202030204" pitchFamily="34" charset="0"/>
            </a:endParaRPr>
          </a:p>
          <a:p>
            <a:endParaRPr lang="fr-FR" sz="80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6485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chemeClr val="tx2"/>
                </a:solidFill>
                <a:latin typeface="Arial Narrow" panose="020B0606020202030204" pitchFamily="34" charset="0"/>
              </a:rPr>
              <a:t>ESAT de L’ADAPT </a:t>
            </a:r>
            <a:br>
              <a:rPr lang="fr-FR" sz="2800" b="1" dirty="0">
                <a:solidFill>
                  <a:schemeClr val="tx2"/>
                </a:solidFill>
                <a:latin typeface="Arial Narrow" panose="020B0606020202030204" pitchFamily="34" charset="0"/>
              </a:rPr>
            </a:br>
            <a:r>
              <a:rPr lang="fr-FR" sz="2800" b="1" dirty="0">
                <a:solidFill>
                  <a:schemeClr val="tx2"/>
                </a:solidFill>
                <a:latin typeface="Arial Narrow" panose="020B0606020202030204" pitchFamily="34" charset="0"/>
              </a:rPr>
              <a:t>Parcours de JEAN « Hors et Dans Les Murs »</a:t>
            </a:r>
            <a:endParaRPr lang="fr-FR" sz="2800" dirty="0"/>
          </a:p>
        </p:txBody>
      </p:sp>
      <p:sp>
        <p:nvSpPr>
          <p:cNvPr id="3" name="Espace réservé du contenu 2"/>
          <p:cNvSpPr>
            <a:spLocks noGrp="1"/>
          </p:cNvSpPr>
          <p:nvPr>
            <p:ph idx="1"/>
          </p:nvPr>
        </p:nvSpPr>
        <p:spPr/>
        <p:txBody>
          <a:bodyPr>
            <a:normAutofit fontScale="55000" lnSpcReduction="20000"/>
          </a:bodyPr>
          <a:lstStyle/>
          <a:p>
            <a:r>
              <a:rPr lang="fr-FR" b="1" dirty="0" smtClean="0">
                <a:latin typeface="Arial Narrow" panose="020B0606020202030204" pitchFamily="34" charset="0"/>
              </a:rPr>
              <a:t>Proposition d’intégration « Dans Les Murs » en octobre 2009 </a:t>
            </a:r>
          </a:p>
          <a:p>
            <a:pPr marL="0" indent="0">
              <a:buNone/>
            </a:pPr>
            <a:endParaRPr lang="fr-FR" b="1" dirty="0" smtClean="0">
              <a:latin typeface="Arial Narrow" panose="020B0606020202030204" pitchFamily="34" charset="0"/>
            </a:endParaRPr>
          </a:p>
          <a:p>
            <a:pPr algn="just">
              <a:buFont typeface="Symbol"/>
              <a:buChar char="Þ"/>
            </a:pPr>
            <a:r>
              <a:rPr lang="fr-FR" dirty="0" smtClean="0">
                <a:latin typeface="Arial Narrow" panose="020B0606020202030204" pitchFamily="34" charset="0"/>
              </a:rPr>
              <a:t>Jean accepte de travailler dans les ateliers de l’ESAT à temps plein sans enthousiasme – en parallèle, il vit des moments douloureux au niveau familial (maladie de son père) et a tendance à s’alcooliser. </a:t>
            </a:r>
          </a:p>
          <a:p>
            <a:pPr marL="0" indent="0" algn="just">
              <a:buNone/>
            </a:pPr>
            <a:endParaRPr lang="fr-FR" dirty="0" smtClean="0">
              <a:latin typeface="Arial Narrow" panose="020B0606020202030204" pitchFamily="34" charset="0"/>
            </a:endParaRPr>
          </a:p>
          <a:p>
            <a:pPr algn="just">
              <a:buFont typeface="Symbol"/>
              <a:buChar char="Þ"/>
            </a:pPr>
            <a:r>
              <a:rPr lang="fr-FR" dirty="0">
                <a:latin typeface="Arial Narrow" panose="020B0606020202030204" pitchFamily="34" charset="0"/>
              </a:rPr>
              <a:t> </a:t>
            </a:r>
            <a:r>
              <a:rPr lang="fr-FR" dirty="0" smtClean="0">
                <a:latin typeface="Arial Narrow" panose="020B0606020202030204" pitchFamily="34" charset="0"/>
              </a:rPr>
              <a:t>Il vit mal d’être entouré de personnes handicapées, se sent différent voire supérieur et attend de repartir en milieu ordinaire </a:t>
            </a:r>
            <a:r>
              <a:rPr lang="fr-FR" dirty="0" smtClean="0">
                <a:latin typeface="Arial Narrow" panose="020B0606020202030204" pitchFamily="34" charset="0"/>
              </a:rPr>
              <a:t>– </a:t>
            </a:r>
            <a:r>
              <a:rPr lang="fr-FR" dirty="0" smtClean="0">
                <a:latin typeface="Arial Narrow" panose="020B0606020202030204" pitchFamily="34" charset="0"/>
              </a:rPr>
              <a:t>reprise du suivi psychiatrique et </a:t>
            </a:r>
            <a:r>
              <a:rPr lang="fr-FR" dirty="0">
                <a:latin typeface="Arial Narrow" panose="020B0606020202030204" pitchFamily="34" charset="0"/>
              </a:rPr>
              <a:t> </a:t>
            </a:r>
            <a:r>
              <a:rPr lang="fr-FR" dirty="0" smtClean="0">
                <a:latin typeface="Arial Narrow" panose="020B0606020202030204" pitchFamily="34" charset="0"/>
              </a:rPr>
              <a:t>d’un </a:t>
            </a:r>
            <a:r>
              <a:rPr lang="fr-FR" dirty="0" smtClean="0">
                <a:latin typeface="Arial Narrow" panose="020B0606020202030204" pitchFamily="34" charset="0"/>
              </a:rPr>
              <a:t>traitement </a:t>
            </a:r>
          </a:p>
          <a:p>
            <a:pPr marL="0" indent="0" algn="just">
              <a:buNone/>
            </a:pPr>
            <a:endParaRPr lang="fr-FR" dirty="0" smtClean="0">
              <a:latin typeface="Arial Narrow" panose="020B0606020202030204" pitchFamily="34" charset="0"/>
            </a:endParaRPr>
          </a:p>
          <a:p>
            <a:pPr algn="just">
              <a:buFont typeface="Symbol"/>
              <a:buChar char="Þ"/>
            </a:pPr>
            <a:r>
              <a:rPr lang="fr-FR" dirty="0" smtClean="0">
                <a:latin typeface="Arial Narrow" panose="020B0606020202030204" pitchFamily="34" charset="0"/>
              </a:rPr>
              <a:t>Au niveau personnel, quitte le FJT et achète un appartement - </a:t>
            </a:r>
            <a:r>
              <a:rPr lang="fr-FR" dirty="0">
                <a:latin typeface="Arial Narrow" panose="020B0606020202030204" pitchFamily="34" charset="0"/>
              </a:rPr>
              <a:t>d</a:t>
            </a:r>
            <a:r>
              <a:rPr lang="fr-FR" dirty="0" smtClean="0">
                <a:latin typeface="Arial Narrow" panose="020B0606020202030204" pitchFamily="34" charset="0"/>
              </a:rPr>
              <a:t>écès de son père et arrêt pendant 1 mois – grande fragilité psychologique – présence bienveillante de sa mère</a:t>
            </a:r>
          </a:p>
          <a:p>
            <a:pPr algn="just">
              <a:buFont typeface="Symbol"/>
              <a:buChar char="Þ"/>
            </a:pPr>
            <a:endParaRPr lang="fr-FR" dirty="0">
              <a:latin typeface="Arial Narrow" panose="020B0606020202030204" pitchFamily="34" charset="0"/>
            </a:endParaRPr>
          </a:p>
          <a:p>
            <a:pPr algn="just">
              <a:buFont typeface="Symbol"/>
              <a:buChar char="Þ"/>
            </a:pPr>
            <a:r>
              <a:rPr lang="fr-FR" dirty="0" smtClean="0">
                <a:latin typeface="Arial Narrow" panose="020B0606020202030204" pitchFamily="34" charset="0"/>
              </a:rPr>
              <a:t>Au sein des ateliers, Jean est polyvalent et délivre en général un travail de qualité – périodiquement, il se sent « mal » durant quelques semaines et a besoin d’être recadré pour suivre à nouveau les règles de la structure – est inscrit au CNAM (cours du soir) </a:t>
            </a:r>
          </a:p>
          <a:p>
            <a:pPr algn="just">
              <a:buFont typeface="Symbol"/>
              <a:buChar char="Þ"/>
            </a:pPr>
            <a:endParaRPr lang="fr-FR" dirty="0">
              <a:latin typeface="Arial Narrow" panose="020B0606020202030204" pitchFamily="34" charset="0"/>
            </a:endParaRPr>
          </a:p>
          <a:p>
            <a:pPr algn="just">
              <a:buFont typeface="Symbol"/>
              <a:buChar char="Þ"/>
            </a:pPr>
            <a:endParaRPr lang="fr-FR" dirty="0" smtClean="0">
              <a:latin typeface="Arial Narrow" panose="020B0606020202030204" pitchFamily="34" charset="0"/>
            </a:endParaRPr>
          </a:p>
          <a:p>
            <a:pPr algn="just">
              <a:buFont typeface="Symbol"/>
              <a:buChar char="Þ"/>
            </a:pPr>
            <a:endParaRPr lang="fr-FR" dirty="0">
              <a:latin typeface="Arial Narrow" panose="020B060602020203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3960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chemeClr val="tx2"/>
                </a:solidFill>
                <a:latin typeface="Arial Narrow" panose="020B0606020202030204" pitchFamily="34" charset="0"/>
              </a:rPr>
              <a:t>ESAT de L’ADAPT </a:t>
            </a:r>
            <a:br>
              <a:rPr lang="fr-FR" sz="2800" b="1" dirty="0">
                <a:solidFill>
                  <a:schemeClr val="tx2"/>
                </a:solidFill>
                <a:latin typeface="Arial Narrow" panose="020B0606020202030204" pitchFamily="34" charset="0"/>
              </a:rPr>
            </a:br>
            <a:r>
              <a:rPr lang="fr-FR" sz="2800" b="1" dirty="0">
                <a:solidFill>
                  <a:schemeClr val="tx2"/>
                </a:solidFill>
                <a:latin typeface="Arial Narrow" panose="020B0606020202030204" pitchFamily="34" charset="0"/>
              </a:rPr>
              <a:t>Parcours de JEAN « Hors et Dans Les Murs »</a:t>
            </a:r>
            <a:endParaRPr lang="fr-FR" sz="2800" dirty="0"/>
          </a:p>
        </p:txBody>
      </p:sp>
      <p:sp>
        <p:nvSpPr>
          <p:cNvPr id="3" name="Espace réservé du contenu 2"/>
          <p:cNvSpPr>
            <a:spLocks noGrp="1"/>
          </p:cNvSpPr>
          <p:nvPr>
            <p:ph idx="1"/>
          </p:nvPr>
        </p:nvSpPr>
        <p:spPr/>
        <p:txBody>
          <a:bodyPr>
            <a:normAutofit fontScale="47500" lnSpcReduction="20000"/>
          </a:bodyPr>
          <a:lstStyle/>
          <a:p>
            <a:pPr marL="0" indent="0" algn="just">
              <a:buNone/>
            </a:pPr>
            <a:r>
              <a:rPr lang="fr-FR" sz="3400" b="1" dirty="0" smtClean="0">
                <a:latin typeface="Arial Narrow" panose="020B0606020202030204" pitchFamily="34" charset="0"/>
              </a:rPr>
              <a:t>De nouvelles tentatives d’immersion en milieu ordinaire : </a:t>
            </a:r>
          </a:p>
          <a:p>
            <a:pPr marL="0" indent="0" algn="just">
              <a:buNone/>
            </a:pPr>
            <a:endParaRPr lang="fr-FR" dirty="0" smtClean="0">
              <a:latin typeface="Arial Narrow" panose="020B0606020202030204" pitchFamily="34" charset="0"/>
            </a:endParaRPr>
          </a:p>
          <a:p>
            <a:pPr algn="just">
              <a:buFont typeface="Symbol"/>
              <a:buChar char="Þ"/>
            </a:pPr>
            <a:r>
              <a:rPr lang="fr-FR" sz="3800" dirty="0" smtClean="0">
                <a:latin typeface="Arial Narrow" panose="020B0606020202030204" pitchFamily="34" charset="0"/>
              </a:rPr>
              <a:t>En Novembre </a:t>
            </a:r>
            <a:r>
              <a:rPr lang="fr-FR" sz="3800" dirty="0">
                <a:latin typeface="Arial Narrow" panose="020B0606020202030204" pitchFamily="34" charset="0"/>
              </a:rPr>
              <a:t>2010, stage dans un magasin de bricolage en mise en rayon pendant 1 mois – coaching de l’ESAT – problème de repérage dans l’espace – fatigabilité – lenteur dans la réalisation des tâches. Jean renonce de lui-même à ce projet qu’il estime inadapté à son profil – reparle régulièrement d’un poste d’accueil </a:t>
            </a:r>
          </a:p>
          <a:p>
            <a:pPr>
              <a:buFont typeface="Symbol"/>
              <a:buChar char="Þ"/>
            </a:pPr>
            <a:endParaRPr lang="fr-FR" sz="3800" dirty="0" smtClean="0">
              <a:latin typeface="Arial Narrow" panose="020B0606020202030204" pitchFamily="34" charset="0"/>
            </a:endParaRPr>
          </a:p>
          <a:p>
            <a:pPr>
              <a:buFont typeface="Symbol"/>
              <a:buChar char="Þ"/>
            </a:pPr>
            <a:r>
              <a:rPr lang="fr-FR" sz="3800" dirty="0" smtClean="0">
                <a:latin typeface="Arial Narrow" panose="020B0606020202030204" pitchFamily="34" charset="0"/>
              </a:rPr>
              <a:t>Décembre 2011 : Période de mise à disposition collective chez un imprimeur – </a:t>
            </a:r>
            <a:r>
              <a:rPr lang="fr-FR" sz="3800" dirty="0" smtClean="0">
                <a:latin typeface="Arial Narrow" panose="020B0606020202030204" pitchFamily="34" charset="0"/>
              </a:rPr>
              <a:t>constat de comportement </a:t>
            </a:r>
            <a:r>
              <a:rPr lang="fr-FR" sz="3800" dirty="0" smtClean="0">
                <a:latin typeface="Arial Narrow" panose="020B0606020202030204" pitchFamily="34" charset="0"/>
              </a:rPr>
              <a:t>inadapté </a:t>
            </a:r>
          </a:p>
          <a:p>
            <a:pPr marL="0" indent="0">
              <a:buNone/>
            </a:pPr>
            <a:endParaRPr lang="fr-FR" sz="3800" dirty="0" smtClean="0">
              <a:latin typeface="Arial Narrow" panose="020B0606020202030204" pitchFamily="34" charset="0"/>
            </a:endParaRPr>
          </a:p>
          <a:p>
            <a:pPr>
              <a:buFont typeface="Symbol"/>
              <a:buChar char="Þ"/>
            </a:pPr>
            <a:r>
              <a:rPr lang="fr-FR" sz="3800" dirty="0" smtClean="0">
                <a:latin typeface="Arial Narrow" panose="020B0606020202030204" pitchFamily="34" charset="0"/>
              </a:rPr>
              <a:t>Mars et Avril 2013 : Stage dans une radio locale suivi d’une proposition de bénévolat qu’il refuse </a:t>
            </a:r>
            <a:r>
              <a:rPr lang="fr-FR" sz="3800" dirty="0" smtClean="0">
                <a:latin typeface="Arial Narrow" panose="020B0606020202030204" pitchFamily="34" charset="0"/>
              </a:rPr>
              <a:t>(ne veut pas travailler le dimanche et encore moins gratuitement)</a:t>
            </a:r>
            <a:endParaRPr lang="fr-FR" sz="3800" dirty="0" smtClean="0">
              <a:latin typeface="Arial Narrow" panose="020B0606020202030204" pitchFamily="34" charset="0"/>
            </a:endParaRPr>
          </a:p>
          <a:p>
            <a:pPr marL="0" indent="0">
              <a:buNone/>
            </a:pPr>
            <a:endParaRPr lang="fr-FR" sz="3800" dirty="0" smtClean="0">
              <a:latin typeface="Arial Narrow" panose="020B0606020202030204" pitchFamily="34" charset="0"/>
            </a:endParaRPr>
          </a:p>
          <a:p>
            <a:pPr>
              <a:buFont typeface="Symbol"/>
              <a:buChar char="Þ"/>
            </a:pPr>
            <a:r>
              <a:rPr lang="fr-FR" sz="3800" dirty="0" smtClean="0">
                <a:latin typeface="Arial Narrow" panose="020B0606020202030204" pitchFamily="34" charset="0"/>
              </a:rPr>
              <a:t>Octobre 2014 : Période </a:t>
            </a:r>
            <a:r>
              <a:rPr lang="fr-FR" sz="3800" dirty="0">
                <a:latin typeface="Arial Narrow" panose="020B0606020202030204" pitchFamily="34" charset="0"/>
              </a:rPr>
              <a:t>de mise à disposition collective </a:t>
            </a:r>
            <a:r>
              <a:rPr lang="fr-FR" sz="3800" dirty="0" smtClean="0">
                <a:latin typeface="Arial Narrow" panose="020B0606020202030204" pitchFamily="34" charset="0"/>
              </a:rPr>
              <a:t>dans une entreprise d’évènementiel – problème de familiarité soulignée par la structure. Jean le </a:t>
            </a:r>
            <a:r>
              <a:rPr lang="fr-FR" sz="3800" dirty="0" smtClean="0">
                <a:latin typeface="Arial Narrow" panose="020B0606020202030204" pitchFamily="34" charset="0"/>
              </a:rPr>
              <a:t>reconnait. </a:t>
            </a:r>
            <a:endParaRPr lang="fr-FR" sz="3800" dirty="0" smtClean="0">
              <a:latin typeface="Arial Narrow" panose="020B0606020202030204" pitchFamily="34" charset="0"/>
            </a:endParaRPr>
          </a:p>
          <a:p>
            <a:pPr>
              <a:buFont typeface="Symbol"/>
              <a:buChar char="Þ"/>
            </a:pPr>
            <a:endParaRPr lang="fr-FR" sz="3800" dirty="0">
              <a:latin typeface="Arial Narrow" panose="020B0606020202030204" pitchFamily="34" charset="0"/>
            </a:endParaRPr>
          </a:p>
          <a:p>
            <a:pPr algn="just">
              <a:buFont typeface="Symbol"/>
              <a:buChar char="Þ"/>
            </a:pPr>
            <a:r>
              <a:rPr lang="fr-FR" sz="3800" dirty="0" smtClean="0">
                <a:latin typeface="Arial Narrow" panose="020B0606020202030204" pitchFamily="34" charset="0"/>
              </a:rPr>
              <a:t>Janvier 2016 : Mise à disposition collective sans moniteur dans une entreprise de cosmétiques – période positive à confirmer… </a:t>
            </a:r>
          </a:p>
          <a:p>
            <a:pPr algn="just">
              <a:buFont typeface="Symbol"/>
              <a:buChar char="Þ"/>
            </a:pPr>
            <a:endParaRPr lang="fr-FR" sz="38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1782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chemeClr val="tx2"/>
                </a:solidFill>
                <a:latin typeface="Arial Narrow" panose="020B0606020202030204" pitchFamily="34" charset="0"/>
              </a:rPr>
              <a:t>ESAT de L’ADAPT </a:t>
            </a:r>
            <a:br>
              <a:rPr lang="fr-FR" sz="2800" b="1" dirty="0">
                <a:solidFill>
                  <a:schemeClr val="tx2"/>
                </a:solidFill>
                <a:latin typeface="Arial Narrow" panose="020B0606020202030204" pitchFamily="34" charset="0"/>
              </a:rPr>
            </a:br>
            <a:r>
              <a:rPr lang="fr-FR" sz="2800" b="1" dirty="0">
                <a:solidFill>
                  <a:schemeClr val="tx2"/>
                </a:solidFill>
                <a:latin typeface="Arial Narrow" panose="020B0606020202030204" pitchFamily="34" charset="0"/>
              </a:rPr>
              <a:t>Parcours de JEAN « Hors et Dans Les Murs »</a:t>
            </a:r>
            <a:endParaRPr lang="fr-FR" sz="2800" dirty="0"/>
          </a:p>
        </p:txBody>
      </p:sp>
      <p:sp>
        <p:nvSpPr>
          <p:cNvPr id="3" name="Espace réservé du contenu 2"/>
          <p:cNvSpPr>
            <a:spLocks noGrp="1"/>
          </p:cNvSpPr>
          <p:nvPr>
            <p:ph idx="1"/>
          </p:nvPr>
        </p:nvSpPr>
        <p:spPr/>
        <p:txBody>
          <a:bodyPr>
            <a:normAutofit fontScale="92500" lnSpcReduction="20000"/>
          </a:bodyPr>
          <a:lstStyle/>
          <a:p>
            <a:pPr algn="just"/>
            <a:r>
              <a:rPr lang="fr-FR" b="1" dirty="0" smtClean="0">
                <a:latin typeface="Arial Narrow" panose="020B0606020202030204" pitchFamily="34" charset="0"/>
              </a:rPr>
              <a:t>En conclusion : </a:t>
            </a:r>
          </a:p>
          <a:p>
            <a:pPr marL="0" indent="0" algn="just">
              <a:buNone/>
            </a:pPr>
            <a:endParaRPr lang="fr-FR" b="1" dirty="0" smtClean="0">
              <a:latin typeface="Arial Narrow" panose="020B0606020202030204" pitchFamily="34" charset="0"/>
            </a:endParaRPr>
          </a:p>
          <a:p>
            <a:pPr marL="0" indent="0" algn="just">
              <a:buNone/>
            </a:pPr>
            <a:r>
              <a:rPr lang="fr-FR" dirty="0">
                <a:latin typeface="Arial Narrow" panose="020B0606020202030204" pitchFamily="34" charset="0"/>
              </a:rPr>
              <a:t>Depuis 7 ans, </a:t>
            </a:r>
            <a:r>
              <a:rPr lang="fr-FR" dirty="0" smtClean="0">
                <a:latin typeface="Arial Narrow" panose="020B0606020202030204" pitchFamily="34" charset="0"/>
              </a:rPr>
              <a:t>pour Jean c’est un </a:t>
            </a:r>
            <a:r>
              <a:rPr lang="fr-FR" dirty="0">
                <a:latin typeface="Arial Narrow" panose="020B0606020202030204" pitchFamily="34" charset="0"/>
              </a:rPr>
              <a:t>parcours en « dents de scie » avec une succession de périodes « calmes » et  « rock and roll »…</a:t>
            </a:r>
          </a:p>
          <a:p>
            <a:pPr marL="0" indent="0" algn="just">
              <a:buNone/>
            </a:pPr>
            <a:endParaRPr lang="fr-FR" dirty="0" smtClean="0">
              <a:latin typeface="Arial Narrow" panose="020B0606020202030204" pitchFamily="34" charset="0"/>
            </a:endParaRPr>
          </a:p>
          <a:p>
            <a:pPr marL="0" indent="0" algn="just">
              <a:buNone/>
            </a:pPr>
            <a:r>
              <a:rPr lang="fr-FR" dirty="0" smtClean="0">
                <a:latin typeface="Arial Narrow" panose="020B0606020202030204" pitchFamily="34" charset="0"/>
              </a:rPr>
              <a:t>Mais si Jean travaille encore aujourd’hui, c’est parce qu’il évolue dans un environnement « souple » dans lequel il est respecté, compris, et peut alterner entre le milieu ordinaire et protégé. </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3827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chemeClr val="tx2"/>
                </a:solidFill>
                <a:latin typeface="Arial Narrow" panose="020B0606020202030204" pitchFamily="34" charset="0"/>
              </a:rPr>
              <a:t>UEROS </a:t>
            </a:r>
            <a:r>
              <a:rPr lang="fr-FR" sz="3200" b="1" dirty="0" smtClean="0">
                <a:solidFill>
                  <a:schemeClr val="tx2"/>
                </a:solidFill>
                <a:latin typeface="Arial Narrow" panose="020B0606020202030204" pitchFamily="34" charset="0"/>
              </a:rPr>
              <a:t>et ESAT de </a:t>
            </a:r>
            <a:r>
              <a:rPr lang="fr-FR" sz="3200" b="1" dirty="0">
                <a:solidFill>
                  <a:schemeClr val="tx2"/>
                </a:solidFill>
                <a:latin typeface="Arial Narrow" panose="020B0606020202030204" pitchFamily="34" charset="0"/>
              </a:rPr>
              <a:t>L’ADAPT Brest </a:t>
            </a:r>
            <a:r>
              <a:rPr lang="fr-FR" sz="3200" b="1" dirty="0" smtClean="0">
                <a:solidFill>
                  <a:schemeClr val="tx2"/>
                </a:solidFill>
                <a:latin typeface="Arial Narrow" panose="020B0606020202030204" pitchFamily="34" charset="0"/>
              </a:rPr>
              <a:t/>
            </a:r>
            <a:br>
              <a:rPr lang="fr-FR" sz="3200" b="1" dirty="0" smtClean="0">
                <a:solidFill>
                  <a:schemeClr val="tx2"/>
                </a:solidFill>
                <a:latin typeface="Arial Narrow" panose="020B0606020202030204" pitchFamily="34" charset="0"/>
              </a:rPr>
            </a:br>
            <a:r>
              <a:rPr lang="fr-FR" sz="3200" b="1" dirty="0" smtClean="0">
                <a:solidFill>
                  <a:schemeClr val="tx2"/>
                </a:solidFill>
                <a:latin typeface="Arial Narrow" panose="020B0606020202030204" pitchFamily="34" charset="0"/>
              </a:rPr>
              <a:t>Témoignage de Marie-Pierre D.</a:t>
            </a:r>
            <a:endParaRPr lang="fr-FR" sz="3200" dirty="0"/>
          </a:p>
        </p:txBody>
      </p:sp>
      <p:sp>
        <p:nvSpPr>
          <p:cNvPr id="3" name="Espace réservé du contenu 2"/>
          <p:cNvSpPr>
            <a:spLocks noGrp="1"/>
          </p:cNvSpPr>
          <p:nvPr>
            <p:ph idx="1"/>
          </p:nvPr>
        </p:nvSpPr>
        <p:spPr/>
        <p:txBody>
          <a:bodyPr>
            <a:normAutofit fontScale="77500" lnSpcReduction="20000"/>
          </a:bodyPr>
          <a:lstStyle/>
          <a:p>
            <a:r>
              <a:rPr lang="fr-FR" sz="2000" b="1" dirty="0" smtClean="0">
                <a:latin typeface="Arial Narrow" panose="020B0606020202030204" pitchFamily="34" charset="0"/>
              </a:rPr>
              <a:t>Parcours antérieur : </a:t>
            </a:r>
          </a:p>
          <a:p>
            <a:pPr>
              <a:buFontTx/>
              <a:buChar char="-"/>
            </a:pPr>
            <a:r>
              <a:rPr lang="fr-FR" sz="2000" dirty="0">
                <a:latin typeface="Arial Narrow" panose="020B0606020202030204" pitchFamily="34" charset="0"/>
              </a:rPr>
              <a:t>N</a:t>
            </a:r>
            <a:r>
              <a:rPr lang="fr-FR" sz="2000" dirty="0" smtClean="0">
                <a:latin typeface="Arial Narrow" panose="020B0606020202030204" pitchFamily="34" charset="0"/>
              </a:rPr>
              <a:t>iveau scolaire 3</a:t>
            </a:r>
            <a:r>
              <a:rPr lang="fr-FR" sz="2000" baseline="30000" dirty="0" smtClean="0">
                <a:latin typeface="Arial Narrow" panose="020B0606020202030204" pitchFamily="34" charset="0"/>
              </a:rPr>
              <a:t>ème</a:t>
            </a:r>
            <a:endParaRPr lang="fr-FR" sz="2000" dirty="0" smtClean="0">
              <a:latin typeface="Arial Narrow" panose="020B0606020202030204" pitchFamily="34" charset="0"/>
            </a:endParaRPr>
          </a:p>
          <a:p>
            <a:pPr>
              <a:buFontTx/>
              <a:buChar char="-"/>
            </a:pPr>
            <a:r>
              <a:rPr lang="fr-FR" sz="2000" dirty="0" smtClean="0">
                <a:latin typeface="Arial Narrow" panose="020B0606020202030204" pitchFamily="34" charset="0"/>
              </a:rPr>
              <a:t>Entrée dans la vie active dès 18 ans</a:t>
            </a:r>
          </a:p>
          <a:p>
            <a:pPr>
              <a:buFontTx/>
              <a:buChar char="-"/>
            </a:pPr>
            <a:r>
              <a:rPr lang="fr-FR" sz="2000" dirty="0" smtClean="0">
                <a:latin typeface="Arial Narrow" panose="020B0606020202030204" pitchFamily="34" charset="0"/>
              </a:rPr>
              <a:t>20 ans comme responsable de rayon (licenciement)</a:t>
            </a:r>
          </a:p>
          <a:p>
            <a:pPr>
              <a:buFontTx/>
              <a:buChar char="-"/>
            </a:pPr>
            <a:r>
              <a:rPr lang="fr-FR" sz="2000" dirty="0" smtClean="0">
                <a:latin typeface="Arial Narrow" panose="020B0606020202030204" pitchFamily="34" charset="0"/>
              </a:rPr>
              <a:t>3 ans comme serveuse dans un bar jusqu’à son </a:t>
            </a:r>
            <a:r>
              <a:rPr lang="fr-FR" sz="2000" dirty="0">
                <a:latin typeface="Arial Narrow" panose="020B0606020202030204" pitchFamily="34" charset="0"/>
              </a:rPr>
              <a:t> </a:t>
            </a:r>
            <a:r>
              <a:rPr lang="fr-FR" sz="2000" dirty="0" smtClean="0">
                <a:latin typeface="Arial Narrow" panose="020B0606020202030204" pitchFamily="34" charset="0"/>
              </a:rPr>
              <a:t>accident cérébral</a:t>
            </a:r>
          </a:p>
          <a:p>
            <a:pPr>
              <a:buFontTx/>
              <a:buChar char="-"/>
            </a:pPr>
            <a:endParaRPr lang="fr-FR" sz="2000" dirty="0">
              <a:latin typeface="Arial Narrow" panose="020B0606020202030204" pitchFamily="34" charset="0"/>
            </a:endParaRPr>
          </a:p>
          <a:p>
            <a:pPr>
              <a:buFont typeface="Arial" charset="0"/>
              <a:buChar char="•"/>
            </a:pPr>
            <a:r>
              <a:rPr lang="fr-FR" sz="2000" b="1" dirty="0" smtClean="0">
                <a:latin typeface="Arial Narrow" panose="020B0606020202030204" pitchFamily="34" charset="0"/>
              </a:rPr>
              <a:t>Situation au moment de la rupture d’anévrisme : </a:t>
            </a:r>
          </a:p>
          <a:p>
            <a:pPr>
              <a:buFontTx/>
              <a:buChar char="-"/>
            </a:pPr>
            <a:r>
              <a:rPr lang="fr-FR" sz="2000" dirty="0" smtClean="0">
                <a:latin typeface="Arial Narrow" panose="020B0606020202030204" pitchFamily="34" charset="0"/>
              </a:rPr>
              <a:t>42 ans, divorcée et mère de 2 enfants (15 ans et 10 ans)</a:t>
            </a:r>
          </a:p>
          <a:p>
            <a:pPr>
              <a:buFontTx/>
              <a:buChar char="-"/>
            </a:pPr>
            <a:r>
              <a:rPr lang="fr-FR" sz="2000" dirty="0" smtClean="0">
                <a:latin typeface="Arial Narrow" panose="020B0606020202030204" pitchFamily="34" charset="0"/>
              </a:rPr>
              <a:t>AVC le 21 Septembre 2009 – 10 jours de soins intensifs – 2 mois d’hôpital comprenant le séjour de convalescence – 5 années d’orthophonie </a:t>
            </a:r>
          </a:p>
          <a:p>
            <a:pPr marL="0" indent="0">
              <a:buNone/>
            </a:pPr>
            <a:endParaRPr lang="fr-FR" sz="2000" dirty="0" smtClean="0">
              <a:latin typeface="Arial Narrow" panose="020B0606020202030204" pitchFamily="34" charset="0"/>
            </a:endParaRPr>
          </a:p>
          <a:p>
            <a:r>
              <a:rPr lang="fr-FR" sz="2000" b="1" dirty="0" smtClean="0">
                <a:latin typeface="Arial Narrow" panose="020B0606020202030204" pitchFamily="34" charset="0"/>
              </a:rPr>
              <a:t>Conséquences immédiates : </a:t>
            </a:r>
          </a:p>
          <a:p>
            <a:pPr>
              <a:buFontTx/>
              <a:buChar char="-"/>
            </a:pPr>
            <a:r>
              <a:rPr lang="fr-FR" sz="2000" dirty="0" smtClean="0">
                <a:latin typeface="Arial Narrow" panose="020B0606020202030204" pitchFamily="34" charset="0"/>
              </a:rPr>
              <a:t>Trouble important de la mémoire</a:t>
            </a:r>
          </a:p>
          <a:p>
            <a:pPr>
              <a:buFontTx/>
              <a:buChar char="-"/>
            </a:pPr>
            <a:r>
              <a:rPr lang="fr-FR" sz="2000" dirty="0" smtClean="0">
                <a:latin typeface="Arial Narrow" panose="020B0606020202030204" pitchFamily="34" charset="0"/>
              </a:rPr>
              <a:t>Forte désorientation temporo-spatiale</a:t>
            </a:r>
          </a:p>
          <a:p>
            <a:pPr>
              <a:buFontTx/>
              <a:buChar char="-"/>
            </a:pPr>
            <a:r>
              <a:rPr lang="fr-FR" sz="2000" dirty="0" smtClean="0">
                <a:latin typeface="Arial Narrow" panose="020B0606020202030204" pitchFamily="34" charset="0"/>
              </a:rPr>
              <a:t>Grande émotivité</a:t>
            </a:r>
          </a:p>
          <a:p>
            <a:pPr>
              <a:buFontTx/>
              <a:buChar char="-"/>
            </a:pPr>
            <a:r>
              <a:rPr lang="fr-FR" sz="2000" dirty="0" smtClean="0">
                <a:latin typeface="Arial Narrow" panose="020B0606020202030204" pitchFamily="34" charset="0"/>
              </a:rPr>
              <a:t>Forte anxiété </a:t>
            </a:r>
          </a:p>
          <a:p>
            <a:pPr>
              <a:buFontTx/>
              <a:buChar char="-"/>
            </a:pPr>
            <a:r>
              <a:rPr lang="fr-FR" sz="2000" dirty="0" smtClean="0">
                <a:latin typeface="Arial Narrow" panose="020B0606020202030204" pitchFamily="34" charset="0"/>
              </a:rPr>
              <a:t>Fatigabilité </a:t>
            </a:r>
          </a:p>
          <a:p>
            <a:pPr marL="0" indent="0">
              <a:buNone/>
            </a:pPr>
            <a:r>
              <a:rPr lang="fr-FR" sz="2000" dirty="0" smtClean="0">
                <a:latin typeface="Arial Narrow" panose="020B0606020202030204" pitchFamily="34" charset="0"/>
              </a:rPr>
              <a:t>=&gt; Rendant impossible le retour à l’emploi et perturbant sa vie sociale </a:t>
            </a:r>
            <a:endParaRPr lang="fr-FR" sz="2000" dirty="0">
              <a:latin typeface="Arial Narrow" panose="020B060602020203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7118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solidFill>
                <a:latin typeface="Arial Narrow" panose="020B0606020202030204" pitchFamily="34" charset="0"/>
              </a:rPr>
              <a:t>UEROS de L’ADAPT Brest </a:t>
            </a:r>
            <a:endParaRPr lang="fr-FR" b="1" dirty="0">
              <a:solidFill>
                <a:schemeClr val="tx2"/>
              </a:solidFill>
              <a:latin typeface="Arial Narrow" panose="020B0606020202030204" pitchFamily="34" charset="0"/>
            </a:endParaRPr>
          </a:p>
        </p:txBody>
      </p:sp>
      <p:sp>
        <p:nvSpPr>
          <p:cNvPr id="3" name="Espace réservé du contenu 2"/>
          <p:cNvSpPr>
            <a:spLocks noGrp="1"/>
          </p:cNvSpPr>
          <p:nvPr>
            <p:ph idx="1"/>
          </p:nvPr>
        </p:nvSpPr>
        <p:spPr/>
        <p:txBody>
          <a:bodyPr/>
          <a:lstStyle/>
          <a:p>
            <a:pPr algn="just"/>
            <a:r>
              <a:rPr lang="fr-FR" sz="2800" dirty="0" smtClean="0">
                <a:latin typeface="Arial Narrow" panose="020B0606020202030204" pitchFamily="34" charset="0"/>
              </a:rPr>
              <a:t>L’ADAPT – </a:t>
            </a:r>
            <a:r>
              <a:rPr lang="fr-FR" sz="2800" dirty="0">
                <a:latin typeface="Arial Narrow" panose="020B0606020202030204" pitchFamily="34" charset="0"/>
              </a:rPr>
              <a:t>A</a:t>
            </a:r>
            <a:r>
              <a:rPr lang="fr-FR" sz="2800" dirty="0" smtClean="0">
                <a:latin typeface="Arial Narrow" panose="020B0606020202030204" pitchFamily="34" charset="0"/>
              </a:rPr>
              <a:t>ssociation </a:t>
            </a:r>
            <a:r>
              <a:rPr lang="fr-FR" sz="2800" dirty="0">
                <a:latin typeface="Arial Narrow" panose="020B0606020202030204" pitchFamily="34" charset="0"/>
              </a:rPr>
              <a:t>N</a:t>
            </a:r>
            <a:r>
              <a:rPr lang="fr-FR" sz="2800" dirty="0" smtClean="0">
                <a:latin typeface="Arial Narrow" panose="020B0606020202030204" pitchFamily="34" charset="0"/>
              </a:rPr>
              <a:t>ationale créée en 1929 par Suzanne FOUCHE – dédiée à l’accompagnement de personnes en situation de handicap dans leur réinsertion sociale et professionnelle</a:t>
            </a:r>
          </a:p>
          <a:p>
            <a:pPr marL="0" indent="0" algn="just">
              <a:buNone/>
            </a:pPr>
            <a:endParaRPr lang="fr-FR" sz="2800" dirty="0" smtClean="0">
              <a:latin typeface="Arial Narrow" panose="020B0606020202030204" pitchFamily="34" charset="0"/>
            </a:endParaRPr>
          </a:p>
          <a:p>
            <a:pPr algn="just"/>
            <a:r>
              <a:rPr lang="fr-FR" sz="2800" dirty="0" smtClean="0">
                <a:latin typeface="Arial Narrow" panose="020B0606020202030204" pitchFamily="34" charset="0"/>
              </a:rPr>
              <a:t>Une centaine d’établissements en France dont : </a:t>
            </a:r>
          </a:p>
          <a:p>
            <a:pPr>
              <a:buFontTx/>
              <a:buChar char="-"/>
            </a:pPr>
            <a:r>
              <a:rPr lang="fr-FR" sz="2800" dirty="0" smtClean="0">
                <a:latin typeface="Arial Narrow" panose="020B0606020202030204" pitchFamily="34" charset="0"/>
              </a:rPr>
              <a:t>8 U.E.R.O.S.</a:t>
            </a:r>
          </a:p>
          <a:p>
            <a:pPr>
              <a:buFontTx/>
              <a:buChar char="-"/>
            </a:pPr>
            <a:r>
              <a:rPr lang="fr-FR" sz="2800" dirty="0" smtClean="0">
                <a:latin typeface="Arial Narrow" panose="020B0606020202030204" pitchFamily="34" charset="0"/>
              </a:rPr>
              <a:t>26 ESAT dont 15 Hors Les Murs </a:t>
            </a:r>
          </a:p>
          <a:p>
            <a:pPr>
              <a:buFontTx/>
              <a:buChar char="-"/>
            </a:pPr>
            <a:endParaRPr lang="fr-FR" dirty="0">
              <a:latin typeface="Arial Narrow" panose="020B060602020203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5441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b="1" dirty="0">
                <a:solidFill>
                  <a:schemeClr val="tx2"/>
                </a:solidFill>
                <a:latin typeface="Arial Narrow" panose="020B0606020202030204" pitchFamily="34" charset="0"/>
              </a:rPr>
              <a:t>UEROS et ESAT de L’ADAPT Brest </a:t>
            </a:r>
            <a:br>
              <a:rPr lang="fr-FR" sz="3200" b="1" dirty="0">
                <a:solidFill>
                  <a:schemeClr val="tx2"/>
                </a:solidFill>
                <a:latin typeface="Arial Narrow" panose="020B0606020202030204" pitchFamily="34" charset="0"/>
              </a:rPr>
            </a:br>
            <a:r>
              <a:rPr lang="fr-FR" sz="3200" b="1" dirty="0">
                <a:solidFill>
                  <a:schemeClr val="tx2"/>
                </a:solidFill>
                <a:latin typeface="Arial Narrow" panose="020B0606020202030204" pitchFamily="34" charset="0"/>
              </a:rPr>
              <a:t>Témoignage de Marie-Pierre D.</a:t>
            </a:r>
            <a:endParaRPr lang="fr-FR" sz="3200" dirty="0"/>
          </a:p>
        </p:txBody>
      </p:sp>
      <p:sp>
        <p:nvSpPr>
          <p:cNvPr id="3" name="Espace réservé du contenu 2"/>
          <p:cNvSpPr>
            <a:spLocks noGrp="1"/>
          </p:cNvSpPr>
          <p:nvPr>
            <p:ph idx="1"/>
          </p:nvPr>
        </p:nvSpPr>
        <p:spPr/>
        <p:txBody>
          <a:bodyPr>
            <a:normAutofit fontScale="47500" lnSpcReduction="20000"/>
          </a:bodyPr>
          <a:lstStyle/>
          <a:p>
            <a:r>
              <a:rPr lang="fr-FR" b="1" dirty="0" smtClean="0">
                <a:latin typeface="Arial Narrow" panose="020B0606020202030204" pitchFamily="34" charset="0"/>
              </a:rPr>
              <a:t>Orientation UEROS : </a:t>
            </a:r>
            <a:r>
              <a:rPr lang="fr-FR" dirty="0" smtClean="0">
                <a:latin typeface="Arial Narrow" panose="020B0606020202030204" pitchFamily="34" charset="0"/>
              </a:rPr>
              <a:t>Entrée en septembre 2012 (3 ans après son accident cérébral)</a:t>
            </a:r>
          </a:p>
          <a:p>
            <a:pPr>
              <a:buFontTx/>
              <a:buChar char="-"/>
            </a:pPr>
            <a:r>
              <a:rPr lang="fr-FR" dirty="0" smtClean="0">
                <a:latin typeface="Arial Narrow" panose="020B0606020202030204" pitchFamily="34" charset="0"/>
              </a:rPr>
              <a:t>Souhait de retrouver un emploi direct correspondant à ses compétences antérieures mais dans des environnements variés (restauration) </a:t>
            </a:r>
          </a:p>
          <a:p>
            <a:pPr marL="0" indent="0">
              <a:buNone/>
            </a:pPr>
            <a:endParaRPr lang="fr-FR" dirty="0" smtClean="0">
              <a:latin typeface="Arial Narrow" panose="020B0606020202030204" pitchFamily="34" charset="0"/>
            </a:endParaRPr>
          </a:p>
          <a:p>
            <a:pPr marL="0" indent="0">
              <a:buNone/>
            </a:pPr>
            <a:r>
              <a:rPr lang="fr-FR" b="1" dirty="0" smtClean="0">
                <a:latin typeface="Arial Narrow" panose="020B0606020202030204" pitchFamily="34" charset="0"/>
              </a:rPr>
              <a:t>Stages en entreprises : </a:t>
            </a:r>
          </a:p>
          <a:p>
            <a:pPr>
              <a:buFont typeface="Symbol"/>
              <a:buChar char="Þ"/>
            </a:pPr>
            <a:r>
              <a:rPr lang="fr-FR" dirty="0" smtClean="0">
                <a:latin typeface="Arial Narrow" panose="020B0606020202030204" pitchFamily="34" charset="0"/>
              </a:rPr>
              <a:t>Aide de restauration en milieu ordinaire (nécessité constante d’un binôme pour rappeler les consignes)</a:t>
            </a:r>
          </a:p>
          <a:p>
            <a:pPr>
              <a:buFont typeface="Symbol"/>
              <a:buChar char="Þ"/>
            </a:pPr>
            <a:r>
              <a:rPr lang="fr-FR" dirty="0" smtClean="0">
                <a:latin typeface="Arial Narrow" panose="020B0606020202030204" pitchFamily="34" charset="0"/>
              </a:rPr>
              <a:t>Commis de cuisine en chantier d’insertion à temps partiel (problème de rythme et de fatigue)</a:t>
            </a:r>
          </a:p>
          <a:p>
            <a:pPr>
              <a:buFont typeface="Symbol"/>
              <a:buChar char="Þ"/>
            </a:pPr>
            <a:r>
              <a:rPr lang="fr-FR" dirty="0" smtClean="0">
                <a:latin typeface="Arial Narrow" panose="020B0606020202030204" pitchFamily="34" charset="0"/>
              </a:rPr>
              <a:t>Employée de self à l’ESAT des Papillons Blancs (ambiance trop bruyante)</a:t>
            </a:r>
          </a:p>
          <a:p>
            <a:pPr>
              <a:buFont typeface="Symbol"/>
              <a:buChar char="Þ"/>
            </a:pPr>
            <a:r>
              <a:rPr lang="fr-FR" dirty="0" smtClean="0">
                <a:latin typeface="Arial Narrow" panose="020B0606020202030204" pitchFamily="34" charset="0"/>
              </a:rPr>
              <a:t>Découverte de l’ESAT de L’ADAPT Brest durant 3 semaines sur des tâches manuelles et répétitives afin de limiter les conséquences de ses troubles</a:t>
            </a:r>
          </a:p>
          <a:p>
            <a:pPr marL="0" indent="0">
              <a:buNone/>
            </a:pPr>
            <a:endParaRPr lang="fr-FR" b="1" dirty="0" smtClean="0">
              <a:latin typeface="Arial Narrow" panose="020B0606020202030204" pitchFamily="34" charset="0"/>
            </a:endParaRPr>
          </a:p>
          <a:p>
            <a:pPr marL="0" indent="0">
              <a:buNone/>
            </a:pPr>
            <a:r>
              <a:rPr lang="fr-FR" b="1" dirty="0" smtClean="0">
                <a:latin typeface="Arial Narrow" panose="020B0606020202030204" pitchFamily="34" charset="0"/>
              </a:rPr>
              <a:t>Mise en place d’aides techniques : </a:t>
            </a:r>
          </a:p>
          <a:p>
            <a:pPr>
              <a:buFont typeface="Symbol"/>
              <a:buChar char="Þ"/>
            </a:pPr>
            <a:r>
              <a:rPr lang="fr-FR" dirty="0" smtClean="0">
                <a:latin typeface="Arial Narrow" panose="020B0606020202030204" pitchFamily="34" charset="0"/>
              </a:rPr>
              <a:t>Tableau pour la date du jour et les RDV</a:t>
            </a:r>
          </a:p>
          <a:p>
            <a:pPr>
              <a:buFont typeface="Symbol"/>
              <a:buChar char="Þ"/>
            </a:pPr>
            <a:r>
              <a:rPr lang="fr-FR" dirty="0" smtClean="0">
                <a:latin typeface="Arial Narrow" panose="020B0606020202030204" pitchFamily="34" charset="0"/>
              </a:rPr>
              <a:t>Minuteur pour la cuisine </a:t>
            </a:r>
          </a:p>
          <a:p>
            <a:pPr marL="0" indent="0">
              <a:buNone/>
            </a:pPr>
            <a:endParaRPr lang="fr-FR" dirty="0">
              <a:latin typeface="Arial Narrow" panose="020B0606020202030204" pitchFamily="34" charset="0"/>
            </a:endParaRPr>
          </a:p>
          <a:p>
            <a:pPr marL="0" indent="0" algn="just">
              <a:buNone/>
            </a:pPr>
            <a:r>
              <a:rPr lang="fr-FR" b="1" dirty="0" smtClean="0">
                <a:latin typeface="Arial Narrow" panose="020B0606020202030204" pitchFamily="34" charset="0"/>
              </a:rPr>
              <a:t>Conclusion du séjour UEROS </a:t>
            </a:r>
            <a:r>
              <a:rPr lang="fr-FR" dirty="0" smtClean="0">
                <a:latin typeface="Arial Narrow" panose="020B0606020202030204" pitchFamily="34" charset="0"/>
              </a:rPr>
              <a:t>: possibilité de travailler mais dans certaines conditions (rythme de travail adapté, activité uni-tâche avec rappel des consignes, à temps partiel avec un encadrement bienveillant et attentif) donc en ESAT </a:t>
            </a:r>
            <a:endParaRPr lang="fr-FR" dirty="0">
              <a:latin typeface="Arial Narrow" panose="020B060602020203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0198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b="1" dirty="0">
                <a:solidFill>
                  <a:schemeClr val="tx2"/>
                </a:solidFill>
                <a:latin typeface="Arial Narrow" panose="020B0606020202030204" pitchFamily="34" charset="0"/>
              </a:rPr>
              <a:t>UEROS et ESAT de L’ADAPT Brest </a:t>
            </a:r>
            <a:br>
              <a:rPr lang="fr-FR" sz="3200" b="1" dirty="0">
                <a:solidFill>
                  <a:schemeClr val="tx2"/>
                </a:solidFill>
                <a:latin typeface="Arial Narrow" panose="020B0606020202030204" pitchFamily="34" charset="0"/>
              </a:rPr>
            </a:br>
            <a:r>
              <a:rPr lang="fr-FR" sz="3200" b="1" dirty="0">
                <a:solidFill>
                  <a:schemeClr val="tx2"/>
                </a:solidFill>
                <a:latin typeface="Arial Narrow" panose="020B0606020202030204" pitchFamily="34" charset="0"/>
              </a:rPr>
              <a:t>Témoignage de Marie-Pierre D.</a:t>
            </a:r>
            <a:endParaRPr lang="fr-FR" sz="3200" dirty="0"/>
          </a:p>
        </p:txBody>
      </p:sp>
      <p:sp>
        <p:nvSpPr>
          <p:cNvPr id="3" name="Espace réservé du contenu 2"/>
          <p:cNvSpPr>
            <a:spLocks noGrp="1"/>
          </p:cNvSpPr>
          <p:nvPr>
            <p:ph idx="1"/>
          </p:nvPr>
        </p:nvSpPr>
        <p:spPr>
          <a:xfrm>
            <a:off x="457200" y="1600200"/>
            <a:ext cx="8229600" cy="4925144"/>
          </a:xfrm>
        </p:spPr>
        <p:txBody>
          <a:bodyPr>
            <a:normAutofit fontScale="55000" lnSpcReduction="20000"/>
          </a:bodyPr>
          <a:lstStyle/>
          <a:p>
            <a:r>
              <a:rPr lang="fr-FR" b="1" dirty="0" smtClean="0">
                <a:latin typeface="Arial Narrow" panose="020B0606020202030204" pitchFamily="34" charset="0"/>
              </a:rPr>
              <a:t>Intégration à l’ESAT : le 5 janvier 2015 </a:t>
            </a:r>
          </a:p>
          <a:p>
            <a:pPr marL="0" indent="0">
              <a:buNone/>
            </a:pPr>
            <a:endParaRPr lang="fr-FR" b="1" dirty="0" smtClean="0">
              <a:latin typeface="Arial Narrow" panose="020B0606020202030204" pitchFamily="34" charset="0"/>
            </a:endParaRPr>
          </a:p>
          <a:p>
            <a:pPr algn="just">
              <a:buFont typeface="Symbol"/>
              <a:buChar char="Þ"/>
            </a:pPr>
            <a:r>
              <a:rPr lang="fr-FR" dirty="0" smtClean="0">
                <a:latin typeface="Arial Narrow" panose="020B0606020202030204" pitchFamily="34" charset="0"/>
              </a:rPr>
              <a:t> Plusieurs rencontres ont précédé l’entrée pour rassurer Marie Pierre et la convaincre « d’essayer » </a:t>
            </a:r>
          </a:p>
          <a:p>
            <a:pPr marL="0" indent="0" algn="just">
              <a:buNone/>
            </a:pPr>
            <a:endParaRPr lang="fr-FR" dirty="0" smtClean="0">
              <a:latin typeface="Arial Narrow" panose="020B0606020202030204" pitchFamily="34" charset="0"/>
            </a:endParaRPr>
          </a:p>
          <a:p>
            <a:pPr algn="just">
              <a:buFont typeface="Symbol"/>
              <a:buChar char="Þ"/>
            </a:pPr>
            <a:r>
              <a:rPr lang="fr-FR" dirty="0" smtClean="0">
                <a:latin typeface="Arial Narrow" panose="020B0606020202030204" pitchFamily="34" charset="0"/>
              </a:rPr>
              <a:t> Elle se « résigne » et opte pour une entrée à l’ESAT plutôt que de rester chez elle </a:t>
            </a:r>
          </a:p>
          <a:p>
            <a:pPr marL="0" indent="0" algn="just">
              <a:buNone/>
            </a:pPr>
            <a:endParaRPr lang="fr-FR" dirty="0" smtClean="0">
              <a:latin typeface="Arial Narrow" panose="020B0606020202030204" pitchFamily="34" charset="0"/>
            </a:endParaRPr>
          </a:p>
          <a:p>
            <a:pPr algn="just">
              <a:buFont typeface="Symbol"/>
              <a:buChar char="Þ"/>
            </a:pPr>
            <a:r>
              <a:rPr lang="fr-FR" dirty="0" smtClean="0">
                <a:latin typeface="Arial Narrow" panose="020B0606020202030204" pitchFamily="34" charset="0"/>
              </a:rPr>
              <a:t> En un an, elle passe progressivement de 18h/semaine à 35h depuis mars 2016 </a:t>
            </a:r>
          </a:p>
          <a:p>
            <a:pPr marL="0" indent="0" algn="just">
              <a:buNone/>
            </a:pPr>
            <a:endParaRPr lang="fr-FR" dirty="0" smtClean="0">
              <a:latin typeface="Arial Narrow" panose="020B0606020202030204" pitchFamily="34" charset="0"/>
            </a:endParaRPr>
          </a:p>
          <a:p>
            <a:pPr algn="just">
              <a:buFont typeface="Symbol"/>
              <a:buChar char="Þ"/>
            </a:pPr>
            <a:r>
              <a:rPr lang="fr-FR" dirty="0">
                <a:latin typeface="Arial Narrow" panose="020B0606020202030204" pitchFamily="34" charset="0"/>
              </a:rPr>
              <a:t> </a:t>
            </a:r>
            <a:r>
              <a:rPr lang="fr-FR" dirty="0" smtClean="0">
                <a:latin typeface="Arial Narrow" panose="020B0606020202030204" pitchFamily="34" charset="0"/>
              </a:rPr>
              <a:t>Polyvalente, elle œuvre maintenant sur tous les ateliers de l’ESAT et participe régulièrement aux Mises à Disposition collective en milieu ordinaire (sans moniteur)</a:t>
            </a:r>
          </a:p>
          <a:p>
            <a:pPr marL="0" indent="0" algn="just">
              <a:buNone/>
            </a:pPr>
            <a:endParaRPr lang="fr-FR" dirty="0" smtClean="0">
              <a:latin typeface="Arial Narrow" panose="020B0606020202030204" pitchFamily="34" charset="0"/>
            </a:endParaRPr>
          </a:p>
          <a:p>
            <a:pPr algn="just">
              <a:buFont typeface="Symbol"/>
              <a:buChar char="Þ"/>
            </a:pPr>
            <a:r>
              <a:rPr lang="fr-FR" dirty="0">
                <a:latin typeface="Arial Narrow" panose="020B0606020202030204" pitchFamily="34" charset="0"/>
              </a:rPr>
              <a:t> </a:t>
            </a:r>
            <a:r>
              <a:rPr lang="fr-FR" dirty="0" smtClean="0">
                <a:latin typeface="Arial Narrow" panose="020B0606020202030204" pitchFamily="34" charset="0"/>
              </a:rPr>
              <a:t>Au fil des mois, elle gagne en confiance, apprécie l’ambiance calme </a:t>
            </a:r>
            <a:r>
              <a:rPr lang="fr-FR" dirty="0">
                <a:latin typeface="Arial Narrow" panose="020B0606020202030204" pitchFamily="34" charset="0"/>
              </a:rPr>
              <a:t>et la variété des tâches </a:t>
            </a:r>
            <a:r>
              <a:rPr lang="fr-FR" dirty="0" smtClean="0">
                <a:latin typeface="Arial Narrow" panose="020B0606020202030204" pitchFamily="34" charset="0"/>
              </a:rPr>
              <a:t>s’intègre parfaitement aux équipes – elle déjeune dorénavant le midi avec les autres usagers (n’appréhende plus le regard des autres sur elle et a changé le sien)</a:t>
            </a:r>
          </a:p>
          <a:p>
            <a:pPr marL="0" indent="0" algn="just">
              <a:buNone/>
            </a:pPr>
            <a:endParaRPr lang="fr-FR" dirty="0" smtClean="0">
              <a:latin typeface="Arial Narrow" panose="020B0606020202030204" pitchFamily="34" charset="0"/>
            </a:endParaRPr>
          </a:p>
          <a:p>
            <a:pPr algn="just">
              <a:buFont typeface="Symbol"/>
              <a:buChar char="Þ"/>
            </a:pPr>
            <a:r>
              <a:rPr lang="fr-FR" dirty="0" smtClean="0">
                <a:latin typeface="Arial Narrow" panose="020B0606020202030204" pitchFamily="34" charset="0"/>
              </a:rPr>
              <a:t>Actuellement ne se sent pas encore prête à travailler en milieu ordinaire, seule… mais seul l’avenir connait la suite…</a:t>
            </a:r>
          </a:p>
          <a:p>
            <a:pPr>
              <a:buFont typeface="Symbol"/>
              <a:buChar char="Þ"/>
            </a:pPr>
            <a:endParaRPr lang="fr-FR" dirty="0" smtClean="0">
              <a:latin typeface="Arial Narrow" panose="020B0606020202030204" pitchFamily="34" charset="0"/>
            </a:endParaRPr>
          </a:p>
          <a:p>
            <a:pPr>
              <a:buFont typeface="Symbol"/>
              <a:buChar char="Þ"/>
            </a:pPr>
            <a:endParaRPr lang="fr-FR" dirty="0" smtClean="0">
              <a:latin typeface="Arial Narrow" panose="020B0606020202030204" pitchFamily="34" charset="0"/>
            </a:endParaRPr>
          </a:p>
          <a:p>
            <a:pPr>
              <a:buFont typeface="Symbol"/>
              <a:buChar char="Þ"/>
            </a:pPr>
            <a:endParaRPr lang="fr-FR" dirty="0">
              <a:latin typeface="Arial Narrow" panose="020B060602020203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2221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tx2"/>
                </a:solidFill>
                <a:latin typeface="Arial Narrow" panose="020B0606020202030204" pitchFamily="34" charset="0"/>
              </a:rPr>
              <a:t>UEROS de L’ADAPT Brest </a:t>
            </a:r>
            <a:endParaRPr lang="fr-FR" dirty="0"/>
          </a:p>
        </p:txBody>
      </p:sp>
      <p:sp>
        <p:nvSpPr>
          <p:cNvPr id="3" name="Espace réservé du contenu 2"/>
          <p:cNvSpPr>
            <a:spLocks noGrp="1"/>
          </p:cNvSpPr>
          <p:nvPr>
            <p:ph idx="1"/>
          </p:nvPr>
        </p:nvSpPr>
        <p:spPr>
          <a:xfrm>
            <a:off x="457200" y="1600200"/>
            <a:ext cx="8229600" cy="4853136"/>
          </a:xfrm>
        </p:spPr>
        <p:txBody>
          <a:bodyPr>
            <a:normAutofit lnSpcReduction="10000"/>
          </a:bodyPr>
          <a:lstStyle/>
          <a:p>
            <a:pPr marL="0" indent="0" algn="just">
              <a:buNone/>
            </a:pPr>
            <a:endParaRPr lang="fr-FR" sz="2800" dirty="0" smtClean="0">
              <a:latin typeface="Arial Narrow" panose="020B0606020202030204" pitchFamily="34" charset="0"/>
            </a:endParaRPr>
          </a:p>
          <a:p>
            <a:pPr marL="0" indent="0" algn="just">
              <a:buNone/>
            </a:pPr>
            <a:r>
              <a:rPr lang="fr-FR" sz="2800" dirty="0" smtClean="0">
                <a:latin typeface="Arial Narrow" panose="020B0606020202030204" pitchFamily="34" charset="0"/>
              </a:rPr>
              <a:t>L’UEROS accueille les personnes dont le handicap, lié en tout ou partie à des troubles cognitifs ou des troubles du comportement et de la relation affective, résulte d’un traumatisme crânien ou de toute autre lésion cérébrale acquise. </a:t>
            </a:r>
          </a:p>
          <a:p>
            <a:pPr marL="0" indent="0" algn="just">
              <a:buNone/>
            </a:pPr>
            <a:endParaRPr lang="fr-FR" sz="2800" dirty="0">
              <a:latin typeface="Arial Narrow" panose="020B0606020202030204" pitchFamily="34" charset="0"/>
            </a:endParaRPr>
          </a:p>
          <a:p>
            <a:pPr marL="0" indent="0" algn="just">
              <a:buNone/>
            </a:pPr>
            <a:r>
              <a:rPr lang="fr-FR" sz="2800" dirty="0" smtClean="0">
                <a:latin typeface="Arial Narrow" panose="020B0606020202030204" pitchFamily="34" charset="0"/>
              </a:rPr>
              <a:t>Les objectifs, outre une évaluation approfondie de la situation globale, sont </a:t>
            </a:r>
            <a:r>
              <a:rPr lang="fr-FR" sz="2800" b="1" dirty="0" smtClean="0">
                <a:latin typeface="Arial Narrow" panose="020B0606020202030204" pitchFamily="34" charset="0"/>
              </a:rPr>
              <a:t>d’accompagner la personne dans l’élaboration d’un projet de vie comprenant ou non la dimension « travail ». </a:t>
            </a:r>
          </a:p>
          <a:p>
            <a:pPr marL="0" indent="0" algn="just">
              <a:buNone/>
            </a:pPr>
            <a:endParaRPr lang="fr-FR" b="1" dirty="0" smtClean="0">
              <a:latin typeface="Arial Narrow" panose="020B0606020202030204" pitchFamily="34" charset="0"/>
            </a:endParaRPr>
          </a:p>
          <a:p>
            <a:pPr algn="just">
              <a:buFont typeface="Symbol"/>
              <a:buChar char="Þ"/>
            </a:pPr>
            <a:endParaRPr lang="fr-FR" b="1" dirty="0" smtClean="0">
              <a:latin typeface="Arial Narrow" panose="020B0606020202030204" pitchFamily="34" charset="0"/>
            </a:endParaRPr>
          </a:p>
          <a:p>
            <a:pPr marL="0" indent="0" algn="just">
              <a:buNone/>
            </a:pPr>
            <a:endParaRPr lang="fr-FR" b="1" dirty="0" smtClean="0">
              <a:latin typeface="Arial Narrow" panose="020B0606020202030204" pitchFamily="34" charset="0"/>
            </a:endParaRPr>
          </a:p>
          <a:p>
            <a:pPr marL="0" indent="0" algn="just">
              <a:buNone/>
            </a:pPr>
            <a:endParaRPr lang="fr-FR" b="1" dirty="0">
              <a:latin typeface="Arial Narrow" panose="020B0606020202030204" pitchFamily="34" charset="0"/>
            </a:endParaRPr>
          </a:p>
          <a:p>
            <a:pPr marL="0" indent="0" algn="just">
              <a:buNone/>
            </a:pPr>
            <a:endParaRPr lang="fr-FR" b="1" dirty="0">
              <a:latin typeface="Arial Narrow" panose="020B060602020203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1535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tx2"/>
                </a:solidFill>
                <a:latin typeface="Arial Narrow" panose="020B0606020202030204" pitchFamily="34" charset="0"/>
              </a:rPr>
              <a:t>UEROS de L’ADAPT Brest </a:t>
            </a:r>
            <a:endParaRPr lang="fr-FR" dirty="0"/>
          </a:p>
        </p:txBody>
      </p:sp>
      <p:sp>
        <p:nvSpPr>
          <p:cNvPr id="3" name="Espace réservé du contenu 2"/>
          <p:cNvSpPr>
            <a:spLocks noGrp="1"/>
          </p:cNvSpPr>
          <p:nvPr>
            <p:ph idx="1"/>
          </p:nvPr>
        </p:nvSpPr>
        <p:spPr>
          <a:xfrm>
            <a:off x="323528" y="1484784"/>
            <a:ext cx="8363272" cy="5040560"/>
          </a:xfrm>
        </p:spPr>
        <p:txBody>
          <a:bodyPr>
            <a:noAutofit/>
          </a:bodyPr>
          <a:lstStyle/>
          <a:p>
            <a:pPr marL="0" indent="0">
              <a:buNone/>
            </a:pPr>
            <a:r>
              <a:rPr lang="fr-FR" sz="1800" b="1" dirty="0" smtClean="0">
                <a:solidFill>
                  <a:schemeClr val="tx2"/>
                </a:solidFill>
                <a:latin typeface="Arial Narrow" panose="020B0606020202030204" pitchFamily="34" charset="0"/>
              </a:rPr>
              <a:t>Quelques chiffres :</a:t>
            </a:r>
          </a:p>
          <a:p>
            <a:pPr marL="0" indent="0">
              <a:buNone/>
            </a:pPr>
            <a:endParaRPr lang="fr-FR" sz="1400" dirty="0" smtClean="0"/>
          </a:p>
          <a:p>
            <a:pPr marL="0" indent="0" algn="just">
              <a:buNone/>
            </a:pPr>
            <a:r>
              <a:rPr lang="fr-FR" sz="1600" b="1" dirty="0">
                <a:latin typeface="Arial Narrow" panose="020B0606020202030204" pitchFamily="34" charset="0"/>
              </a:rPr>
              <a:t>Sur les 5 dernières années, L’UEROS de L’ADAPT Brest a suivi 6</a:t>
            </a:r>
            <a:r>
              <a:rPr lang="fr-FR" sz="1600" b="1" dirty="0" smtClean="0">
                <a:latin typeface="Arial Narrow" panose="020B0606020202030204" pitchFamily="34" charset="0"/>
              </a:rPr>
              <a:t>5 </a:t>
            </a:r>
            <a:r>
              <a:rPr lang="fr-FR" sz="1600" b="1" dirty="0">
                <a:latin typeface="Arial Narrow" panose="020B0606020202030204" pitchFamily="34" charset="0"/>
              </a:rPr>
              <a:t>personnes (une </a:t>
            </a:r>
            <a:r>
              <a:rPr lang="fr-FR" sz="1600" b="1" dirty="0" smtClean="0">
                <a:latin typeface="Arial Narrow" panose="020B0606020202030204" pitchFamily="34" charset="0"/>
              </a:rPr>
              <a:t>dizaine </a:t>
            </a:r>
            <a:r>
              <a:rPr lang="fr-FR" sz="1600" b="1" dirty="0">
                <a:latin typeface="Arial Narrow" panose="020B0606020202030204" pitchFamily="34" charset="0"/>
              </a:rPr>
              <a:t>par an) : </a:t>
            </a:r>
          </a:p>
          <a:p>
            <a:pPr marL="0" indent="0" algn="just">
              <a:buNone/>
            </a:pPr>
            <a:endParaRPr lang="fr-FR" sz="1600" b="1" dirty="0">
              <a:latin typeface="Arial Narrow" panose="020B0606020202030204" pitchFamily="34" charset="0"/>
            </a:endParaRPr>
          </a:p>
          <a:p>
            <a:pPr algn="just">
              <a:buFont typeface="Symbol"/>
              <a:buChar char="Þ"/>
            </a:pPr>
            <a:r>
              <a:rPr lang="fr-FR" sz="1600" b="1" dirty="0">
                <a:latin typeface="Arial Narrow" panose="020B0606020202030204" pitchFamily="34" charset="0"/>
              </a:rPr>
              <a:t>34 ans d’âge moyen dont 44% de moins de 30 ans </a:t>
            </a:r>
            <a:r>
              <a:rPr lang="fr-FR" sz="1600" dirty="0">
                <a:latin typeface="Arial Narrow" panose="020B0606020202030204" pitchFamily="34" charset="0"/>
              </a:rPr>
              <a:t>(qui ont été victimes d’accident à l’adolescence ou peu de temps après leur entrée dans la vie active) </a:t>
            </a:r>
            <a:endParaRPr lang="fr-FR" sz="1600" dirty="0" smtClean="0">
              <a:latin typeface="Arial Narrow" panose="020B0606020202030204" pitchFamily="34" charset="0"/>
            </a:endParaRPr>
          </a:p>
          <a:p>
            <a:pPr marL="0" indent="0" algn="just">
              <a:buNone/>
            </a:pPr>
            <a:r>
              <a:rPr lang="fr-FR" sz="1600" dirty="0" smtClean="0">
                <a:latin typeface="Arial Narrow" panose="020B0606020202030204" pitchFamily="34" charset="0"/>
              </a:rPr>
              <a:t> </a:t>
            </a:r>
          </a:p>
          <a:p>
            <a:pPr algn="just">
              <a:buFont typeface="Symbol"/>
              <a:buChar char="Þ"/>
            </a:pPr>
            <a:r>
              <a:rPr lang="fr-FR" sz="1600" b="1" dirty="0" smtClean="0">
                <a:latin typeface="Arial Narrow" panose="020B0606020202030204" pitchFamily="34" charset="0"/>
              </a:rPr>
              <a:t>68% d’hommes</a:t>
            </a:r>
          </a:p>
          <a:p>
            <a:pPr marL="0" indent="0" algn="just">
              <a:buNone/>
            </a:pPr>
            <a:endParaRPr lang="fr-FR" sz="1600" b="1" dirty="0" smtClean="0">
              <a:latin typeface="Arial Narrow" panose="020B0606020202030204" pitchFamily="34" charset="0"/>
            </a:endParaRPr>
          </a:p>
          <a:p>
            <a:pPr algn="just">
              <a:buFont typeface="Symbol"/>
              <a:buChar char="Þ"/>
            </a:pPr>
            <a:r>
              <a:rPr lang="fr-FR" sz="1600" dirty="0" smtClean="0">
                <a:latin typeface="Arial Narrow" panose="020B0606020202030204" pitchFamily="34" charset="0"/>
              </a:rPr>
              <a:t>près </a:t>
            </a:r>
            <a:r>
              <a:rPr lang="fr-FR" sz="1600" dirty="0">
                <a:latin typeface="Arial Narrow" panose="020B0606020202030204" pitchFamily="34" charset="0"/>
              </a:rPr>
              <a:t>de </a:t>
            </a:r>
            <a:r>
              <a:rPr lang="fr-FR" sz="1600" b="1" dirty="0">
                <a:latin typeface="Arial Narrow" panose="020B0606020202030204" pitchFamily="34" charset="0"/>
              </a:rPr>
              <a:t>50% ont un niveau Bac </a:t>
            </a:r>
            <a:r>
              <a:rPr lang="fr-FR" sz="1600" b="1" dirty="0" smtClean="0">
                <a:latin typeface="Arial Narrow" panose="020B0606020202030204" pitchFamily="34" charset="0"/>
              </a:rPr>
              <a:t>minimum</a:t>
            </a:r>
          </a:p>
          <a:p>
            <a:pPr marL="0" indent="0" algn="just">
              <a:buNone/>
            </a:pPr>
            <a:endParaRPr lang="fr-FR" sz="1600" b="1" dirty="0" smtClean="0">
              <a:latin typeface="Arial Narrow" panose="020B0606020202030204" pitchFamily="34" charset="0"/>
            </a:endParaRPr>
          </a:p>
          <a:p>
            <a:pPr algn="just">
              <a:buFont typeface="Symbol"/>
              <a:buChar char="Þ"/>
            </a:pPr>
            <a:r>
              <a:rPr lang="fr-FR" sz="1600" b="1" dirty="0" smtClean="0">
                <a:latin typeface="Arial Narrow" panose="020B0606020202030204" pitchFamily="34" charset="0"/>
              </a:rPr>
              <a:t>65% ont été victimes de Traumatisme Crânien </a:t>
            </a:r>
            <a:r>
              <a:rPr lang="fr-FR" sz="1600" dirty="0" smtClean="0">
                <a:latin typeface="Arial Narrow" panose="020B0606020202030204" pitchFamily="34" charset="0"/>
              </a:rPr>
              <a:t>– 21%  d’AVC et 13% d’autres lésions cérébrales (rupture d’anévrisme, anoxie, tumeur…)</a:t>
            </a:r>
          </a:p>
          <a:p>
            <a:pPr marL="0" indent="0" algn="just">
              <a:buNone/>
            </a:pPr>
            <a:endParaRPr lang="fr-FR" sz="1600" dirty="0">
              <a:latin typeface="Arial Narrow" panose="020B0606020202030204" pitchFamily="34" charset="0"/>
            </a:endParaRPr>
          </a:p>
          <a:p>
            <a:pPr algn="just">
              <a:buFont typeface="Symbol"/>
              <a:buChar char="Þ"/>
            </a:pPr>
            <a:r>
              <a:rPr lang="fr-FR" sz="1600" dirty="0">
                <a:latin typeface="Arial Narrow" panose="020B0606020202030204" pitchFamily="34" charset="0"/>
              </a:rPr>
              <a:t>T</a:t>
            </a:r>
            <a:r>
              <a:rPr lang="fr-FR" sz="1600" dirty="0" smtClean="0">
                <a:latin typeface="Arial Narrow" panose="020B0606020202030204" pitchFamily="34" charset="0"/>
              </a:rPr>
              <a:t>outes </a:t>
            </a:r>
            <a:r>
              <a:rPr lang="fr-FR" sz="1600" dirty="0">
                <a:latin typeface="Arial Narrow" panose="020B0606020202030204" pitchFamily="34" charset="0"/>
              </a:rPr>
              <a:t>ces personnes présentent le souhait d’une </a:t>
            </a:r>
            <a:r>
              <a:rPr lang="fr-FR" sz="1600" dirty="0" smtClean="0">
                <a:latin typeface="Arial Narrow" panose="020B0606020202030204" pitchFamily="34" charset="0"/>
              </a:rPr>
              <a:t>insertion </a:t>
            </a:r>
            <a:r>
              <a:rPr lang="fr-FR" sz="1600" dirty="0">
                <a:latin typeface="Arial Narrow" panose="020B0606020202030204" pitchFamily="34" charset="0"/>
              </a:rPr>
              <a:t>ou d’un retour à une vie professionnelle en intégrant l’UEROS, toutefois peu sont inscrites à Pôle Emploi et </a:t>
            </a:r>
            <a:r>
              <a:rPr lang="fr-FR" sz="1600" b="1" dirty="0">
                <a:latin typeface="Arial Narrow" panose="020B0606020202030204" pitchFamily="34" charset="0"/>
              </a:rPr>
              <a:t>36% d’entre elles bénéficient déjà de pension d’invalidité 2</a:t>
            </a:r>
            <a:r>
              <a:rPr lang="fr-FR" sz="1600" b="1" baseline="30000" dirty="0">
                <a:latin typeface="Arial Narrow" panose="020B0606020202030204" pitchFamily="34" charset="0"/>
              </a:rPr>
              <a:t>ème</a:t>
            </a:r>
            <a:r>
              <a:rPr lang="fr-FR" sz="1600" b="1" dirty="0">
                <a:latin typeface="Arial Narrow" panose="020B0606020202030204" pitchFamily="34" charset="0"/>
              </a:rPr>
              <a:t> catégorie, d’AAH ou de rente </a:t>
            </a:r>
            <a:endParaRPr lang="fr-FR" sz="1600" b="1" dirty="0" smtClean="0">
              <a:latin typeface="Arial Narrow" panose="020B0606020202030204" pitchFamily="34" charset="0"/>
            </a:endParaRPr>
          </a:p>
          <a:p>
            <a:pPr algn="just">
              <a:buFont typeface="Symbol"/>
              <a:buChar char="Þ"/>
            </a:pPr>
            <a:endParaRPr lang="fr-FR" sz="1600" b="1" dirty="0">
              <a:latin typeface="Arial Narrow" panose="020B0606020202030204" pitchFamily="34" charset="0"/>
            </a:endParaRPr>
          </a:p>
          <a:p>
            <a:pPr marL="0" indent="0">
              <a:buNone/>
            </a:pPr>
            <a:r>
              <a:rPr lang="fr-FR" sz="1600" dirty="0" smtClean="0"/>
              <a:t> </a:t>
            </a:r>
          </a:p>
          <a:p>
            <a:pPr marL="0" indent="0">
              <a:buNone/>
            </a:pPr>
            <a:endParaRPr lang="fr-FR" sz="14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6703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solidFill>
                <a:latin typeface="Arial Narrow" panose="020B0606020202030204" pitchFamily="34" charset="0"/>
              </a:rPr>
              <a:t>UEROS </a:t>
            </a:r>
            <a:r>
              <a:rPr lang="fr-FR" b="1" dirty="0">
                <a:solidFill>
                  <a:schemeClr val="tx2"/>
                </a:solidFill>
                <a:latin typeface="Arial Narrow" panose="020B0606020202030204" pitchFamily="34" charset="0"/>
              </a:rPr>
              <a:t>de L’ADAPT Brest </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lgn="just">
              <a:buNone/>
            </a:pPr>
            <a:r>
              <a:rPr lang="fr-FR" b="1" dirty="0" smtClean="0">
                <a:latin typeface="Arial Narrow" panose="020B0606020202030204" pitchFamily="34" charset="0"/>
              </a:rPr>
              <a:t>Le travail sur l’insertion professionnelle en UEROS : </a:t>
            </a:r>
            <a:r>
              <a:rPr lang="fr-FR" b="1" dirty="0">
                <a:latin typeface="Arial Narrow" panose="020B0606020202030204" pitchFamily="34" charset="0"/>
              </a:rPr>
              <a:t>E</a:t>
            </a:r>
            <a:r>
              <a:rPr lang="fr-FR" b="1" dirty="0" smtClean="0">
                <a:latin typeface="Arial Narrow" panose="020B0606020202030204" pitchFamily="34" charset="0"/>
              </a:rPr>
              <a:t>tape par étape</a:t>
            </a:r>
          </a:p>
          <a:p>
            <a:pPr marL="0" indent="0" algn="just">
              <a:buNone/>
            </a:pPr>
            <a:endParaRPr lang="fr-FR" dirty="0" smtClean="0">
              <a:latin typeface="Arial Narrow" panose="020B0606020202030204" pitchFamily="34" charset="0"/>
            </a:endParaRPr>
          </a:p>
          <a:p>
            <a:pPr algn="just">
              <a:buFont typeface="Arial" charset="0"/>
              <a:buChar char="•"/>
            </a:pPr>
            <a:r>
              <a:rPr lang="fr-FR" dirty="0" smtClean="0">
                <a:latin typeface="Arial Narrow" panose="020B0606020202030204" pitchFamily="34" charset="0"/>
              </a:rPr>
              <a:t>Une phase de bilans, </a:t>
            </a:r>
            <a:r>
              <a:rPr lang="fr-FR" dirty="0">
                <a:latin typeface="Arial Narrow" panose="020B0606020202030204" pitchFamily="34" charset="0"/>
              </a:rPr>
              <a:t>u</a:t>
            </a:r>
            <a:r>
              <a:rPr lang="fr-FR" dirty="0" smtClean="0">
                <a:latin typeface="Arial Narrow" panose="020B0606020202030204" pitchFamily="34" charset="0"/>
              </a:rPr>
              <a:t>ne réflexion commune sur les projets et une confrontation concrète avec le milieu du travail au travers de stages pratiques (en entreprises ordinaires, adaptées et/ou en secteur protégé) – au minimum 2 mois au total au sein d’environnements différents </a:t>
            </a:r>
          </a:p>
          <a:p>
            <a:pPr marL="0" indent="0" algn="just">
              <a:buNone/>
            </a:pPr>
            <a:r>
              <a:rPr lang="fr-FR" dirty="0" smtClean="0">
                <a:latin typeface="Arial Narrow" panose="020B0606020202030204" pitchFamily="34" charset="0"/>
              </a:rPr>
              <a:t> </a:t>
            </a:r>
          </a:p>
          <a:p>
            <a:pPr algn="just">
              <a:buFont typeface="Arial" charset="0"/>
              <a:buChar char="•"/>
            </a:pPr>
            <a:r>
              <a:rPr lang="fr-FR" dirty="0" smtClean="0">
                <a:latin typeface="Arial Narrow" panose="020B0606020202030204" pitchFamily="34" charset="0"/>
              </a:rPr>
              <a:t>Une phase nécessaire de renonciation </a:t>
            </a:r>
            <a:r>
              <a:rPr lang="fr-FR" dirty="0">
                <a:latin typeface="Arial Narrow" panose="020B0606020202030204" pitchFamily="34" charset="0"/>
              </a:rPr>
              <a:t>à</a:t>
            </a:r>
            <a:r>
              <a:rPr lang="fr-FR" dirty="0" smtClean="0">
                <a:latin typeface="Arial Narrow" panose="020B0606020202030204" pitchFamily="34" charset="0"/>
              </a:rPr>
              <a:t> « l’avant » ou à un idéal (en lien avec le niveau d’études ou le métier antérieur) souvent douloureuse pour la personne et son entourage</a:t>
            </a:r>
          </a:p>
          <a:p>
            <a:pPr marL="0" indent="0" algn="just">
              <a:buNone/>
            </a:pPr>
            <a:endParaRPr lang="fr-FR" dirty="0" smtClean="0">
              <a:latin typeface="Arial Narrow" panose="020B0606020202030204" pitchFamily="34" charset="0"/>
            </a:endParaRPr>
          </a:p>
          <a:p>
            <a:pPr algn="just">
              <a:buFont typeface="Arial" charset="0"/>
              <a:buChar char="•"/>
            </a:pPr>
            <a:r>
              <a:rPr lang="fr-FR" dirty="0" smtClean="0">
                <a:latin typeface="Arial Narrow" panose="020B0606020202030204" pitchFamily="34" charset="0"/>
              </a:rPr>
              <a:t>Chaque solution d’insertion ou de réinsertion est le résultat d’un COMPROMIS entre les désirs de la personne (et/ou de sa famille), ses capacités physiques et neurocognitives et les exigences du monde du travail </a:t>
            </a:r>
            <a:endParaRPr lang="fr-FR" dirty="0">
              <a:latin typeface="Arial Narrow" panose="020B060602020203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4527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chemeClr val="tx2"/>
                </a:solidFill>
                <a:latin typeface="Arial Narrow" panose="020B0606020202030204" pitchFamily="34" charset="0"/>
              </a:rPr>
              <a:t>UEROS de L’ADAPT </a:t>
            </a:r>
            <a:r>
              <a:rPr lang="fr-FR" b="1" dirty="0" smtClean="0">
                <a:solidFill>
                  <a:schemeClr val="tx2"/>
                </a:solidFill>
                <a:latin typeface="Arial Narrow" panose="020B0606020202030204" pitchFamily="34" charset="0"/>
              </a:rPr>
              <a:t>Brest</a:t>
            </a:r>
            <a:br>
              <a:rPr lang="fr-FR" b="1" dirty="0" smtClean="0">
                <a:solidFill>
                  <a:schemeClr val="tx2"/>
                </a:solidFill>
                <a:latin typeface="Arial Narrow" panose="020B0606020202030204" pitchFamily="34" charset="0"/>
              </a:rPr>
            </a:br>
            <a:r>
              <a:rPr lang="fr-FR" sz="3100" b="1" dirty="0" smtClean="0">
                <a:solidFill>
                  <a:schemeClr val="tx2"/>
                </a:solidFill>
                <a:latin typeface="Arial Narrow" panose="020B0606020202030204" pitchFamily="34" charset="0"/>
              </a:rPr>
              <a:t>Sorties de 2011 à 2015 (57 personnes)</a:t>
            </a:r>
            <a:endParaRPr lang="fr-FR" sz="3100"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511130608"/>
              </p:ext>
            </p:extLst>
          </p:nvPr>
        </p:nvGraphicFramePr>
        <p:xfrm>
          <a:off x="457200" y="1600200"/>
          <a:ext cx="8229600" cy="4622800"/>
        </p:xfrm>
        <a:graphic>
          <a:graphicData uri="http://schemas.openxmlformats.org/drawingml/2006/table">
            <a:tbl>
              <a:tblPr firstRow="1" bandRow="1">
                <a:tableStyleId>{5C22544A-7EE6-4342-B048-85BDC9FD1C3A}</a:tableStyleId>
              </a:tblPr>
              <a:tblGrid>
                <a:gridCol w="4690864"/>
                <a:gridCol w="2448272"/>
                <a:gridCol w="1090464"/>
              </a:tblGrid>
              <a:tr h="370840">
                <a:tc>
                  <a:txBody>
                    <a:bodyPr/>
                    <a:lstStyle/>
                    <a:p>
                      <a:endParaRPr lang="fr-FR" dirty="0">
                        <a:latin typeface="Arial Narrow" panose="020B0606020202030204" pitchFamily="34" charset="0"/>
                      </a:endParaRPr>
                    </a:p>
                  </a:txBody>
                  <a:tcPr/>
                </a:tc>
                <a:tc>
                  <a:txBody>
                    <a:bodyPr/>
                    <a:lstStyle/>
                    <a:p>
                      <a:pPr algn="ctr"/>
                      <a:endParaRPr lang="fr-FR" dirty="0" smtClean="0">
                        <a:latin typeface="Arial Narrow" panose="020B0606020202030204" pitchFamily="34" charset="0"/>
                      </a:endParaRPr>
                    </a:p>
                    <a:p>
                      <a:pPr algn="ctr"/>
                      <a:r>
                        <a:rPr lang="fr-FR" dirty="0" smtClean="0">
                          <a:latin typeface="Arial Narrow" panose="020B0606020202030204" pitchFamily="34" charset="0"/>
                        </a:rPr>
                        <a:t>Nombre de personnes</a:t>
                      </a:r>
                    </a:p>
                    <a:p>
                      <a:pPr algn="ctr"/>
                      <a:endParaRPr lang="fr-FR" dirty="0">
                        <a:latin typeface="Arial Narrow" panose="020B0606020202030204" pitchFamily="34" charset="0"/>
                      </a:endParaRPr>
                    </a:p>
                  </a:txBody>
                  <a:tcPr/>
                </a:tc>
                <a:tc>
                  <a:txBody>
                    <a:bodyPr/>
                    <a:lstStyle/>
                    <a:p>
                      <a:pPr algn="ctr"/>
                      <a:endParaRPr lang="fr-FR" dirty="0" smtClean="0">
                        <a:latin typeface="Arial Narrow" panose="020B0606020202030204" pitchFamily="34" charset="0"/>
                      </a:endParaRPr>
                    </a:p>
                    <a:p>
                      <a:pPr algn="ctr"/>
                      <a:r>
                        <a:rPr lang="fr-FR" dirty="0" smtClean="0">
                          <a:latin typeface="Arial Narrow" panose="020B0606020202030204" pitchFamily="34" charset="0"/>
                        </a:rPr>
                        <a:t>%</a:t>
                      </a:r>
                      <a:endParaRPr lang="fr-FR" dirty="0">
                        <a:latin typeface="Arial Narrow" panose="020B0606020202030204" pitchFamily="34" charset="0"/>
                      </a:endParaRPr>
                    </a:p>
                  </a:txBody>
                  <a:tcPr/>
                </a:tc>
              </a:tr>
              <a:tr h="370840">
                <a:tc>
                  <a:txBody>
                    <a:bodyPr/>
                    <a:lstStyle/>
                    <a:p>
                      <a:r>
                        <a:rPr lang="fr-FR" b="1" dirty="0" smtClean="0">
                          <a:latin typeface="Arial Narrow" panose="020B0606020202030204" pitchFamily="34" charset="0"/>
                        </a:rPr>
                        <a:t>Insertion professionnelle </a:t>
                      </a:r>
                      <a:endParaRPr lang="fr-FR" b="1" dirty="0">
                        <a:latin typeface="Arial Narrow" panose="020B0606020202030204" pitchFamily="34" charset="0"/>
                      </a:endParaRPr>
                    </a:p>
                  </a:txBody>
                  <a:tcPr>
                    <a:solidFill>
                      <a:schemeClr val="accent2">
                        <a:lumMod val="20000"/>
                        <a:lumOff val="80000"/>
                      </a:schemeClr>
                    </a:solidFill>
                  </a:tcPr>
                </a:tc>
                <a:tc>
                  <a:txBody>
                    <a:bodyPr/>
                    <a:lstStyle/>
                    <a:p>
                      <a:pPr algn="ctr"/>
                      <a:r>
                        <a:rPr lang="fr-FR" dirty="0" smtClean="0">
                          <a:latin typeface="Arial Narrow" panose="020B0606020202030204" pitchFamily="34" charset="0"/>
                        </a:rPr>
                        <a:t>28</a:t>
                      </a:r>
                      <a:endParaRPr lang="fr-FR" dirty="0">
                        <a:latin typeface="Arial Narrow" panose="020B0606020202030204" pitchFamily="34" charset="0"/>
                      </a:endParaRPr>
                    </a:p>
                  </a:txBody>
                  <a:tcPr>
                    <a:solidFill>
                      <a:schemeClr val="accent2">
                        <a:lumMod val="20000"/>
                        <a:lumOff val="80000"/>
                      </a:schemeClr>
                    </a:solidFill>
                  </a:tcPr>
                </a:tc>
                <a:tc>
                  <a:txBody>
                    <a:bodyPr/>
                    <a:lstStyle/>
                    <a:p>
                      <a:pPr algn="ctr"/>
                      <a:r>
                        <a:rPr lang="fr-FR" dirty="0" smtClean="0">
                          <a:latin typeface="Arial Narrow" panose="020B0606020202030204" pitchFamily="34" charset="0"/>
                        </a:rPr>
                        <a:t>49%</a:t>
                      </a:r>
                      <a:endParaRPr lang="fr-FR" dirty="0">
                        <a:latin typeface="Arial Narrow" panose="020B0606020202030204" pitchFamily="34" charset="0"/>
                      </a:endParaRPr>
                    </a:p>
                  </a:txBody>
                  <a:tcPr>
                    <a:solidFill>
                      <a:schemeClr val="accent2">
                        <a:lumMod val="20000"/>
                        <a:lumOff val="80000"/>
                      </a:schemeClr>
                    </a:solidFill>
                  </a:tcPr>
                </a:tc>
              </a:tr>
              <a:tr h="370840">
                <a:tc>
                  <a:txBody>
                    <a:bodyPr/>
                    <a:lstStyle/>
                    <a:p>
                      <a:r>
                        <a:rPr lang="fr-FR" dirty="0" smtClean="0">
                          <a:latin typeface="Arial Narrow" panose="020B0606020202030204" pitchFamily="34" charset="0"/>
                        </a:rPr>
                        <a:t>Entrée en formation</a:t>
                      </a:r>
                      <a:endParaRPr lang="fr-FR" dirty="0">
                        <a:latin typeface="Arial Narrow" panose="020B0606020202030204" pitchFamily="34" charset="0"/>
                      </a:endParaRPr>
                    </a:p>
                  </a:txBody>
                  <a:tcPr/>
                </a:tc>
                <a:tc>
                  <a:txBody>
                    <a:bodyPr/>
                    <a:lstStyle/>
                    <a:p>
                      <a:pPr algn="ctr"/>
                      <a:r>
                        <a:rPr lang="fr-FR" dirty="0" smtClean="0">
                          <a:latin typeface="Arial Narrow" panose="020B0606020202030204" pitchFamily="34" charset="0"/>
                        </a:rPr>
                        <a:t>2</a:t>
                      </a:r>
                      <a:endParaRPr lang="fr-FR" dirty="0">
                        <a:latin typeface="Arial Narrow" panose="020B0606020202030204" pitchFamily="34" charset="0"/>
                      </a:endParaRPr>
                    </a:p>
                  </a:txBody>
                  <a:tcPr/>
                </a:tc>
                <a:tc>
                  <a:txBody>
                    <a:bodyPr/>
                    <a:lstStyle/>
                    <a:p>
                      <a:pPr algn="ctr"/>
                      <a:r>
                        <a:rPr lang="fr-FR" dirty="0" smtClean="0">
                          <a:latin typeface="Arial Narrow" panose="020B0606020202030204" pitchFamily="34" charset="0"/>
                        </a:rPr>
                        <a:t>3.5%</a:t>
                      </a:r>
                      <a:endParaRPr lang="fr-FR" dirty="0">
                        <a:latin typeface="Arial Narrow" panose="020B0606020202030204" pitchFamily="34" charset="0"/>
                      </a:endParaRPr>
                    </a:p>
                  </a:txBody>
                  <a:tcPr/>
                </a:tc>
              </a:tr>
              <a:tr h="370840">
                <a:tc>
                  <a:txBody>
                    <a:bodyPr/>
                    <a:lstStyle/>
                    <a:p>
                      <a:r>
                        <a:rPr lang="fr-FR" dirty="0" smtClean="0">
                          <a:latin typeface="Arial Narrow" panose="020B0606020202030204" pitchFamily="34" charset="0"/>
                        </a:rPr>
                        <a:t>Signature d’un contrat  (CDD,</a:t>
                      </a:r>
                      <a:r>
                        <a:rPr lang="fr-FR" baseline="0" dirty="0" smtClean="0">
                          <a:latin typeface="Arial Narrow" panose="020B0606020202030204" pitchFamily="34" charset="0"/>
                        </a:rPr>
                        <a:t> CDI…)</a:t>
                      </a:r>
                      <a:endParaRPr lang="fr-FR" dirty="0">
                        <a:latin typeface="Arial Narrow" panose="020B0606020202030204" pitchFamily="34" charset="0"/>
                      </a:endParaRPr>
                    </a:p>
                  </a:txBody>
                  <a:tcPr/>
                </a:tc>
                <a:tc>
                  <a:txBody>
                    <a:bodyPr/>
                    <a:lstStyle/>
                    <a:p>
                      <a:pPr algn="ctr"/>
                      <a:r>
                        <a:rPr lang="fr-FR" dirty="0" smtClean="0">
                          <a:latin typeface="Arial Narrow" panose="020B0606020202030204" pitchFamily="34" charset="0"/>
                        </a:rPr>
                        <a:t>12</a:t>
                      </a:r>
                      <a:r>
                        <a:rPr lang="fr-FR" baseline="0" dirty="0" smtClean="0">
                          <a:latin typeface="Arial Narrow" panose="020B0606020202030204" pitchFamily="34" charset="0"/>
                        </a:rPr>
                        <a:t> </a:t>
                      </a:r>
                      <a:r>
                        <a:rPr lang="fr-FR" sz="1400" baseline="0" dirty="0" smtClean="0">
                          <a:latin typeface="Arial Narrow" panose="020B0606020202030204" pitchFamily="34" charset="0"/>
                        </a:rPr>
                        <a:t>(</a:t>
                      </a:r>
                      <a:r>
                        <a:rPr lang="fr-FR" sz="1400" dirty="0" smtClean="0">
                          <a:latin typeface="Arial Narrow" panose="020B0606020202030204" pitchFamily="34" charset="0"/>
                        </a:rPr>
                        <a:t>11 CDD – 1</a:t>
                      </a:r>
                      <a:r>
                        <a:rPr lang="fr-FR" sz="1400" baseline="0" dirty="0" smtClean="0">
                          <a:latin typeface="Arial Narrow" panose="020B0606020202030204" pitchFamily="34" charset="0"/>
                        </a:rPr>
                        <a:t> CDI)</a:t>
                      </a:r>
                      <a:endParaRPr lang="fr-FR" sz="1400" dirty="0">
                        <a:latin typeface="Arial Narrow" panose="020B0606020202030204" pitchFamily="34" charset="0"/>
                      </a:endParaRPr>
                    </a:p>
                  </a:txBody>
                  <a:tcPr/>
                </a:tc>
                <a:tc>
                  <a:txBody>
                    <a:bodyPr/>
                    <a:lstStyle/>
                    <a:p>
                      <a:pPr algn="ctr"/>
                      <a:r>
                        <a:rPr lang="fr-FR" dirty="0" smtClean="0">
                          <a:latin typeface="Arial Narrow" panose="020B0606020202030204" pitchFamily="34" charset="0"/>
                        </a:rPr>
                        <a:t>21%</a:t>
                      </a:r>
                      <a:endParaRPr lang="fr-FR" dirty="0">
                        <a:latin typeface="Arial Narrow" panose="020B0606020202030204" pitchFamily="34" charset="0"/>
                      </a:endParaRPr>
                    </a:p>
                  </a:txBody>
                  <a:tcPr/>
                </a:tc>
              </a:tr>
              <a:tr h="370840">
                <a:tc>
                  <a:txBody>
                    <a:bodyPr/>
                    <a:lstStyle/>
                    <a:p>
                      <a:r>
                        <a:rPr lang="fr-FR" dirty="0" smtClean="0">
                          <a:latin typeface="Arial Narrow" panose="020B0606020202030204" pitchFamily="34" charset="0"/>
                        </a:rPr>
                        <a:t>Poursuite de l’activité salariée dans l’entreprise</a:t>
                      </a:r>
                      <a:endParaRPr lang="fr-FR" dirty="0">
                        <a:latin typeface="Arial Narrow" panose="020B0606020202030204" pitchFamily="34" charset="0"/>
                      </a:endParaRPr>
                    </a:p>
                  </a:txBody>
                  <a:tcPr/>
                </a:tc>
                <a:tc>
                  <a:txBody>
                    <a:bodyPr/>
                    <a:lstStyle/>
                    <a:p>
                      <a:pPr algn="ctr"/>
                      <a:r>
                        <a:rPr lang="fr-FR" dirty="0" smtClean="0">
                          <a:latin typeface="Arial Narrow" panose="020B0606020202030204" pitchFamily="34" charset="0"/>
                        </a:rPr>
                        <a:t>4</a:t>
                      </a:r>
                      <a:endParaRPr lang="fr-FR" dirty="0">
                        <a:latin typeface="Arial Narrow" panose="020B0606020202030204" pitchFamily="34" charset="0"/>
                      </a:endParaRPr>
                    </a:p>
                  </a:txBody>
                  <a:tcPr/>
                </a:tc>
                <a:tc>
                  <a:txBody>
                    <a:bodyPr/>
                    <a:lstStyle/>
                    <a:p>
                      <a:pPr algn="ctr"/>
                      <a:r>
                        <a:rPr lang="fr-FR" dirty="0" smtClean="0">
                          <a:latin typeface="Arial Narrow" panose="020B0606020202030204" pitchFamily="34" charset="0"/>
                        </a:rPr>
                        <a:t>7%</a:t>
                      </a:r>
                      <a:endParaRPr lang="fr-FR" dirty="0">
                        <a:latin typeface="Arial Narrow" panose="020B0606020202030204" pitchFamily="34" charset="0"/>
                      </a:endParaRPr>
                    </a:p>
                  </a:txBody>
                  <a:tcPr/>
                </a:tc>
              </a:tr>
              <a:tr h="370840">
                <a:tc>
                  <a:txBody>
                    <a:bodyPr/>
                    <a:lstStyle/>
                    <a:p>
                      <a:r>
                        <a:rPr lang="fr-FR" dirty="0" smtClean="0">
                          <a:latin typeface="Arial Narrow" panose="020B0606020202030204" pitchFamily="34" charset="0"/>
                        </a:rPr>
                        <a:t>Création d’entreprise</a:t>
                      </a:r>
                      <a:endParaRPr lang="fr-FR" dirty="0">
                        <a:latin typeface="Arial Narrow" panose="020B0606020202030204" pitchFamily="34" charset="0"/>
                      </a:endParaRPr>
                    </a:p>
                  </a:txBody>
                  <a:tcPr/>
                </a:tc>
                <a:tc>
                  <a:txBody>
                    <a:bodyPr/>
                    <a:lstStyle/>
                    <a:p>
                      <a:pPr algn="ctr"/>
                      <a:r>
                        <a:rPr lang="fr-FR" dirty="0" smtClean="0">
                          <a:latin typeface="Arial Narrow" panose="020B0606020202030204" pitchFamily="34" charset="0"/>
                        </a:rPr>
                        <a:t>1</a:t>
                      </a:r>
                      <a:endParaRPr lang="fr-FR" dirty="0">
                        <a:latin typeface="Arial Narrow" panose="020B0606020202030204" pitchFamily="34" charset="0"/>
                      </a:endParaRPr>
                    </a:p>
                  </a:txBody>
                  <a:tcPr/>
                </a:tc>
                <a:tc>
                  <a:txBody>
                    <a:bodyPr/>
                    <a:lstStyle/>
                    <a:p>
                      <a:pPr algn="ctr"/>
                      <a:r>
                        <a:rPr lang="fr-FR" dirty="0" smtClean="0">
                          <a:latin typeface="Arial Narrow" panose="020B0606020202030204" pitchFamily="34" charset="0"/>
                        </a:rPr>
                        <a:t>2%</a:t>
                      </a:r>
                      <a:endParaRPr lang="fr-FR" dirty="0">
                        <a:latin typeface="Arial Narrow" panose="020B0606020202030204" pitchFamily="34" charset="0"/>
                      </a:endParaRPr>
                    </a:p>
                  </a:txBody>
                  <a:tcPr/>
                </a:tc>
              </a:tr>
              <a:tr h="370840">
                <a:tc>
                  <a:txBody>
                    <a:bodyPr/>
                    <a:lstStyle/>
                    <a:p>
                      <a:r>
                        <a:rPr lang="fr-FR" dirty="0" smtClean="0">
                          <a:latin typeface="Arial Narrow" panose="020B0606020202030204" pitchFamily="34" charset="0"/>
                        </a:rPr>
                        <a:t>Emplois en milieu protégé (ESAT)</a:t>
                      </a:r>
                      <a:endParaRPr lang="fr-FR" dirty="0">
                        <a:latin typeface="Arial Narrow" panose="020B0606020202030204" pitchFamily="34" charset="0"/>
                      </a:endParaRPr>
                    </a:p>
                  </a:txBody>
                  <a:tcPr/>
                </a:tc>
                <a:tc>
                  <a:txBody>
                    <a:bodyPr/>
                    <a:lstStyle/>
                    <a:p>
                      <a:pPr algn="ctr"/>
                      <a:r>
                        <a:rPr lang="fr-FR" dirty="0" smtClean="0">
                          <a:latin typeface="Arial Narrow" panose="020B0606020202030204" pitchFamily="34" charset="0"/>
                        </a:rPr>
                        <a:t>9</a:t>
                      </a:r>
                      <a:endParaRPr lang="fr-FR" dirty="0">
                        <a:latin typeface="Arial Narrow" panose="020B0606020202030204" pitchFamily="34" charset="0"/>
                      </a:endParaRPr>
                    </a:p>
                  </a:txBody>
                  <a:tcPr/>
                </a:tc>
                <a:tc>
                  <a:txBody>
                    <a:bodyPr/>
                    <a:lstStyle/>
                    <a:p>
                      <a:pPr algn="ctr"/>
                      <a:r>
                        <a:rPr lang="fr-FR" dirty="0" smtClean="0">
                          <a:latin typeface="Arial Narrow" panose="020B0606020202030204" pitchFamily="34" charset="0"/>
                        </a:rPr>
                        <a:t>16%</a:t>
                      </a:r>
                      <a:endParaRPr lang="fr-FR" dirty="0">
                        <a:latin typeface="Arial Narrow" panose="020B0606020202030204" pitchFamily="34" charset="0"/>
                      </a:endParaRPr>
                    </a:p>
                  </a:txBody>
                  <a:tcPr/>
                </a:tc>
              </a:tr>
              <a:tr h="370840">
                <a:tc>
                  <a:txBody>
                    <a:bodyPr/>
                    <a:lstStyle/>
                    <a:p>
                      <a:r>
                        <a:rPr lang="fr-FR" b="1" dirty="0" smtClean="0">
                          <a:latin typeface="Arial Narrow" panose="020B0606020202030204" pitchFamily="34" charset="0"/>
                        </a:rPr>
                        <a:t>AUTRES </a:t>
                      </a:r>
                      <a:endParaRPr lang="fr-FR" b="1" dirty="0">
                        <a:latin typeface="Arial Narrow" panose="020B0606020202030204" pitchFamily="34" charset="0"/>
                      </a:endParaRPr>
                    </a:p>
                  </a:txBody>
                  <a:tcPr>
                    <a:solidFill>
                      <a:schemeClr val="accent2">
                        <a:lumMod val="20000"/>
                        <a:lumOff val="80000"/>
                      </a:schemeClr>
                    </a:solidFill>
                  </a:tcPr>
                </a:tc>
                <a:tc>
                  <a:txBody>
                    <a:bodyPr/>
                    <a:lstStyle/>
                    <a:p>
                      <a:pPr algn="ctr"/>
                      <a:r>
                        <a:rPr lang="fr-FR" dirty="0" smtClean="0">
                          <a:latin typeface="Arial Narrow" panose="020B0606020202030204" pitchFamily="34" charset="0"/>
                        </a:rPr>
                        <a:t>29</a:t>
                      </a:r>
                      <a:endParaRPr lang="fr-FR" dirty="0">
                        <a:latin typeface="Arial Narrow" panose="020B0606020202030204" pitchFamily="34" charset="0"/>
                      </a:endParaRPr>
                    </a:p>
                  </a:txBody>
                  <a:tcPr>
                    <a:solidFill>
                      <a:schemeClr val="accent2">
                        <a:lumMod val="20000"/>
                        <a:lumOff val="80000"/>
                      </a:schemeClr>
                    </a:solidFill>
                  </a:tcPr>
                </a:tc>
                <a:tc>
                  <a:txBody>
                    <a:bodyPr/>
                    <a:lstStyle/>
                    <a:p>
                      <a:pPr algn="ctr"/>
                      <a:r>
                        <a:rPr lang="fr-FR" dirty="0" smtClean="0">
                          <a:latin typeface="Arial Narrow" panose="020B0606020202030204" pitchFamily="34" charset="0"/>
                        </a:rPr>
                        <a:t>51%</a:t>
                      </a:r>
                      <a:endParaRPr lang="fr-FR" dirty="0">
                        <a:latin typeface="Arial Narrow" panose="020B0606020202030204" pitchFamily="34" charset="0"/>
                      </a:endParaRPr>
                    </a:p>
                  </a:txBody>
                  <a:tcPr>
                    <a:solidFill>
                      <a:schemeClr val="accent2">
                        <a:lumMod val="20000"/>
                        <a:lumOff val="80000"/>
                      </a:schemeClr>
                    </a:solidFill>
                  </a:tcPr>
                </a:tc>
              </a:tr>
              <a:tr h="370840">
                <a:tc>
                  <a:txBody>
                    <a:bodyPr/>
                    <a:lstStyle/>
                    <a:p>
                      <a:r>
                        <a:rPr lang="fr-FR" dirty="0" smtClean="0">
                          <a:latin typeface="Arial Narrow" panose="020B0606020202030204" pitchFamily="34" charset="0"/>
                        </a:rPr>
                        <a:t>Rechute médicale</a:t>
                      </a:r>
                      <a:endParaRPr lang="fr-FR" dirty="0">
                        <a:latin typeface="Arial Narrow" panose="020B0606020202030204" pitchFamily="34" charset="0"/>
                      </a:endParaRPr>
                    </a:p>
                  </a:txBody>
                  <a:tcPr/>
                </a:tc>
                <a:tc>
                  <a:txBody>
                    <a:bodyPr/>
                    <a:lstStyle/>
                    <a:p>
                      <a:pPr algn="ctr"/>
                      <a:r>
                        <a:rPr lang="fr-FR" dirty="0" smtClean="0">
                          <a:latin typeface="Arial Narrow" panose="020B0606020202030204" pitchFamily="34" charset="0"/>
                        </a:rPr>
                        <a:t>9</a:t>
                      </a:r>
                      <a:endParaRPr lang="fr-FR" dirty="0">
                        <a:latin typeface="Arial Narrow" panose="020B0606020202030204" pitchFamily="34" charset="0"/>
                      </a:endParaRPr>
                    </a:p>
                  </a:txBody>
                  <a:tcPr/>
                </a:tc>
                <a:tc>
                  <a:txBody>
                    <a:bodyPr/>
                    <a:lstStyle/>
                    <a:p>
                      <a:pPr algn="ctr"/>
                      <a:r>
                        <a:rPr lang="fr-FR" dirty="0" smtClean="0">
                          <a:latin typeface="Arial Narrow" panose="020B0606020202030204" pitchFamily="34" charset="0"/>
                        </a:rPr>
                        <a:t>16%</a:t>
                      </a:r>
                      <a:endParaRPr lang="fr-FR" dirty="0">
                        <a:latin typeface="Arial Narrow" panose="020B0606020202030204" pitchFamily="34" charset="0"/>
                      </a:endParaRPr>
                    </a:p>
                  </a:txBody>
                  <a:tcPr/>
                </a:tc>
              </a:tr>
              <a:tr h="370840">
                <a:tc>
                  <a:txBody>
                    <a:bodyPr/>
                    <a:lstStyle/>
                    <a:p>
                      <a:r>
                        <a:rPr lang="fr-FR" dirty="0" smtClean="0">
                          <a:latin typeface="Arial Narrow" panose="020B0606020202030204" pitchFamily="34" charset="0"/>
                        </a:rPr>
                        <a:t>Recherche d’emploi (accompagnement</a:t>
                      </a:r>
                      <a:r>
                        <a:rPr lang="fr-FR" baseline="0" dirty="0" smtClean="0">
                          <a:latin typeface="Arial Narrow" panose="020B0606020202030204" pitchFamily="34" charset="0"/>
                        </a:rPr>
                        <a:t> CAP Emploi)</a:t>
                      </a:r>
                      <a:endParaRPr lang="fr-FR" dirty="0">
                        <a:latin typeface="Arial Narrow" panose="020B0606020202030204" pitchFamily="34" charset="0"/>
                      </a:endParaRPr>
                    </a:p>
                  </a:txBody>
                  <a:tcPr/>
                </a:tc>
                <a:tc>
                  <a:txBody>
                    <a:bodyPr/>
                    <a:lstStyle/>
                    <a:p>
                      <a:pPr algn="ctr"/>
                      <a:r>
                        <a:rPr lang="fr-FR" dirty="0" smtClean="0">
                          <a:latin typeface="Arial Narrow" panose="020B0606020202030204" pitchFamily="34" charset="0"/>
                        </a:rPr>
                        <a:t>11</a:t>
                      </a:r>
                      <a:endParaRPr lang="fr-FR" dirty="0">
                        <a:latin typeface="Arial Narrow" panose="020B0606020202030204" pitchFamily="34" charset="0"/>
                      </a:endParaRPr>
                    </a:p>
                  </a:txBody>
                  <a:tcPr/>
                </a:tc>
                <a:tc>
                  <a:txBody>
                    <a:bodyPr/>
                    <a:lstStyle/>
                    <a:p>
                      <a:pPr algn="ctr"/>
                      <a:r>
                        <a:rPr lang="fr-FR" dirty="0" smtClean="0">
                          <a:latin typeface="Arial Narrow" panose="020B0606020202030204" pitchFamily="34" charset="0"/>
                        </a:rPr>
                        <a:t>19%</a:t>
                      </a:r>
                      <a:endParaRPr lang="fr-FR" dirty="0">
                        <a:latin typeface="Arial Narrow" panose="020B060602020203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latin typeface="Arial Narrow" panose="020B0606020202030204" pitchFamily="34" charset="0"/>
                        </a:rPr>
                        <a:t>Activités bénévoles (+ accompagnement</a:t>
                      </a:r>
                      <a:r>
                        <a:rPr lang="fr-FR" baseline="0" dirty="0" smtClean="0">
                          <a:latin typeface="Arial Narrow" panose="020B0606020202030204" pitchFamily="34" charset="0"/>
                        </a:rPr>
                        <a:t> </a:t>
                      </a:r>
                      <a:r>
                        <a:rPr lang="fr-FR" baseline="0" dirty="0" err="1" smtClean="0">
                          <a:latin typeface="Arial Narrow" panose="020B0606020202030204" pitchFamily="34" charset="0"/>
                        </a:rPr>
                        <a:t>samsah</a:t>
                      </a:r>
                      <a:r>
                        <a:rPr lang="fr-FR" baseline="0" dirty="0" smtClean="0">
                          <a:latin typeface="Arial Narrow" panose="020B0606020202030204" pitchFamily="34" charset="0"/>
                        </a:rPr>
                        <a:t>)</a:t>
                      </a:r>
                      <a:endParaRPr lang="fr-FR" dirty="0" smtClean="0">
                        <a:latin typeface="Arial Narrow" panose="020B0606020202030204" pitchFamily="34" charset="0"/>
                      </a:endParaRPr>
                    </a:p>
                  </a:txBody>
                  <a:tcPr/>
                </a:tc>
                <a:tc>
                  <a:txBody>
                    <a:bodyPr/>
                    <a:lstStyle/>
                    <a:p>
                      <a:pPr algn="ctr"/>
                      <a:r>
                        <a:rPr lang="fr-FR" dirty="0" smtClean="0">
                          <a:latin typeface="Arial Narrow" panose="020B0606020202030204" pitchFamily="34" charset="0"/>
                        </a:rPr>
                        <a:t>9</a:t>
                      </a:r>
                      <a:endParaRPr lang="fr-FR" dirty="0">
                        <a:latin typeface="Arial Narrow" panose="020B0606020202030204" pitchFamily="34" charset="0"/>
                      </a:endParaRPr>
                    </a:p>
                  </a:txBody>
                  <a:tcPr/>
                </a:tc>
                <a:tc>
                  <a:txBody>
                    <a:bodyPr/>
                    <a:lstStyle/>
                    <a:p>
                      <a:pPr algn="ctr"/>
                      <a:r>
                        <a:rPr lang="fr-FR" dirty="0" smtClean="0">
                          <a:latin typeface="Arial Narrow" panose="020B0606020202030204" pitchFamily="34" charset="0"/>
                        </a:rPr>
                        <a:t>16%</a:t>
                      </a:r>
                      <a:endParaRPr lang="fr-FR" dirty="0">
                        <a:latin typeface="Arial Narrow" panose="020B0606020202030204" pitchFamily="34" charset="0"/>
                      </a:endParaRPr>
                    </a:p>
                  </a:txBody>
                  <a:tcPr/>
                </a:tc>
              </a:tr>
            </a:tbl>
          </a:graphicData>
        </a:graphic>
      </p:graphicFrame>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5760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chemeClr val="tx2"/>
                </a:solidFill>
                <a:latin typeface="Arial Narrow" panose="020B0606020202030204" pitchFamily="34" charset="0"/>
              </a:rPr>
              <a:t/>
            </a:r>
            <a:br>
              <a:rPr lang="fr-FR" b="1" dirty="0" smtClean="0">
                <a:solidFill>
                  <a:schemeClr val="tx2"/>
                </a:solidFill>
                <a:latin typeface="Arial Narrow" panose="020B0606020202030204" pitchFamily="34" charset="0"/>
              </a:rPr>
            </a:br>
            <a:r>
              <a:rPr lang="fr-FR" sz="3100" b="1" dirty="0" smtClean="0">
                <a:solidFill>
                  <a:schemeClr val="tx2"/>
                </a:solidFill>
                <a:latin typeface="Arial Narrow" panose="020B0606020202030204" pitchFamily="34" charset="0"/>
              </a:rPr>
              <a:t>UEROS </a:t>
            </a:r>
            <a:r>
              <a:rPr lang="fr-FR" sz="3100" b="1" dirty="0">
                <a:solidFill>
                  <a:schemeClr val="tx2"/>
                </a:solidFill>
                <a:latin typeface="Arial Narrow" panose="020B0606020202030204" pitchFamily="34" charset="0"/>
              </a:rPr>
              <a:t>de L’ADAPT </a:t>
            </a:r>
            <a:r>
              <a:rPr lang="fr-FR" sz="3100" b="1" dirty="0" smtClean="0">
                <a:solidFill>
                  <a:schemeClr val="tx2"/>
                </a:solidFill>
                <a:latin typeface="Arial Narrow" panose="020B0606020202030204" pitchFamily="34" charset="0"/>
              </a:rPr>
              <a:t>Brest</a:t>
            </a:r>
            <a:br>
              <a:rPr lang="fr-FR" sz="3100" b="1" dirty="0" smtClean="0">
                <a:solidFill>
                  <a:schemeClr val="tx2"/>
                </a:solidFill>
                <a:latin typeface="Arial Narrow" panose="020B0606020202030204" pitchFamily="34" charset="0"/>
              </a:rPr>
            </a:br>
            <a:r>
              <a:rPr lang="fr-FR" sz="3100" b="1" dirty="0" smtClean="0">
                <a:solidFill>
                  <a:schemeClr val="tx2"/>
                </a:solidFill>
                <a:latin typeface="Arial Narrow" panose="020B0606020202030204" pitchFamily="34" charset="0"/>
              </a:rPr>
              <a:t>Focus sur l’insertion professionnelle des TC</a:t>
            </a:r>
            <a:r>
              <a:rPr lang="fr-FR" sz="3100" b="1" dirty="0">
                <a:solidFill>
                  <a:schemeClr val="tx2"/>
                </a:solidFill>
                <a:latin typeface="Arial Narrow" panose="020B0606020202030204" pitchFamily="34" charset="0"/>
              </a:rPr>
              <a:t/>
            </a:r>
            <a:br>
              <a:rPr lang="fr-FR" sz="3100" b="1" dirty="0">
                <a:solidFill>
                  <a:schemeClr val="tx2"/>
                </a:solidFill>
                <a:latin typeface="Arial Narrow" panose="020B0606020202030204" pitchFamily="34" charset="0"/>
              </a:rPr>
            </a:br>
            <a:endParaRPr lang="fr-FR" sz="3100" dirty="0"/>
          </a:p>
        </p:txBody>
      </p:sp>
      <p:sp>
        <p:nvSpPr>
          <p:cNvPr id="3" name="Espace réservé du contenu 2"/>
          <p:cNvSpPr>
            <a:spLocks noGrp="1"/>
          </p:cNvSpPr>
          <p:nvPr>
            <p:ph idx="1"/>
          </p:nvPr>
        </p:nvSpPr>
        <p:spPr>
          <a:xfrm>
            <a:off x="457200" y="1600200"/>
            <a:ext cx="8229600" cy="4997152"/>
          </a:xfrm>
        </p:spPr>
        <p:txBody>
          <a:bodyPr>
            <a:normAutofit fontScale="47500" lnSpcReduction="20000"/>
          </a:bodyPr>
          <a:lstStyle/>
          <a:p>
            <a:pPr marL="0" indent="0" algn="just">
              <a:buNone/>
            </a:pPr>
            <a:r>
              <a:rPr lang="fr-FR" sz="3400" b="1" dirty="0" smtClean="0">
                <a:latin typeface="Arial Narrow" panose="020B0606020202030204" pitchFamily="34" charset="0"/>
              </a:rPr>
              <a:t>Sur les 5 dernières années, l’UEROS a accompagné 31 personnes avec Traumatisme Crânien </a:t>
            </a:r>
            <a:r>
              <a:rPr lang="fr-FR" sz="3400" dirty="0" smtClean="0">
                <a:latin typeface="Arial Narrow" panose="020B0606020202030204" pitchFamily="34" charset="0"/>
              </a:rPr>
              <a:t>: </a:t>
            </a:r>
          </a:p>
          <a:p>
            <a:pPr marL="0" indent="0" algn="just">
              <a:buNone/>
            </a:pPr>
            <a:endParaRPr lang="fr-FR" sz="3400" dirty="0" smtClean="0">
              <a:latin typeface="Arial Narrow" panose="020B0606020202030204" pitchFamily="34" charset="0"/>
            </a:endParaRPr>
          </a:p>
          <a:p>
            <a:pPr algn="just">
              <a:buFont typeface="Symbol"/>
              <a:buChar char="Þ"/>
            </a:pPr>
            <a:r>
              <a:rPr lang="fr-FR" sz="3400" b="1" dirty="0" smtClean="0">
                <a:solidFill>
                  <a:schemeClr val="tx2"/>
                </a:solidFill>
                <a:latin typeface="Arial Narrow" panose="020B0606020202030204" pitchFamily="34" charset="0"/>
              </a:rPr>
              <a:t>12 travaillent actuellement (39%) dans des environnements et avec des statuts fort divers </a:t>
            </a:r>
          </a:p>
          <a:p>
            <a:pPr marL="0" indent="0" algn="just">
              <a:buNone/>
            </a:pPr>
            <a:endParaRPr lang="fr-FR" sz="3400" b="1" dirty="0" smtClean="0">
              <a:solidFill>
                <a:schemeClr val="tx2"/>
              </a:solidFill>
              <a:latin typeface="Arial Narrow" panose="020B0606020202030204" pitchFamily="34" charset="0"/>
            </a:endParaRPr>
          </a:p>
          <a:p>
            <a:pPr algn="just">
              <a:buFont typeface="Symbol"/>
              <a:buChar char="Þ"/>
            </a:pPr>
            <a:r>
              <a:rPr lang="fr-FR" sz="3400" b="1" dirty="0" smtClean="0">
                <a:solidFill>
                  <a:schemeClr val="tx2"/>
                </a:solidFill>
                <a:latin typeface="Arial Narrow" panose="020B0606020202030204" pitchFamily="34" charset="0"/>
              </a:rPr>
              <a:t>Quelques exemples concrets : </a:t>
            </a:r>
          </a:p>
          <a:p>
            <a:pPr marL="0" indent="0" algn="just">
              <a:buNone/>
            </a:pPr>
            <a:endParaRPr lang="fr-FR" b="1" dirty="0" smtClean="0">
              <a:solidFill>
                <a:schemeClr val="tx2"/>
              </a:solidFill>
              <a:latin typeface="Arial Narrow" panose="020B0606020202030204" pitchFamily="34" charset="0"/>
            </a:endParaRPr>
          </a:p>
          <a:p>
            <a:pPr algn="just">
              <a:buFont typeface="Arial" charset="0"/>
              <a:buChar char="•"/>
            </a:pPr>
            <a:r>
              <a:rPr lang="fr-FR" sz="3400" b="1" dirty="0">
                <a:latin typeface="Arial Narrow" panose="020B0606020202030204" pitchFamily="34" charset="0"/>
              </a:rPr>
              <a:t>3 personnes ont repris la gestion de leur entreprise : </a:t>
            </a:r>
            <a:r>
              <a:rPr lang="fr-FR" sz="3400" dirty="0">
                <a:latin typeface="Arial Narrow" panose="020B0606020202030204" pitchFamily="34" charset="0"/>
              </a:rPr>
              <a:t>le travail de l’équipe UEROS après une phase de bilans en centre à consister en interventions sur le terrain, et en particulier au sein de 2 exploitations agricoles. L’objectif était de bien connaitre l’environnement de travail et de repérer concrètement les difficultés rencontrées pour proposer des solutions adaptées. Dans les deux cas, il va s’agir d’aides techniques mais surtout d’aides humaines permettant de soulager et/ou de suppléer. Ainsi, aujourd’hui, ils bénéficient de l’appui de salariés qui effectuent des tâches qui leur étaient difficiles, et ont pu développer d’autres activités en parallèle (l’un est maire de sa commune, l’autre redécouvre les joies d’activités de loisirs). Ce travail a été réalisé en partenariat : SAMETH, médecine du travail et Caisses.</a:t>
            </a:r>
          </a:p>
          <a:p>
            <a:pPr algn="just">
              <a:buFont typeface="Arial" charset="0"/>
              <a:buChar char="•"/>
            </a:pPr>
            <a:endParaRPr lang="fr-FR" b="1" dirty="0">
              <a:latin typeface="Arial Narrow" panose="020B0606020202030204" pitchFamily="34" charset="0"/>
            </a:endParaRPr>
          </a:p>
          <a:p>
            <a:pPr marL="0" indent="0" algn="just">
              <a:buNone/>
            </a:pPr>
            <a:endParaRPr lang="fr-FR" b="1" dirty="0" smtClean="0">
              <a:solidFill>
                <a:schemeClr val="tx2"/>
              </a:solidFill>
              <a:latin typeface="Arial Narrow" panose="020B0606020202030204" pitchFamily="34" charset="0"/>
            </a:endParaRPr>
          </a:p>
          <a:p>
            <a:pPr algn="just">
              <a:buFont typeface="Arial" charset="0"/>
              <a:buChar char="•"/>
            </a:pPr>
            <a:r>
              <a:rPr lang="fr-FR" sz="3400" b="1" dirty="0">
                <a:latin typeface="Arial Narrow" panose="020B0606020202030204" pitchFamily="34" charset="0"/>
              </a:rPr>
              <a:t>1</a:t>
            </a:r>
            <a:r>
              <a:rPr lang="fr-FR" sz="3400" b="1" dirty="0" smtClean="0">
                <a:latin typeface="Arial Narrow" panose="020B0606020202030204" pitchFamily="34" charset="0"/>
              </a:rPr>
              <a:t> personne s’est installée à son compte </a:t>
            </a:r>
            <a:r>
              <a:rPr lang="fr-FR" sz="3400" dirty="0" smtClean="0">
                <a:latin typeface="Arial Narrow" panose="020B0606020202030204" pitchFamily="34" charset="0"/>
              </a:rPr>
              <a:t>: M.E est un esprit libre qui refuse depuis son grave accident de dépendre des autres. Ainsi, en intégrant l’UEROS, il choisit immédiatement de créer sa propre </a:t>
            </a:r>
            <a:r>
              <a:rPr lang="fr-FR" sz="3400" dirty="0" smtClean="0">
                <a:latin typeface="Arial Narrow" panose="020B0606020202030204" pitchFamily="34" charset="0"/>
              </a:rPr>
              <a:t>activité : un </a:t>
            </a:r>
            <a:r>
              <a:rPr lang="fr-FR" sz="3400" dirty="0" err="1" smtClean="0">
                <a:latin typeface="Arial Narrow" panose="020B0606020202030204" pitchFamily="34" charset="0"/>
              </a:rPr>
              <a:t>food</a:t>
            </a:r>
            <a:r>
              <a:rPr lang="fr-FR" sz="3400" dirty="0" smtClean="0">
                <a:latin typeface="Arial Narrow" panose="020B0606020202030204" pitchFamily="34" charset="0"/>
              </a:rPr>
              <a:t> truck spécialisé dans les produits de la mer. L’équipe </a:t>
            </a:r>
            <a:r>
              <a:rPr lang="fr-FR" sz="3400" dirty="0" smtClean="0">
                <a:latin typeface="Arial Narrow" panose="020B0606020202030204" pitchFamily="34" charset="0"/>
              </a:rPr>
              <a:t>l’a donc aidé à formaliser son projet, rédiger son dossier pour obtenir des aides tout en tempérant son impulsivité. C’est un projet qui certes comporte des risques mais qui correspond au profil de la personne, à son souhait d’indépendance et à celui d’alterner des périodes de travail et de voyage. Il bénéficie, par ailleurs, d’une pension d’invalidité qui lui garantit des ressources stables.   </a:t>
            </a:r>
          </a:p>
          <a:p>
            <a:pPr marL="0" indent="0" algn="just">
              <a:buNone/>
            </a:pPr>
            <a:endParaRPr lang="fr-FR" sz="3400" dirty="0" smtClean="0">
              <a:latin typeface="Arial Narrow" panose="020B0606020202030204" pitchFamily="34" charset="0"/>
            </a:endParaRPr>
          </a:p>
          <a:p>
            <a:pPr algn="just">
              <a:buFont typeface="Arial" charset="0"/>
              <a:buChar char="•"/>
            </a:pPr>
            <a:endParaRPr lang="fr-FR" b="1" dirty="0" smtClean="0">
              <a:latin typeface="Arial Narrow" panose="020B0606020202030204" pitchFamily="34" charset="0"/>
            </a:endParaRPr>
          </a:p>
          <a:p>
            <a:pPr algn="just">
              <a:buFont typeface="Arial" charset="0"/>
              <a:buChar char="•"/>
            </a:pPr>
            <a:endParaRPr lang="fr-FR" dirty="0" smtClean="0">
              <a:latin typeface="Arial Narrow" panose="020B0606020202030204" pitchFamily="34" charset="0"/>
            </a:endParaRPr>
          </a:p>
          <a:p>
            <a:pPr marL="0" indent="0" algn="just">
              <a:buNone/>
            </a:pPr>
            <a:endParaRPr lang="fr-FR" dirty="0" smtClean="0">
              <a:latin typeface="Arial Narrow" panose="020B0606020202030204" pitchFamily="34" charset="0"/>
            </a:endParaRPr>
          </a:p>
          <a:p>
            <a:pPr>
              <a:buFont typeface="Arial" charset="0"/>
              <a:buChar char="•"/>
            </a:pPr>
            <a:endParaRPr lang="fr-FR" dirty="0" smtClean="0">
              <a:latin typeface="Arial Narrow" panose="020B0606020202030204" pitchFamily="34" charset="0"/>
            </a:endParaRPr>
          </a:p>
          <a:p>
            <a:pPr marL="0" indent="0">
              <a:buNone/>
            </a:pPr>
            <a:endParaRPr lang="fr-FR" dirty="0">
              <a:latin typeface="Arial Narrow" panose="020B060602020203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4456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dirty="0" smtClean="0">
                <a:solidFill>
                  <a:schemeClr val="tx2"/>
                </a:solidFill>
                <a:latin typeface="Arial Narrow" panose="020B0606020202030204" pitchFamily="34" charset="0"/>
              </a:rPr>
              <a:t/>
            </a:r>
            <a:br>
              <a:rPr lang="fr-FR" sz="2800" b="1" dirty="0" smtClean="0">
                <a:solidFill>
                  <a:schemeClr val="tx2"/>
                </a:solidFill>
                <a:latin typeface="Arial Narrow" panose="020B0606020202030204" pitchFamily="34" charset="0"/>
              </a:rPr>
            </a:br>
            <a:r>
              <a:rPr lang="fr-FR" sz="2800" b="1" dirty="0" smtClean="0">
                <a:solidFill>
                  <a:schemeClr val="tx2"/>
                </a:solidFill>
                <a:latin typeface="Arial Narrow" panose="020B0606020202030204" pitchFamily="34" charset="0"/>
              </a:rPr>
              <a:t>UEROS </a:t>
            </a:r>
            <a:r>
              <a:rPr lang="fr-FR" sz="2800" b="1" dirty="0">
                <a:solidFill>
                  <a:schemeClr val="tx2"/>
                </a:solidFill>
                <a:latin typeface="Arial Narrow" panose="020B0606020202030204" pitchFamily="34" charset="0"/>
              </a:rPr>
              <a:t>de L’ADAPT Brest</a:t>
            </a:r>
            <a:br>
              <a:rPr lang="fr-FR" sz="2800" b="1" dirty="0">
                <a:solidFill>
                  <a:schemeClr val="tx2"/>
                </a:solidFill>
                <a:latin typeface="Arial Narrow" panose="020B0606020202030204" pitchFamily="34" charset="0"/>
              </a:rPr>
            </a:br>
            <a:r>
              <a:rPr lang="fr-FR" sz="2800" b="1" dirty="0">
                <a:solidFill>
                  <a:schemeClr val="tx2"/>
                </a:solidFill>
                <a:latin typeface="Arial Narrow" panose="020B0606020202030204" pitchFamily="34" charset="0"/>
              </a:rPr>
              <a:t>Focus sur l’insertion professionnelle des TC</a:t>
            </a:r>
            <a:br>
              <a:rPr lang="fr-FR" sz="2800" b="1" dirty="0">
                <a:solidFill>
                  <a:schemeClr val="tx2"/>
                </a:solidFill>
                <a:latin typeface="Arial Narrow" panose="020B0606020202030204" pitchFamily="34" charset="0"/>
              </a:rPr>
            </a:br>
            <a:endParaRPr lang="fr-FR" sz="2800" dirty="0"/>
          </a:p>
        </p:txBody>
      </p:sp>
      <p:sp>
        <p:nvSpPr>
          <p:cNvPr id="3" name="Espace réservé du contenu 2"/>
          <p:cNvSpPr>
            <a:spLocks noGrp="1"/>
          </p:cNvSpPr>
          <p:nvPr>
            <p:ph idx="1"/>
          </p:nvPr>
        </p:nvSpPr>
        <p:spPr>
          <a:xfrm>
            <a:off x="457200" y="1600200"/>
            <a:ext cx="8229600" cy="4997152"/>
          </a:xfrm>
        </p:spPr>
        <p:txBody>
          <a:bodyPr>
            <a:normAutofit fontScale="62500" lnSpcReduction="20000"/>
          </a:bodyPr>
          <a:lstStyle/>
          <a:p>
            <a:pPr algn="just">
              <a:buFont typeface="Arial" charset="0"/>
              <a:buChar char="•"/>
            </a:pPr>
            <a:r>
              <a:rPr lang="fr-FR" sz="2600" b="1" dirty="0">
                <a:latin typeface="Arial Narrow" panose="020B0606020202030204" pitchFamily="34" charset="0"/>
              </a:rPr>
              <a:t>1 personne travaille en CDI en Entreprise Adaptée (entretien des espaces verts</a:t>
            </a:r>
            <a:r>
              <a:rPr lang="fr-FR" sz="2600" b="1" dirty="0" smtClean="0">
                <a:latin typeface="Arial Narrow" panose="020B0606020202030204" pitchFamily="34" charset="0"/>
              </a:rPr>
              <a:t>) : </a:t>
            </a:r>
            <a:r>
              <a:rPr lang="fr-FR" sz="2600" dirty="0" smtClean="0">
                <a:latin typeface="Arial Narrow" panose="020B0606020202030204" pitchFamily="34" charset="0"/>
              </a:rPr>
              <a:t>En intégrant l’UEROS, le projet de M. B est la recherche d’emploi directe près de son domicile familial. Passionné par les activités d’extérieur et doté de compétences en aménagement paysager, il va effectuer de multiples périodes de découvertes comme employé d’espaces verts au sein de différentes structures (entreprises privée, publique, entreprise adaptée et ESAT). Si l’équipe préconise, au terme du séjour, une orientation ESAT pour le préserver, dans l’avenir, au niveau physique,  M.B décide de répondre à la proposition d’un CDD de l’entreprise adaptée dans laquelle il a réalisé un stage. Deux ans plus tard, il y œuvre toujours et est en CDI.  </a:t>
            </a:r>
          </a:p>
          <a:p>
            <a:pPr marL="0" indent="0" algn="just">
              <a:buNone/>
            </a:pPr>
            <a:endParaRPr lang="fr-FR" sz="2600" dirty="0">
              <a:latin typeface="Arial Narrow" panose="020B0606020202030204" pitchFamily="34" charset="0"/>
            </a:endParaRPr>
          </a:p>
          <a:p>
            <a:pPr algn="just">
              <a:buFont typeface="Arial" charset="0"/>
              <a:buChar char="•"/>
            </a:pPr>
            <a:r>
              <a:rPr lang="fr-FR" sz="2600" b="1" dirty="0" smtClean="0">
                <a:latin typeface="Arial Narrow" panose="020B0606020202030204" pitchFamily="34" charset="0"/>
              </a:rPr>
              <a:t>1 </a:t>
            </a:r>
            <a:r>
              <a:rPr lang="fr-FR" sz="2600" b="1" dirty="0">
                <a:latin typeface="Arial Narrow" panose="020B0606020202030204" pitchFamily="34" charset="0"/>
              </a:rPr>
              <a:t>personne travaille régulièrement en intérim dans le Bâtiment </a:t>
            </a:r>
            <a:r>
              <a:rPr lang="fr-FR" sz="2600" dirty="0" smtClean="0">
                <a:latin typeface="Arial Narrow" panose="020B0606020202030204" pitchFamily="34" charset="0"/>
              </a:rPr>
              <a:t>: Installé à son compte dans le secteur du Bâtiment avant son accident, M.D  en intégrant l’UEROS souhaite rechercher un poste comme chef d’équipe. Son </a:t>
            </a:r>
            <a:r>
              <a:rPr lang="fr-FR" sz="2600" dirty="0">
                <a:latin typeface="Arial Narrow" panose="020B0606020202030204" pitchFamily="34" charset="0"/>
              </a:rPr>
              <a:t>tempérament </a:t>
            </a:r>
            <a:r>
              <a:rPr lang="fr-FR" sz="2600" dirty="0" smtClean="0">
                <a:latin typeface="Arial Narrow" panose="020B0606020202030204" pitchFamily="34" charset="0"/>
              </a:rPr>
              <a:t>impulsif voire irritable, sa fatigabilité et ses troubles de l’organisation rendent le projet peu réaliste. Après l’arrêt du séjour et une longue période de réflexion, il opte pour le travail en Intérim qui convient mieux à son profil : des missions très régulières mais courtes, variées et sans responsabilités importantes dans la durée.</a:t>
            </a:r>
          </a:p>
          <a:p>
            <a:pPr marL="0" indent="0" algn="just">
              <a:buNone/>
            </a:pPr>
            <a:r>
              <a:rPr lang="fr-FR" sz="2600" dirty="0" smtClean="0">
                <a:latin typeface="Arial Narrow" panose="020B0606020202030204" pitchFamily="34" charset="0"/>
              </a:rPr>
              <a:t> </a:t>
            </a:r>
            <a:endParaRPr lang="fr-FR" sz="2600" dirty="0">
              <a:latin typeface="Arial Narrow" panose="020B0606020202030204" pitchFamily="34" charset="0"/>
            </a:endParaRPr>
          </a:p>
          <a:p>
            <a:pPr algn="just">
              <a:buFont typeface="Arial" charset="0"/>
              <a:buChar char="•"/>
            </a:pPr>
            <a:r>
              <a:rPr lang="fr-FR" sz="2600" b="1" dirty="0">
                <a:latin typeface="Arial Narrow" panose="020B0606020202030204" pitchFamily="34" charset="0"/>
              </a:rPr>
              <a:t>3 personnes œuvrent en ESAT (1 ESAT de L’ADAPT et 2 ESAT de la </a:t>
            </a:r>
            <a:r>
              <a:rPr lang="fr-FR" sz="2600" b="1" dirty="0" smtClean="0">
                <a:latin typeface="Arial Narrow" panose="020B0606020202030204" pitchFamily="34" charset="0"/>
              </a:rPr>
              <a:t>Mutualité) : </a:t>
            </a:r>
            <a:r>
              <a:rPr lang="fr-FR" sz="2600" dirty="0" smtClean="0">
                <a:latin typeface="Arial Narrow" panose="020B0606020202030204" pitchFamily="34" charset="0"/>
              </a:rPr>
              <a:t>En intégrant l’UEROS, aucune de ces personnes ne songent au milieu protégé comme solution d’insertion.  C’est en effectuant des bilans mais surtout des périodes sur le terrain que progressivement se dessine la nécessité pour eux d’un environnement adapté, respectant leur rythme de travail, leurs contraintes physiques et limites cognitives. L’acceptation est très douloureuse pour 2 d’entre elles (dotées de diplôme d’études supérieures et d’expérience en milieu ordinaire) . Le travail de l’équipe UEROS est alors d’accompagner cette phase de  renoncement en proposant une solution où la valeur « travail » est bien présente mais sans être trop contraignante.  </a:t>
            </a:r>
            <a:endParaRPr lang="fr-FR" sz="2600" dirty="0">
              <a:latin typeface="Arial Narrow" panose="020B0606020202030204" pitchFamily="34" charset="0"/>
            </a:endParaRPr>
          </a:p>
          <a:p>
            <a:pPr marL="0" indent="0">
              <a:buNone/>
            </a:pPr>
            <a:endParaRPr lang="fr-FR" b="1"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89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chemeClr val="tx2"/>
                </a:solidFill>
                <a:latin typeface="Arial Narrow" panose="020B0606020202030204" pitchFamily="34" charset="0"/>
              </a:rPr>
              <a:t/>
            </a:r>
            <a:br>
              <a:rPr lang="fr-FR" b="1" dirty="0" smtClean="0">
                <a:solidFill>
                  <a:schemeClr val="tx2"/>
                </a:solidFill>
                <a:latin typeface="Arial Narrow" panose="020B0606020202030204" pitchFamily="34" charset="0"/>
              </a:rPr>
            </a:br>
            <a:r>
              <a:rPr lang="fr-FR" b="1" dirty="0" smtClean="0">
                <a:solidFill>
                  <a:schemeClr val="tx2"/>
                </a:solidFill>
                <a:latin typeface="Arial Narrow" panose="020B0606020202030204" pitchFamily="34" charset="0"/>
              </a:rPr>
              <a:t>UEROS </a:t>
            </a:r>
            <a:r>
              <a:rPr lang="fr-FR" b="1" dirty="0">
                <a:solidFill>
                  <a:schemeClr val="tx2"/>
                </a:solidFill>
                <a:latin typeface="Arial Narrow" panose="020B0606020202030204" pitchFamily="34" charset="0"/>
              </a:rPr>
              <a:t>de L’ADAPT Brest</a:t>
            </a:r>
            <a:br>
              <a:rPr lang="fr-FR" b="1" dirty="0">
                <a:solidFill>
                  <a:schemeClr val="tx2"/>
                </a:solidFill>
                <a:latin typeface="Arial Narrow" panose="020B0606020202030204" pitchFamily="34" charset="0"/>
              </a:rPr>
            </a:br>
            <a:endParaRPr lang="fr-FR" dirty="0"/>
          </a:p>
        </p:txBody>
      </p:sp>
      <p:sp>
        <p:nvSpPr>
          <p:cNvPr id="3" name="Espace réservé du contenu 2"/>
          <p:cNvSpPr>
            <a:spLocks noGrp="1"/>
          </p:cNvSpPr>
          <p:nvPr>
            <p:ph idx="1"/>
          </p:nvPr>
        </p:nvSpPr>
        <p:spPr/>
        <p:txBody>
          <a:bodyPr>
            <a:normAutofit fontScale="70000" lnSpcReduction="20000"/>
          </a:bodyPr>
          <a:lstStyle/>
          <a:p>
            <a:pPr marL="0" indent="0" algn="just">
              <a:buNone/>
            </a:pPr>
            <a:r>
              <a:rPr lang="fr-FR" b="1" dirty="0" smtClean="0">
                <a:latin typeface="Arial Narrow" panose="020B0606020202030204" pitchFamily="34" charset="0"/>
              </a:rPr>
              <a:t>En conclusion : </a:t>
            </a:r>
          </a:p>
          <a:p>
            <a:pPr marL="0" indent="0" algn="just">
              <a:buNone/>
            </a:pPr>
            <a:endParaRPr lang="fr-FR" dirty="0" smtClean="0">
              <a:latin typeface="Arial Narrow" panose="020B0606020202030204" pitchFamily="34" charset="0"/>
            </a:endParaRPr>
          </a:p>
          <a:p>
            <a:pPr algn="just"/>
            <a:r>
              <a:rPr lang="fr-FR" dirty="0" smtClean="0">
                <a:latin typeface="Arial Narrow" panose="020B0606020202030204" pitchFamily="34" charset="0"/>
              </a:rPr>
              <a:t>Chaque parcours d’insertion ou de réinsertion professionnelle est UNIQUE, c’est un cheminement complexe, ponctué d’interrogations, de remises en question et inévitablement d’acceptation de ses propres limites. </a:t>
            </a:r>
          </a:p>
          <a:p>
            <a:pPr marL="0" indent="0" algn="just">
              <a:buNone/>
            </a:pPr>
            <a:endParaRPr lang="fr-FR" dirty="0" smtClean="0">
              <a:latin typeface="Arial Narrow" panose="020B0606020202030204" pitchFamily="34" charset="0"/>
            </a:endParaRPr>
          </a:p>
          <a:p>
            <a:pPr algn="just"/>
            <a:r>
              <a:rPr lang="fr-FR" dirty="0" smtClean="0">
                <a:latin typeface="Arial Narrow" panose="020B0606020202030204" pitchFamily="34" charset="0"/>
              </a:rPr>
              <a:t>L’équipe UEROS est présente, durant une partie de ce parcours, pour accompagner, conseiller, préconiser mais en aucun cas imposer…seule la personne (et/ou son entourage) est finalement décisionnaire. Il faudra parfois du temps (des mois, des années) pour accepter d’être devenu une « autre personne » et d’aller de l’avant avec cet « autre »…</a:t>
            </a:r>
          </a:p>
          <a:p>
            <a:pPr marL="0" indent="0" algn="just">
              <a:buNone/>
            </a:pPr>
            <a:endParaRPr lang="fr-FR" dirty="0">
              <a:latin typeface="Arial Narrow" panose="020B0606020202030204" pitchFamily="34" charset="0"/>
            </a:endParaRPr>
          </a:p>
          <a:p>
            <a:pPr marL="0" indent="0" algn="just">
              <a:buNone/>
            </a:pPr>
            <a:r>
              <a:rPr lang="fr-FR" dirty="0" smtClean="0">
                <a:latin typeface="Arial Narrow" panose="020B0606020202030204" pitchFamily="34" charset="0"/>
              </a:rPr>
              <a:t>Pour certains, ce travail demeurera « impossible » ou non désiré ; il est alors    important de privilégier un projet « personnel »  pour donner du sens à sa vie (ce qui ne passe pas toujours par le travail). </a:t>
            </a:r>
            <a:endParaRPr lang="fr-FR" dirty="0">
              <a:latin typeface="Arial Narrow" panose="020B060602020203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942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162733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1728</TotalTime>
  <Words>2204</Words>
  <Application>Microsoft Office PowerPoint</Application>
  <PresentationFormat>Affichage à l'écran (4:3)</PresentationFormat>
  <Paragraphs>252</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Colloque organisé par  France Traumatisme Crânien   « Réinsertion professionnelle  et traumatisme crânien » Vendredi 3 Juin 2016  </vt:lpstr>
      <vt:lpstr>UEROS de L’ADAPT Brest </vt:lpstr>
      <vt:lpstr>UEROS de L’ADAPT Brest </vt:lpstr>
      <vt:lpstr>UEROS de L’ADAPT Brest </vt:lpstr>
      <vt:lpstr>UEROS de L’ADAPT Brest </vt:lpstr>
      <vt:lpstr>UEROS de L’ADAPT Brest Sorties de 2011 à 2015 (57 personnes)</vt:lpstr>
      <vt:lpstr> UEROS de L’ADAPT Brest Focus sur l’insertion professionnelle des TC </vt:lpstr>
      <vt:lpstr> UEROS de L’ADAPT Brest Focus sur l’insertion professionnelle des TC </vt:lpstr>
      <vt:lpstr> UEROS de L’ADAPT Brest </vt:lpstr>
      <vt:lpstr>ESAT de L’ADAPT </vt:lpstr>
      <vt:lpstr>ESAT de L’ADAPT </vt:lpstr>
      <vt:lpstr>ESAT de L’ADAPT  Parcours de JEAN « Hors et Dans Les Murs »</vt:lpstr>
      <vt:lpstr>ESAT de L’ADAPT  Parcours de JEAN « Hors et Dans Les Murs »</vt:lpstr>
      <vt:lpstr>ESAT de L’ADAPT  Parcours de JEAN « Hors et Dans Les Murs »</vt:lpstr>
      <vt:lpstr>ESAT de L’ADAPT  Parcours de JEAN « Hors et Dans Les Murs »</vt:lpstr>
      <vt:lpstr>ESAT de L’ADAPT  Parcours de JEAN « Hors et Dans Les Murs »</vt:lpstr>
      <vt:lpstr>ESAT de L’ADAPT  Parcours de JEAN « Hors et Dans Les Murs »</vt:lpstr>
      <vt:lpstr>ESAT de L’ADAPT  Parcours de JEAN « Hors et Dans Les Murs »</vt:lpstr>
      <vt:lpstr>UEROS et ESAT de L’ADAPT Brest  Témoignage de Marie-Pierre D.</vt:lpstr>
      <vt:lpstr>UEROS et ESAT de L’ADAPT Brest  Témoignage de Marie-Pierre D.</vt:lpstr>
      <vt:lpstr>UEROS et ESAT de L’ADAPT Brest  Témoignage de Marie-Pierre 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Réinsertion professionnelle et traumatisme crânien  Vendredi 3 Juin 2016</dc:title>
  <dc:creator>Isabelle Falhun</dc:creator>
  <cp:lastModifiedBy>Isabelle Falhun</cp:lastModifiedBy>
  <cp:revision>98</cp:revision>
  <cp:lastPrinted>2016-06-02T14:30:11Z</cp:lastPrinted>
  <dcterms:created xsi:type="dcterms:W3CDTF">2016-05-24T05:41:15Z</dcterms:created>
  <dcterms:modified xsi:type="dcterms:W3CDTF">2016-06-02T14:57:58Z</dcterms:modified>
</cp:coreProperties>
</file>